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93" r:id="rId3"/>
    <p:sldId id="305" r:id="rId4"/>
    <p:sldId id="294" r:id="rId5"/>
    <p:sldId id="299" r:id="rId6"/>
    <p:sldId id="300" r:id="rId7"/>
    <p:sldId id="301" r:id="rId8"/>
    <p:sldId id="298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09E2-4283-46C0-A4E9-C449C7EC76B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C995B-D759-4FE7-8BFF-5C8D632A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B69F1-5431-448A-B9E7-50D6B5CEC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B69F1-5431-448A-B9E7-50D6B5CEC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A64E95-633B-EA82-D939-50B00F396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AEDEA14-B68B-96C1-A3C2-0F47B64CD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6C76C4F-5A2B-F3D4-C72E-A5885F2AC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A97E8D-A268-32A6-4274-8E4278F28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B69F1-5431-448A-B9E7-50D6B5CEC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49D2FB-B7CF-C9AB-5C1F-0B434355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F370C02-007D-B6F3-6967-1C77BDF6C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FAB1007-FE1F-6C1D-B61E-6D2565102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763574-AC82-5858-C378-912070291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B69F1-5431-448A-B9E7-50D6B5CEC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8384FA-033C-E4BF-F6CA-5FFB4F432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7CB4C31-EA71-6191-28D0-3BA7FEFD3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655E604-DD3F-17CD-4D16-4FE777B5C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E17467-BD43-6B84-A85C-EC31AC6CF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B69F1-5431-448A-B9E7-50D6B5CECB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0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B69F1-5431-448A-B9E7-50D6B5CECB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67000" y="0"/>
            <a:ext cx="6477000" cy="1428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" cy="1428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" y="0"/>
            <a:ext cx="1257300" cy="1428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66900" y="0"/>
            <a:ext cx="80010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 userDrawn="1"/>
        </p:nvSpPr>
        <p:spPr>
          <a:xfrm>
            <a:off x="7696200" y="4781550"/>
            <a:ext cx="381000" cy="36195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ata 12"/>
          <p:cNvSpPr/>
          <p:nvPr userDrawn="1"/>
        </p:nvSpPr>
        <p:spPr>
          <a:xfrm>
            <a:off x="7848600" y="4781550"/>
            <a:ext cx="381000" cy="361950"/>
          </a:xfrm>
          <a:prstGeom prst="flowChartInputOutp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 userDrawn="1"/>
        </p:nvSpPr>
        <p:spPr>
          <a:xfrm>
            <a:off x="8038091" y="4781550"/>
            <a:ext cx="381000" cy="36195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5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1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D18E-0A85-43F5-8C4A-86CA38D4861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BD6D-742A-4A41-B56C-6808E92D34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67000" y="0"/>
            <a:ext cx="6477000" cy="1428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" cy="1428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" y="0"/>
            <a:ext cx="1257300" cy="1428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66900" y="0"/>
            <a:ext cx="80010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 userDrawn="1"/>
        </p:nvSpPr>
        <p:spPr>
          <a:xfrm>
            <a:off x="7696200" y="4781550"/>
            <a:ext cx="381000" cy="36195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ata 12"/>
          <p:cNvSpPr/>
          <p:nvPr userDrawn="1"/>
        </p:nvSpPr>
        <p:spPr>
          <a:xfrm>
            <a:off x="7848600" y="4781550"/>
            <a:ext cx="381000" cy="361950"/>
          </a:xfrm>
          <a:prstGeom prst="flowChartInputOutp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 userDrawn="1"/>
        </p:nvSpPr>
        <p:spPr>
          <a:xfrm>
            <a:off x="8038091" y="4781550"/>
            <a:ext cx="381000" cy="36195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D:\HUMAS\TEMPLATE PPT\LOGO ATAS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17894" r="6523" b="30921"/>
          <a:stretch/>
        </p:blipFill>
        <p:spPr bwMode="auto">
          <a:xfrm>
            <a:off x="7543800" y="227338"/>
            <a:ext cx="1387173" cy="5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9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FFD0CF68-227C-A946-922D-F6356BEC7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9349"/>
            <a:ext cx="8229600" cy="2575676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857750"/>
          </a:xfrm>
          <a:prstGeom prst="rect">
            <a:avLst/>
          </a:prstGeom>
          <a:gradFill>
            <a:gsLst>
              <a:gs pos="32000">
                <a:schemeClr val="tx2">
                  <a:lumMod val="75000"/>
                </a:schemeClr>
              </a:gs>
              <a:gs pos="59000">
                <a:schemeClr val="accent4">
                  <a:lumMod val="60000"/>
                  <a:lumOff val="40000"/>
                </a:schemeClr>
              </a:gs>
              <a:gs pos="86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0" y="3561894"/>
            <a:ext cx="9144000" cy="533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 baseline="0">
                <a:solidFill>
                  <a:schemeClr val="bg1"/>
                </a:solidFill>
                <a:effectLst/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spc="300" dirty="0" err="1" smtClean="0">
                <a:solidFill>
                  <a:schemeClr val="tx1"/>
                </a:solidFill>
                <a:latin typeface="Cream Candy" pitchFamily="50" charset="0"/>
              </a:rPr>
              <a:t>Isnaini</a:t>
            </a:r>
            <a:r>
              <a:rPr lang="en-US" sz="1400" b="1" spc="300" dirty="0" smtClean="0">
                <a:solidFill>
                  <a:schemeClr val="tx1"/>
                </a:solidFill>
                <a:latin typeface="Cream Candy" pitchFamily="50" charset="0"/>
              </a:rPr>
              <a:t> </a:t>
            </a:r>
            <a:r>
              <a:rPr lang="en-US" sz="1400" b="1" spc="300" dirty="0" err="1" smtClean="0">
                <a:solidFill>
                  <a:schemeClr val="tx1"/>
                </a:solidFill>
                <a:latin typeface="Cream Candy" pitchFamily="50" charset="0"/>
              </a:rPr>
              <a:t>Nur</a:t>
            </a:r>
            <a:r>
              <a:rPr lang="en-US" sz="1400" b="1" spc="300" dirty="0" smtClean="0">
                <a:solidFill>
                  <a:schemeClr val="tx1"/>
                </a:solidFill>
                <a:latin typeface="Cream Candy" pitchFamily="50" charset="0"/>
              </a:rPr>
              <a:t> </a:t>
            </a:r>
            <a:r>
              <a:rPr lang="en-US" sz="1400" b="1" spc="300" dirty="0" err="1" smtClean="0">
                <a:solidFill>
                  <a:schemeClr val="tx1"/>
                </a:solidFill>
                <a:latin typeface="Cream Candy" pitchFamily="50" charset="0"/>
              </a:rPr>
              <a:t>Azizah</a:t>
            </a:r>
            <a:r>
              <a:rPr lang="en-US" sz="1400" b="1" spc="300" dirty="0" smtClean="0">
                <a:solidFill>
                  <a:schemeClr val="tx1"/>
                </a:solidFill>
                <a:latin typeface="Cream Candy" pitchFamily="50" charset="0"/>
              </a:rPr>
              <a:t> </a:t>
            </a:r>
            <a:endParaRPr lang="en-US" sz="1400" b="1" spc="300" dirty="0">
              <a:solidFill>
                <a:schemeClr val="tx1"/>
              </a:solidFill>
              <a:latin typeface="Cream Candy" pitchFamily="50" charset="0"/>
            </a:endParaRPr>
          </a:p>
          <a:p>
            <a:pPr algn="ctr"/>
            <a:r>
              <a:rPr lang="en-US" sz="1400" b="1" spc="300" dirty="0" smtClean="0">
                <a:solidFill>
                  <a:schemeClr val="tx1"/>
                </a:solidFill>
                <a:latin typeface="Cream Candy" pitchFamily="50" charset="0"/>
              </a:rPr>
              <a:t>2110221036</a:t>
            </a:r>
            <a:endParaRPr lang="en-US" sz="1400" b="1" spc="300" dirty="0">
              <a:solidFill>
                <a:schemeClr val="tx1"/>
              </a:solidFill>
              <a:latin typeface="Cream Candy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4490D9-4094-44B8-9687-325A94437231}"/>
              </a:ext>
            </a:extLst>
          </p:cNvPr>
          <p:cNvSpPr/>
          <p:nvPr/>
        </p:nvSpPr>
        <p:spPr>
          <a:xfrm>
            <a:off x="762000" y="1459379"/>
            <a:ext cx="7620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Kosakata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Berita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Perampokan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Kajian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Wacana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Kritis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Roger Fowler</a:t>
            </a:r>
            <a:endParaRPr lang="en-US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0CB4947-A51A-D02C-8AC8-F72FF1DA2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418"/>
            <a:ext cx="2667000" cy="8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B27CF87A-45FB-4DE0-BA1A-A21D1F8C4C3A}"/>
              </a:ext>
            </a:extLst>
          </p:cNvPr>
          <p:cNvSpPr/>
          <p:nvPr/>
        </p:nvSpPr>
        <p:spPr>
          <a:xfrm>
            <a:off x="-533400" y="166008"/>
            <a:ext cx="6858000" cy="576942"/>
          </a:xfrm>
          <a:prstGeom prst="parallelogram">
            <a:avLst>
              <a:gd name="adj" fmla="val 82862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PENDAHULUAN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CFF5EE-AB38-476A-BF47-8AD9F908C958}"/>
              </a:ext>
            </a:extLst>
          </p:cNvPr>
          <p:cNvSpPr/>
          <p:nvPr/>
        </p:nvSpPr>
        <p:spPr>
          <a:xfrm>
            <a:off x="381000" y="1733550"/>
            <a:ext cx="83058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Teks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berita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merupakan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sarana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untuk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menyampaikan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informasi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mengenai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peristiwa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yang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terjadi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di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suatu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daerah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.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Teks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berita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perlu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dilakukan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analisis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secara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kritis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karena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sebuah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berita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dimanfaatkan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untuk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menyediakan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segala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keterangan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informasi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yang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bermanfaat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untuk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pembaca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.</a:t>
            </a:r>
          </a:p>
          <a:p>
            <a:pPr algn="just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Menurut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Roger Fowler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bentuk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analisis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wacana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kritis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yaitu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mengenai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fungsi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bahasa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struktur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bahasa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.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Sejumlah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bagian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yang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diamati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Fowler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yaitu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termasuk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yang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dipakai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pada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media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wacana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.</a:t>
            </a:r>
            <a:endParaRPr lang="en-US" sz="1500" dirty="0">
              <a:solidFill>
                <a:srgbClr val="242021"/>
              </a:solidFill>
              <a:latin typeface="MinionPro-Regular"/>
            </a:endParaRPr>
          </a:p>
          <a:p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D7A724-2FD6-D1BD-3DBE-31AD4AC088C5}"/>
              </a:ext>
            </a:extLst>
          </p:cNvPr>
          <p:cNvSpPr/>
          <p:nvPr/>
        </p:nvSpPr>
        <p:spPr>
          <a:xfrm>
            <a:off x="7543800" y="285750"/>
            <a:ext cx="1371600" cy="587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CFC2B1-234B-5176-F1A9-AA78F9D81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3350"/>
            <a:ext cx="2133599" cy="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206B16-390D-4AA8-B026-23C51B23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Rumusan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masalah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:</a:t>
            </a:r>
          </a:p>
          <a:p>
            <a:pPr algn="just"/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Bagaimana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pada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berita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perampokan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dalam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media online Detik.com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menurut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teori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Roger Fowler?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2315696"/>
            <a:ext cx="158510" cy="512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B779C7-84C5-7E69-3DC5-5A821A51882A}"/>
              </a:ext>
            </a:extLst>
          </p:cNvPr>
          <p:cNvSpPr/>
          <p:nvPr/>
        </p:nvSpPr>
        <p:spPr>
          <a:xfrm>
            <a:off x="495300" y="2882997"/>
            <a:ext cx="8153400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Tujuan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penelitian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:</a:t>
            </a:r>
          </a:p>
          <a:p>
            <a:pPr algn="just"/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Mendeskripsikan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pada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berita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perampokan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dalam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media online Detik.com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menurut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teori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Roger Fowler.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465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B27CF87A-45FB-4DE0-BA1A-A21D1F8C4C3A}"/>
              </a:ext>
            </a:extLst>
          </p:cNvPr>
          <p:cNvSpPr/>
          <p:nvPr/>
        </p:nvSpPr>
        <p:spPr>
          <a:xfrm>
            <a:off x="-609600" y="166008"/>
            <a:ext cx="6858000" cy="576942"/>
          </a:xfrm>
          <a:prstGeom prst="parallelogram">
            <a:avLst>
              <a:gd name="adj" fmla="val 82862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TEORI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19154E-7702-42D3-A56F-EC6B28FB478C}"/>
              </a:ext>
            </a:extLst>
          </p:cNvPr>
          <p:cNvSpPr/>
          <p:nvPr/>
        </p:nvSpPr>
        <p:spPr>
          <a:xfrm>
            <a:off x="919676" y="1353920"/>
            <a:ext cx="1981200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Roger Fowler</a:t>
            </a:r>
            <a:endParaRPr lang="en-US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711C00-CC28-4AE8-ACB9-B07377B2DE20}"/>
              </a:ext>
            </a:extLst>
          </p:cNvPr>
          <p:cNvSpPr/>
          <p:nvPr/>
        </p:nvSpPr>
        <p:spPr>
          <a:xfrm>
            <a:off x="3429000" y="1353920"/>
            <a:ext cx="1676400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endParaRPr lang="en-US" sz="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4CEF78-DB4F-48F2-9044-3B9D191BFF7E}"/>
              </a:ext>
            </a:extLst>
          </p:cNvPr>
          <p:cNvSpPr/>
          <p:nvPr/>
        </p:nvSpPr>
        <p:spPr>
          <a:xfrm>
            <a:off x="3205676" y="1999940"/>
            <a:ext cx="2438400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Klasifikasi</a:t>
            </a:r>
            <a:endParaRPr lang="en-US" sz="15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6A510D-C313-5802-8EE2-BBE3A496C241}"/>
              </a:ext>
            </a:extLst>
          </p:cNvPr>
          <p:cNvSpPr/>
          <p:nvPr/>
        </p:nvSpPr>
        <p:spPr>
          <a:xfrm>
            <a:off x="3205676" y="2445293"/>
            <a:ext cx="24384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Membatasi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Pandangan</a:t>
            </a:r>
            <a:endParaRPr lang="en-US" sz="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620A7CB-332A-371F-19F8-E76C149D2CCE}"/>
              </a:ext>
            </a:extLst>
          </p:cNvPr>
          <p:cNvSpPr/>
          <p:nvPr/>
        </p:nvSpPr>
        <p:spPr>
          <a:xfrm>
            <a:off x="3205676" y="3121479"/>
            <a:ext cx="2438400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Perang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Wacana</a:t>
            </a:r>
            <a:endParaRPr lang="en-US" sz="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5D8668-EB59-F410-F4CA-0EA438A77B06}"/>
              </a:ext>
            </a:extLst>
          </p:cNvPr>
          <p:cNvSpPr/>
          <p:nvPr/>
        </p:nvSpPr>
        <p:spPr>
          <a:xfrm>
            <a:off x="3205676" y="3580095"/>
            <a:ext cx="2438400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Marginalisasi</a:t>
            </a:r>
            <a:endParaRPr lang="en-US" sz="15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ABAD8F7-3E5F-AC69-5C62-5CDC6AAED967}"/>
              </a:ext>
            </a:extLst>
          </p:cNvPr>
          <p:cNvCxnSpPr>
            <a:stCxn id="7" idx="3"/>
            <a:endCxn id="14" idx="1"/>
          </p:cNvCxnSpPr>
          <p:nvPr/>
        </p:nvCxnSpPr>
        <p:spPr>
          <a:xfrm>
            <a:off x="2900876" y="1515503"/>
            <a:ext cx="528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2FCE56-C55A-9DC1-B668-D050624BDCFA}"/>
              </a:ext>
            </a:extLst>
          </p:cNvPr>
          <p:cNvSpPr/>
          <p:nvPr/>
        </p:nvSpPr>
        <p:spPr>
          <a:xfrm>
            <a:off x="7543800" y="209550"/>
            <a:ext cx="1524000" cy="57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9EC67C-A3CA-9ABF-630C-AC419850E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3350"/>
            <a:ext cx="2133599" cy="667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845880"/>
            <a:ext cx="1686953" cy="1585773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14" idx="2"/>
          </p:cNvCxnSpPr>
          <p:nvPr/>
        </p:nvCxnSpPr>
        <p:spPr>
          <a:xfrm>
            <a:off x="4267200" y="1677085"/>
            <a:ext cx="0" cy="322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5ADCB2-481B-21E3-66BF-BEEA6BA77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533579DC-92A4-93F2-43CC-EABF648CEABA}"/>
              </a:ext>
            </a:extLst>
          </p:cNvPr>
          <p:cNvSpPr/>
          <p:nvPr/>
        </p:nvSpPr>
        <p:spPr>
          <a:xfrm>
            <a:off x="-533400" y="166008"/>
            <a:ext cx="6858000" cy="576942"/>
          </a:xfrm>
          <a:prstGeom prst="parallelogram">
            <a:avLst>
              <a:gd name="adj" fmla="val 82862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METODE PENELITIAN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F05F6D-03A0-BC33-5D84-1707C3CB52E2}"/>
              </a:ext>
            </a:extLst>
          </p:cNvPr>
          <p:cNvSpPr/>
          <p:nvPr/>
        </p:nvSpPr>
        <p:spPr>
          <a:xfrm>
            <a:off x="533400" y="971550"/>
            <a:ext cx="81534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Metode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penelitian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:</a:t>
            </a:r>
          </a:p>
          <a:p>
            <a:pPr algn="ctr"/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Metode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penelitian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deskriptif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kualitatif</a:t>
            </a:r>
            <a:endParaRPr lang="en-US" sz="1500" dirty="0">
              <a:solidFill>
                <a:srgbClr val="242021"/>
              </a:solidFill>
              <a:latin typeface="MinionPro-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5EF9552-2D19-CB29-BC47-BF5EEE81E8FA}"/>
              </a:ext>
            </a:extLst>
          </p:cNvPr>
          <p:cNvSpPr/>
          <p:nvPr/>
        </p:nvSpPr>
        <p:spPr>
          <a:xfrm>
            <a:off x="533400" y="3257550"/>
            <a:ext cx="8153400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242021"/>
                </a:solidFill>
                <a:latin typeface="MinionPro-Regular"/>
              </a:rPr>
              <a:t>Teknik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pengumpulan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data:</a:t>
            </a:r>
          </a:p>
          <a:p>
            <a:pPr algn="ctr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Menggunakan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teknik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yang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berupa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membaca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,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menandai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,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mencatat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,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mengklasifikasikan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,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menganalisis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,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menyimpulkan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..</a:t>
            </a:r>
            <a:endParaRPr lang="en-US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518A9D-F3E5-40A5-2370-2B104596B5E7}"/>
              </a:ext>
            </a:extLst>
          </p:cNvPr>
          <p:cNvSpPr/>
          <p:nvPr/>
        </p:nvSpPr>
        <p:spPr>
          <a:xfrm>
            <a:off x="533400" y="1657350"/>
            <a:ext cx="81534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242021"/>
                </a:solidFill>
                <a:latin typeface="MinionPro-Regular"/>
              </a:rPr>
              <a:t>Data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penelitian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:</a:t>
            </a:r>
          </a:p>
          <a:p>
            <a:pPr algn="ctr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dalam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teks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berita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online Detik.com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tentang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perampokan</a:t>
            </a:r>
            <a:endParaRPr lang="en-US" sz="1500" dirty="0">
              <a:solidFill>
                <a:srgbClr val="242021"/>
              </a:solidFill>
              <a:latin typeface="MinionPro-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1CF5B6-A39F-FCB1-EE2D-730B5D43B525}"/>
              </a:ext>
            </a:extLst>
          </p:cNvPr>
          <p:cNvSpPr/>
          <p:nvPr/>
        </p:nvSpPr>
        <p:spPr>
          <a:xfrm>
            <a:off x="533400" y="2571750"/>
            <a:ext cx="81534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Sumber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data:</a:t>
            </a:r>
          </a:p>
          <a:p>
            <a:pPr algn="ctr"/>
            <a:r>
              <a:rPr lang="en-US" sz="1500" dirty="0">
                <a:solidFill>
                  <a:srgbClr val="242021"/>
                </a:solidFill>
                <a:latin typeface="MinionPro-Regular"/>
              </a:rPr>
              <a:t>Media online D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etik.com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edisi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September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Oktober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2024</a:t>
            </a:r>
            <a:endParaRPr lang="en-US" sz="1500" dirty="0">
              <a:solidFill>
                <a:srgbClr val="242021"/>
              </a:solidFill>
              <a:latin typeface="MinionPro-Regula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47E598-0874-C391-91B9-23F6EE7350DB}"/>
              </a:ext>
            </a:extLst>
          </p:cNvPr>
          <p:cNvSpPr/>
          <p:nvPr/>
        </p:nvSpPr>
        <p:spPr>
          <a:xfrm>
            <a:off x="7467600" y="209550"/>
            <a:ext cx="1447800" cy="57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185FE3-6122-D6FB-F18F-D8EC06329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3350"/>
            <a:ext cx="2133599" cy="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08393A-F893-7EAC-9B6C-0F2E066FD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1311D80B-5DD6-6A63-5EAC-02AD5FF379F5}"/>
              </a:ext>
            </a:extLst>
          </p:cNvPr>
          <p:cNvSpPr/>
          <p:nvPr/>
        </p:nvSpPr>
        <p:spPr>
          <a:xfrm>
            <a:off x="-533400" y="166008"/>
            <a:ext cx="6858000" cy="576942"/>
          </a:xfrm>
          <a:prstGeom prst="parallelogram">
            <a:avLst>
              <a:gd name="adj" fmla="val 82862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HASIL DAN PEMBAHASAN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83D407-22B4-8DD5-5A0A-FD270D0AD5B5}"/>
              </a:ext>
            </a:extLst>
          </p:cNvPr>
          <p:cNvSpPr/>
          <p:nvPr/>
        </p:nvSpPr>
        <p:spPr>
          <a:xfrm>
            <a:off x="381000" y="798552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klasifikasi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membatasi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pandangan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ditemukan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pada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berita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 yang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berjudul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“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Otak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Perampokan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Nasabah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Bank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Rp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400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Juta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di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Jember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Ditangkap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”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8702D1-9E0E-4DCA-9BBA-EEF45F870D7A}"/>
              </a:ext>
            </a:extLst>
          </p:cNvPr>
          <p:cNvSpPr/>
          <p:nvPr/>
        </p:nvSpPr>
        <p:spPr>
          <a:xfrm>
            <a:off x="457200" y="1908894"/>
            <a:ext cx="81534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Klasifikasi</a:t>
            </a:r>
            <a:endParaRPr lang="en-US" sz="1500" dirty="0">
              <a:solidFill>
                <a:srgbClr val="242021"/>
              </a:solidFill>
              <a:latin typeface="MinionPro-Regular"/>
            </a:endParaRPr>
          </a:p>
          <a:p>
            <a:r>
              <a:rPr lang="en-US" sz="1500" dirty="0">
                <a:solidFill>
                  <a:srgbClr val="242021"/>
                </a:solidFill>
                <a:latin typeface="MinionPro-Regular"/>
              </a:rPr>
              <a:t>	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“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Dalam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perampokan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tersebut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uang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korban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sebesar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Rp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400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juta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amblas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”</a:t>
            </a:r>
            <a:endParaRPr lang="en-US" sz="1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FD6677-C0E1-9A92-A36C-93AC95B4EE7A}"/>
              </a:ext>
            </a:extLst>
          </p:cNvPr>
          <p:cNvSpPr/>
          <p:nvPr/>
        </p:nvSpPr>
        <p:spPr>
          <a:xfrm>
            <a:off x="457200" y="3113684"/>
            <a:ext cx="8153400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Membatasi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Pandangan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endParaRPr lang="en-US" sz="1500" dirty="0">
              <a:solidFill>
                <a:srgbClr val="242021"/>
              </a:solidFill>
              <a:latin typeface="MinionPro-Regular"/>
            </a:endParaRPr>
          </a:p>
          <a:p>
            <a:r>
              <a:rPr lang="en-US" sz="1500" dirty="0">
                <a:solidFill>
                  <a:srgbClr val="242021"/>
                </a:solidFill>
                <a:latin typeface="MinionPro-Regular"/>
              </a:rPr>
              <a:t>	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“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Tak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hanya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beroperasi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di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Jember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,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komplotan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perampok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itu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juga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beraksi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di 		 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beberapa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provinsi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lain.”</a:t>
            </a:r>
            <a:endParaRPr lang="en-US" sz="15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ABD3E3-46A7-369E-3298-761C6BBF2E95}"/>
              </a:ext>
            </a:extLst>
          </p:cNvPr>
          <p:cNvSpPr/>
          <p:nvPr/>
        </p:nvSpPr>
        <p:spPr>
          <a:xfrm>
            <a:off x="7467600" y="242208"/>
            <a:ext cx="1524000" cy="57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91515D-772B-C8D3-B627-9B9ADB465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3350"/>
            <a:ext cx="2133599" cy="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2342EE-A1B5-4EE0-5725-67D805353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087B4875-D96C-322E-7F1C-4891F391569C}"/>
              </a:ext>
            </a:extLst>
          </p:cNvPr>
          <p:cNvSpPr/>
          <p:nvPr/>
        </p:nvSpPr>
        <p:spPr>
          <a:xfrm>
            <a:off x="-533400" y="166008"/>
            <a:ext cx="6858000" cy="576942"/>
          </a:xfrm>
          <a:prstGeom prst="parallelogram">
            <a:avLst>
              <a:gd name="adj" fmla="val 82862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HASIL DAN PEMBAHASAN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4DBC15-0AC8-EBF7-4A62-8200784DE1CD}"/>
              </a:ext>
            </a:extLst>
          </p:cNvPr>
          <p:cNvSpPr/>
          <p:nvPr/>
        </p:nvSpPr>
        <p:spPr>
          <a:xfrm>
            <a:off x="457200" y="3025658"/>
            <a:ext cx="8153400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Marginalisasi</a:t>
            </a:r>
            <a:endParaRPr lang="en-US" sz="1500" dirty="0">
              <a:solidFill>
                <a:srgbClr val="242021"/>
              </a:solidFill>
              <a:latin typeface="MinionPro-Regular"/>
            </a:endParaRPr>
          </a:p>
          <a:p>
            <a:r>
              <a:rPr lang="en-US" sz="1500" dirty="0">
                <a:solidFill>
                  <a:srgbClr val="242021"/>
                </a:solidFill>
                <a:latin typeface="MinionPro-Regular"/>
              </a:rPr>
              <a:t>	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“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Perburuan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ini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semakin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gencar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setelah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salah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satu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terduga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pelaku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berhasil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	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diamankan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oleh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personel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gabungan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”</a:t>
            </a:r>
            <a:endParaRPr lang="en-US" sz="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811816-0ADC-27F7-191E-424F42FFF096}"/>
              </a:ext>
            </a:extLst>
          </p:cNvPr>
          <p:cNvSpPr/>
          <p:nvPr/>
        </p:nvSpPr>
        <p:spPr>
          <a:xfrm>
            <a:off x="457200" y="1796689"/>
            <a:ext cx="8153400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Perang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Wacana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</a:p>
          <a:p>
            <a:r>
              <a:rPr lang="en-US" sz="1500" dirty="0">
                <a:solidFill>
                  <a:srgbClr val="242021"/>
                </a:solidFill>
                <a:latin typeface="MinionPro-Regular"/>
              </a:rPr>
              <a:t>	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“Di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satu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sisi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Ardi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tak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menampik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bahwa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aksi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perampokan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dilakukan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secara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		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berencana</a:t>
            </a:r>
            <a:r>
              <a:rPr lang="en-US" sz="1500" dirty="0">
                <a:solidFill>
                  <a:srgbClr val="242021"/>
                </a:solidFill>
                <a:latin typeface="MinionPro-Regular"/>
              </a:rPr>
              <a:t>.”</a:t>
            </a:r>
            <a:endParaRPr lang="en-US" sz="15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83BD98D-63E1-F3FE-2B4E-0B7DF399F8EE}"/>
              </a:ext>
            </a:extLst>
          </p:cNvPr>
          <p:cNvSpPr/>
          <p:nvPr/>
        </p:nvSpPr>
        <p:spPr>
          <a:xfrm>
            <a:off x="7467600" y="209550"/>
            <a:ext cx="1447800" cy="57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08D50C-B260-E28F-6962-B33C90CB0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3350"/>
            <a:ext cx="2133599" cy="667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D83D407-22B4-8DD5-5A0A-FD270D0AD5B5}"/>
              </a:ext>
            </a:extLst>
          </p:cNvPr>
          <p:cNvSpPr/>
          <p:nvPr/>
        </p:nvSpPr>
        <p:spPr>
          <a:xfrm>
            <a:off x="381000" y="798552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p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erang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>
                <a:solidFill>
                  <a:srgbClr val="242021"/>
                </a:solidFill>
                <a:latin typeface="MinionPro-Regular"/>
              </a:rPr>
              <a:t>w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acana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kosakata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marginalisasi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ditemukan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pada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berita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 yang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berjudul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“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Polisi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Masih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Buru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Komplotan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Pelaku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Prampokan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Kantor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Damkar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sz="1500" dirty="0" err="1" smtClean="0">
                <a:solidFill>
                  <a:srgbClr val="242021"/>
                </a:solidFill>
                <a:latin typeface="MinionPro-Regular"/>
              </a:rPr>
              <a:t>Sleman</a:t>
            </a:r>
            <a:r>
              <a:rPr lang="en-US" sz="1500" dirty="0" smtClean="0">
                <a:solidFill>
                  <a:srgbClr val="242021"/>
                </a:solidFill>
                <a:latin typeface="MinionPro-Regular"/>
              </a:rPr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50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B27CF87A-45FB-4DE0-BA1A-A21D1F8C4C3A}"/>
              </a:ext>
            </a:extLst>
          </p:cNvPr>
          <p:cNvSpPr/>
          <p:nvPr/>
        </p:nvSpPr>
        <p:spPr>
          <a:xfrm>
            <a:off x="-609600" y="166008"/>
            <a:ext cx="6858000" cy="576942"/>
          </a:xfrm>
          <a:prstGeom prst="parallelogram">
            <a:avLst>
              <a:gd name="adj" fmla="val 82862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SIMPULAN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DECD62-C4D7-E940-6D0C-59503716D54F}"/>
              </a:ext>
            </a:extLst>
          </p:cNvPr>
          <p:cNvSpPr/>
          <p:nvPr/>
        </p:nvSpPr>
        <p:spPr>
          <a:xfrm>
            <a:off x="7391400" y="209550"/>
            <a:ext cx="1524000" cy="57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06B645-0287-4510-4F1F-A2BEDCEE0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3350"/>
            <a:ext cx="2133599" cy="667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04775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“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Perampokan</a:t>
            </a:r>
            <a:r>
              <a:rPr lang="en-US" dirty="0"/>
              <a:t> </a:t>
            </a:r>
            <a:r>
              <a:rPr lang="en-US" dirty="0" smtClean="0"/>
              <a:t>Bank </a:t>
            </a:r>
            <a:r>
              <a:rPr lang="en-US" dirty="0" err="1" smtClean="0"/>
              <a:t>Rp</a:t>
            </a:r>
            <a:r>
              <a:rPr lang="en-US" dirty="0" smtClean="0"/>
              <a:t> 400 </a:t>
            </a:r>
            <a:r>
              <a:rPr lang="en-US" dirty="0" err="1" smtClean="0"/>
              <a:t>Juta</a:t>
            </a:r>
            <a:r>
              <a:rPr lang="en-US" dirty="0" smtClean="0"/>
              <a:t> di </a:t>
            </a:r>
            <a:r>
              <a:rPr lang="en-US" dirty="0" err="1" smtClean="0"/>
              <a:t>Jember</a:t>
            </a:r>
            <a:r>
              <a:rPr lang="en-US" dirty="0" smtClean="0"/>
              <a:t> </a:t>
            </a:r>
            <a:r>
              <a:rPr lang="en-US" dirty="0" err="1" smtClean="0"/>
              <a:t>Ditangkap</a:t>
            </a:r>
            <a:r>
              <a:rPr lang="en-US" dirty="0" smtClean="0"/>
              <a:t>”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menyoroti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,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“ </a:t>
            </a:r>
            <a:r>
              <a:rPr lang="en-US" dirty="0" err="1" smtClean="0"/>
              <a:t>Polisi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Buru </a:t>
            </a:r>
            <a:r>
              <a:rPr lang="en-US" dirty="0" err="1" smtClean="0"/>
              <a:t>Komplotan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Perampokan</a:t>
            </a:r>
            <a:r>
              <a:rPr lang="en-US" dirty="0" smtClean="0"/>
              <a:t> Kantor </a:t>
            </a:r>
            <a:r>
              <a:rPr lang="en-US" dirty="0" err="1" smtClean="0"/>
              <a:t>Damkar</a:t>
            </a:r>
            <a:r>
              <a:rPr lang="en-US" dirty="0" smtClean="0"/>
              <a:t> </a:t>
            </a:r>
            <a:r>
              <a:rPr lang="en-US" dirty="0" err="1" smtClean="0"/>
              <a:t>Sleman</a:t>
            </a:r>
            <a:r>
              <a:rPr lang="en-US" dirty="0" smtClean="0"/>
              <a:t>”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,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/>
              <a:t> </a:t>
            </a:r>
            <a:r>
              <a:rPr lang="en-US" dirty="0" err="1"/>
              <a:t>Kosakata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kosakata</a:t>
            </a:r>
            <a:r>
              <a:rPr lang="en-US" dirty="0"/>
              <a:t>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, </a:t>
            </a:r>
            <a:r>
              <a:rPr lang="en-US" dirty="0" err="1"/>
              <a:t>pertarungan</a:t>
            </a:r>
            <a:r>
              <a:rPr lang="en-US" dirty="0"/>
              <a:t> </a:t>
            </a:r>
            <a:r>
              <a:rPr lang="en-US" dirty="0" err="1"/>
              <a:t>wacana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marginalisasi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penggiringan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730892"/>
            <a:ext cx="3657600" cy="857250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Futura Bk BT" pitchFamily="34" charset="0"/>
              </a:rPr>
              <a:t>Terima</a:t>
            </a:r>
            <a:r>
              <a:rPr lang="en-US" dirty="0">
                <a:latin typeface="Futura Bk BT" pitchFamily="34" charset="0"/>
              </a:rPr>
              <a:t> </a:t>
            </a:r>
            <a:r>
              <a:rPr lang="en-US" dirty="0" err="1">
                <a:latin typeface="Futura Bk BT" pitchFamily="34" charset="0"/>
              </a:rPr>
              <a:t>kasih</a:t>
            </a:r>
            <a:endParaRPr lang="en-US" dirty="0">
              <a:latin typeface="Futura Bk BT" pitchFamily="34" charset="0"/>
            </a:endParaRPr>
          </a:p>
        </p:txBody>
      </p:sp>
      <p:pic>
        <p:nvPicPr>
          <p:cNvPr id="1029" name="Picture 5" descr="D:\HUMAS\TEMPLATE PPT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4597"/>
            <a:ext cx="3031706" cy="3685207"/>
          </a:xfrm>
          <a:prstGeom prst="rect">
            <a:avLst/>
          </a:prstGeom>
          <a:noFill/>
          <a:effectLst>
            <a:reflection stA="40000" endPos="4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CBABC6-0A66-2D49-9547-2DF2BB94F825}"/>
              </a:ext>
            </a:extLst>
          </p:cNvPr>
          <p:cNvSpPr/>
          <p:nvPr/>
        </p:nvSpPr>
        <p:spPr>
          <a:xfrm>
            <a:off x="1676400" y="203835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DD1227-D9FE-2651-1D62-97ACFBCE0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14550"/>
            <a:ext cx="1704277" cy="533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27DA00-DD01-AF7A-9845-151E4148014F}"/>
              </a:ext>
            </a:extLst>
          </p:cNvPr>
          <p:cNvSpPr/>
          <p:nvPr/>
        </p:nvSpPr>
        <p:spPr>
          <a:xfrm>
            <a:off x="7391400" y="28575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E70B8F3-08C9-13BC-A653-B37011DA0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3350"/>
            <a:ext cx="2133599" cy="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337</Words>
  <Application>Microsoft Office PowerPoint</Application>
  <PresentationFormat>On-screen Show (16:9)</PresentationFormat>
  <Paragraphs>47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Cream Candy</vt:lpstr>
      <vt:lpstr>Futura Bk BT</vt:lpstr>
      <vt:lpstr>MinionPro-Regular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171</cp:revision>
  <dcterms:created xsi:type="dcterms:W3CDTF">2019-12-28T03:28:15Z</dcterms:created>
  <dcterms:modified xsi:type="dcterms:W3CDTF">2025-02-12T14:26:51Z</dcterms:modified>
</cp:coreProperties>
</file>