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3" r:id="rId10"/>
    <p:sldId id="264" r:id="rId11"/>
    <p:sldId id="265" r:id="rId12"/>
  </p:sldIdLst>
  <p:sldSz cx="18288000" cy="10287000"/>
  <p:notesSz cx="6858000" cy="9144000"/>
  <p:embeddedFontLst>
    <p:embeddedFont>
      <p:font typeface="DM Serif Display" pitchFamily="2" charset="0"/>
      <p:regular r:id="rId13"/>
    </p:embeddedFont>
    <p:embeddedFont>
      <p:font typeface="Hammersmith One" panose="02010703030501060504" pitchFamily="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20246"/>
            <a:ext cx="19911817" cy="10727492"/>
          </a:xfrm>
          <a:custGeom>
            <a:avLst/>
            <a:gdLst/>
            <a:ahLst/>
            <a:cxnLst/>
            <a:rect l="l" t="t" r="r" b="b"/>
            <a:pathLst>
              <a:path w="19911817" h="10727492">
                <a:moveTo>
                  <a:pt x="0" y="0"/>
                </a:moveTo>
                <a:lnTo>
                  <a:pt x="19911817" y="0"/>
                </a:lnTo>
                <a:lnTo>
                  <a:pt x="19911817" y="10727492"/>
                </a:lnTo>
                <a:lnTo>
                  <a:pt x="0" y="1072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204001"/>
            <a:ext cx="7187545" cy="7082999"/>
          </a:xfrm>
          <a:custGeom>
            <a:avLst/>
            <a:gdLst/>
            <a:ahLst/>
            <a:cxnLst/>
            <a:rect l="l" t="t" r="r" b="b"/>
            <a:pathLst>
              <a:path w="7187545" h="7082999">
                <a:moveTo>
                  <a:pt x="0" y="0"/>
                </a:moveTo>
                <a:lnTo>
                  <a:pt x="7187545" y="0"/>
                </a:lnTo>
                <a:lnTo>
                  <a:pt x="7187545" y="7082999"/>
                </a:lnTo>
                <a:lnTo>
                  <a:pt x="0" y="70829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78061" y="6464577"/>
            <a:ext cx="6727920" cy="759146"/>
          </a:xfrm>
          <a:custGeom>
            <a:avLst/>
            <a:gdLst/>
            <a:ahLst/>
            <a:cxnLst/>
            <a:rect l="l" t="t" r="r" b="b"/>
            <a:pathLst>
              <a:path w="6068905" h="759146">
                <a:moveTo>
                  <a:pt x="0" y="0"/>
                </a:moveTo>
                <a:lnTo>
                  <a:pt x="6068904" y="0"/>
                </a:lnTo>
                <a:lnTo>
                  <a:pt x="6068904" y="759147"/>
                </a:lnTo>
                <a:lnTo>
                  <a:pt x="0" y="7591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134707" y="6474739"/>
            <a:ext cx="6735354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Uni Nur </a:t>
            </a:r>
            <a:r>
              <a:rPr lang="en-US" sz="40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Afifah</a:t>
            </a:r>
            <a:r>
              <a:rPr lang="en-US" sz="40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(2110221030)</a:t>
            </a:r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11909523" y="-337500"/>
            <a:ext cx="8007869" cy="8305815"/>
          </a:xfrm>
          <a:custGeom>
            <a:avLst/>
            <a:gdLst/>
            <a:ahLst/>
            <a:cxnLst/>
            <a:rect l="l" t="t" r="r" b="b"/>
            <a:pathLst>
              <a:path w="7187545" h="7082999">
                <a:moveTo>
                  <a:pt x="0" y="0"/>
                </a:moveTo>
                <a:lnTo>
                  <a:pt x="7187545" y="0"/>
                </a:lnTo>
                <a:lnTo>
                  <a:pt x="7187545" y="7082999"/>
                </a:lnTo>
                <a:lnTo>
                  <a:pt x="0" y="70829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12361" y="7567286"/>
            <a:ext cx="7331397" cy="917069"/>
          </a:xfrm>
          <a:custGeom>
            <a:avLst/>
            <a:gdLst/>
            <a:ahLst/>
            <a:cxnLst/>
            <a:rect l="l" t="t" r="r" b="b"/>
            <a:pathLst>
              <a:path w="7331397" h="917069">
                <a:moveTo>
                  <a:pt x="0" y="0"/>
                </a:moveTo>
                <a:lnTo>
                  <a:pt x="7331397" y="0"/>
                </a:lnTo>
                <a:lnTo>
                  <a:pt x="7331397" y="917069"/>
                </a:lnTo>
                <a:lnTo>
                  <a:pt x="0" y="9170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81907" y="2060867"/>
            <a:ext cx="15440957" cy="4228354"/>
          </a:xfrm>
          <a:custGeom>
            <a:avLst/>
            <a:gdLst/>
            <a:ahLst/>
            <a:cxnLst/>
            <a:rect l="l" t="t" r="r" b="b"/>
            <a:pathLst>
              <a:path w="11872840" h="1940648">
                <a:moveTo>
                  <a:pt x="0" y="0"/>
                </a:moveTo>
                <a:lnTo>
                  <a:pt x="11872839" y="0"/>
                </a:lnTo>
                <a:lnTo>
                  <a:pt x="11872839" y="1940648"/>
                </a:lnTo>
                <a:lnTo>
                  <a:pt x="0" y="19406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950397" y="2796899"/>
            <a:ext cx="15103975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dirty="0" err="1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Stereotip</a:t>
            </a:r>
            <a:r>
              <a:rPr lang="en-US" sz="6600" dirty="0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“Bad Women” dan </a:t>
            </a:r>
            <a:r>
              <a:rPr lang="en-US" sz="6600" dirty="0" err="1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Perlawanan</a:t>
            </a:r>
            <a:r>
              <a:rPr lang="en-US" sz="6600" dirty="0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Perempuan </a:t>
            </a:r>
            <a:r>
              <a:rPr lang="en-US" sz="6600" dirty="0" err="1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dalam</a:t>
            </a:r>
            <a:r>
              <a:rPr lang="en-US" sz="6600" dirty="0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Novel Karya </a:t>
            </a:r>
            <a:r>
              <a:rPr lang="en-US" sz="6600" dirty="0" err="1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Penulis</a:t>
            </a:r>
            <a:r>
              <a:rPr lang="en-US" sz="6600" dirty="0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Perempuan</a:t>
            </a: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A894B681-F7E1-6288-827E-968BD6790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83982" y="7540774"/>
            <a:ext cx="7331397" cy="917069"/>
          </a:xfrm>
          <a:custGeom>
            <a:avLst/>
            <a:gdLst/>
            <a:ahLst/>
            <a:cxnLst/>
            <a:rect l="l" t="t" r="r" b="b"/>
            <a:pathLst>
              <a:path w="7331397" h="917069">
                <a:moveTo>
                  <a:pt x="0" y="0"/>
                </a:moveTo>
                <a:lnTo>
                  <a:pt x="7331397" y="0"/>
                </a:lnTo>
                <a:lnTo>
                  <a:pt x="7331397" y="917069"/>
                </a:lnTo>
                <a:lnTo>
                  <a:pt x="0" y="9170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56038" y="7640445"/>
            <a:ext cx="8844041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2C323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Pembimbing</a:t>
            </a:r>
            <a:r>
              <a:rPr lang="en-US" sz="3200" dirty="0">
                <a:solidFill>
                  <a:srgbClr val="2C323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1: </a:t>
            </a:r>
            <a:r>
              <a:rPr lang="en-US" sz="3200" dirty="0" err="1">
                <a:solidFill>
                  <a:srgbClr val="2C323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Dr.Hasan</a:t>
            </a:r>
            <a:r>
              <a:rPr lang="en-US" sz="3200" dirty="0">
                <a:solidFill>
                  <a:srgbClr val="2C323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3200" dirty="0" err="1">
                <a:solidFill>
                  <a:srgbClr val="2C323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Suaedi</a:t>
            </a:r>
            <a:r>
              <a:rPr lang="en-US" sz="3200" dirty="0">
                <a:solidFill>
                  <a:srgbClr val="2C323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, </a:t>
            </a:r>
            <a:r>
              <a:rPr lang="en-US" sz="3200" dirty="0" err="1">
                <a:solidFill>
                  <a:srgbClr val="2C323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M.Pd</a:t>
            </a:r>
            <a:endParaRPr lang="en-US" sz="3200" dirty="0">
              <a:solidFill>
                <a:srgbClr val="2C323D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8A19EC4D-070D-D498-AA5B-91A443D2F490}"/>
              </a:ext>
            </a:extLst>
          </p:cNvPr>
          <p:cNvSpPr txBox="1"/>
          <p:nvPr/>
        </p:nvSpPr>
        <p:spPr>
          <a:xfrm>
            <a:off x="9213086" y="7567286"/>
            <a:ext cx="8844041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2C323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Pembimbing</a:t>
            </a:r>
            <a:r>
              <a:rPr lang="en-US" sz="3200" dirty="0">
                <a:solidFill>
                  <a:srgbClr val="2C323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2: </a:t>
            </a:r>
            <a:r>
              <a:rPr lang="en-US" sz="3200" dirty="0" err="1">
                <a:solidFill>
                  <a:srgbClr val="2C323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Dr.Dzarna</a:t>
            </a:r>
            <a:r>
              <a:rPr lang="en-US" sz="3200" dirty="0">
                <a:solidFill>
                  <a:srgbClr val="2C323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, </a:t>
            </a:r>
            <a:r>
              <a:rPr lang="en-US" sz="3200" dirty="0" err="1">
                <a:solidFill>
                  <a:srgbClr val="2C323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M.Pd</a:t>
            </a:r>
            <a:endParaRPr lang="en-US" sz="3200" dirty="0">
              <a:solidFill>
                <a:srgbClr val="2C323D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B653DE-086F-B86F-70E9-56C56429AD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2022" y="0"/>
            <a:ext cx="870833" cy="877014"/>
          </a:xfrm>
          <a:prstGeom prst="rect">
            <a:avLst/>
          </a:prstGeom>
        </p:spPr>
      </p:pic>
      <p:pic>
        <p:nvPicPr>
          <p:cNvPr id="1026" name="Picture 2" descr="logo fkip unmuh jember | Download Source Code PHP dan Java - Denny id">
            <a:extLst>
              <a:ext uri="{FF2B5EF4-FFF2-40B4-BE49-F238E27FC236}">
                <a16:creationId xmlns:a16="http://schemas.microsoft.com/office/drawing/2014/main" id="{91E29BDC-958A-44EC-4738-7068F60C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30" y="-13182"/>
            <a:ext cx="870965" cy="87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32328C-4302-CF18-9FA3-168A3F96C1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7219" y="-238069"/>
            <a:ext cx="1772173" cy="1328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20246"/>
            <a:ext cx="19911817" cy="10727492"/>
          </a:xfrm>
          <a:custGeom>
            <a:avLst/>
            <a:gdLst/>
            <a:ahLst/>
            <a:cxnLst/>
            <a:rect l="l" t="t" r="r" b="b"/>
            <a:pathLst>
              <a:path w="19911817" h="10727492">
                <a:moveTo>
                  <a:pt x="0" y="0"/>
                </a:moveTo>
                <a:lnTo>
                  <a:pt x="19911817" y="0"/>
                </a:lnTo>
                <a:lnTo>
                  <a:pt x="19911817" y="10727492"/>
                </a:lnTo>
                <a:lnTo>
                  <a:pt x="0" y="1072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10837065" y="0"/>
            <a:ext cx="7450935" cy="7342558"/>
          </a:xfrm>
          <a:custGeom>
            <a:avLst/>
            <a:gdLst/>
            <a:ahLst/>
            <a:cxnLst/>
            <a:rect l="l" t="t" r="r" b="b"/>
            <a:pathLst>
              <a:path w="7450935" h="7342558">
                <a:moveTo>
                  <a:pt x="0" y="0"/>
                </a:moveTo>
                <a:lnTo>
                  <a:pt x="7450935" y="0"/>
                </a:lnTo>
                <a:lnTo>
                  <a:pt x="7450935" y="7342558"/>
                </a:lnTo>
                <a:lnTo>
                  <a:pt x="0" y="73425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209106"/>
            <a:ext cx="7163047" cy="7058857"/>
          </a:xfrm>
          <a:custGeom>
            <a:avLst/>
            <a:gdLst/>
            <a:ahLst/>
            <a:cxnLst/>
            <a:rect l="l" t="t" r="r" b="b"/>
            <a:pathLst>
              <a:path w="7163047" h="7058857">
                <a:moveTo>
                  <a:pt x="0" y="0"/>
                </a:moveTo>
                <a:lnTo>
                  <a:pt x="7163047" y="0"/>
                </a:lnTo>
                <a:lnTo>
                  <a:pt x="7163047" y="7058857"/>
                </a:lnTo>
                <a:lnTo>
                  <a:pt x="0" y="70588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709576" y="1146698"/>
            <a:ext cx="14868848" cy="7993603"/>
            <a:chOff x="0" y="0"/>
            <a:chExt cx="3916075" cy="2105311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916075" cy="2105311"/>
            </a:xfrm>
            <a:custGeom>
              <a:avLst/>
              <a:gdLst/>
              <a:ahLst/>
              <a:cxnLst/>
              <a:rect l="l" t="t" r="r" b="b"/>
              <a:pathLst>
                <a:path w="3916075" h="2105311">
                  <a:moveTo>
                    <a:pt x="26555" y="0"/>
                  </a:moveTo>
                  <a:lnTo>
                    <a:pt x="3889520" y="0"/>
                  </a:lnTo>
                  <a:cubicBezTo>
                    <a:pt x="3896563" y="0"/>
                    <a:pt x="3903317" y="2798"/>
                    <a:pt x="3908297" y="7778"/>
                  </a:cubicBezTo>
                  <a:cubicBezTo>
                    <a:pt x="3913277" y="12758"/>
                    <a:pt x="3916075" y="19512"/>
                    <a:pt x="3916075" y="26555"/>
                  </a:cubicBezTo>
                  <a:lnTo>
                    <a:pt x="3916075" y="2078756"/>
                  </a:lnTo>
                  <a:cubicBezTo>
                    <a:pt x="3916075" y="2085799"/>
                    <a:pt x="3913277" y="2092553"/>
                    <a:pt x="3908297" y="2097534"/>
                  </a:cubicBezTo>
                  <a:cubicBezTo>
                    <a:pt x="3903317" y="2102514"/>
                    <a:pt x="3896563" y="2105311"/>
                    <a:pt x="3889520" y="2105311"/>
                  </a:cubicBezTo>
                  <a:lnTo>
                    <a:pt x="26555" y="2105311"/>
                  </a:lnTo>
                  <a:cubicBezTo>
                    <a:pt x="19512" y="2105311"/>
                    <a:pt x="12758" y="2102514"/>
                    <a:pt x="7778" y="2097534"/>
                  </a:cubicBezTo>
                  <a:cubicBezTo>
                    <a:pt x="2798" y="2092553"/>
                    <a:pt x="0" y="2085799"/>
                    <a:pt x="0" y="2078756"/>
                  </a:cubicBezTo>
                  <a:lnTo>
                    <a:pt x="0" y="26555"/>
                  </a:lnTo>
                  <a:cubicBezTo>
                    <a:pt x="0" y="19512"/>
                    <a:pt x="2798" y="12758"/>
                    <a:pt x="7778" y="7778"/>
                  </a:cubicBezTo>
                  <a:cubicBezTo>
                    <a:pt x="12758" y="2798"/>
                    <a:pt x="19512" y="0"/>
                    <a:pt x="26555" y="0"/>
                  </a:cubicBezTo>
                  <a:close/>
                </a:path>
              </a:pathLst>
            </a:custGeom>
            <a:solidFill>
              <a:srgbClr val="FFFFFF">
                <a:alpha val="63922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916075" cy="2143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89929" y="3209106"/>
            <a:ext cx="6492240" cy="0"/>
          </a:xfrm>
          <a:prstGeom prst="line">
            <a:avLst/>
          </a:prstGeom>
          <a:ln w="38100" cap="flat">
            <a:solidFill>
              <a:srgbClr val="404654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26208" y="3690463"/>
            <a:ext cx="721633" cy="585179"/>
          </a:xfrm>
          <a:custGeom>
            <a:avLst/>
            <a:gdLst/>
            <a:ahLst/>
            <a:cxnLst/>
            <a:rect l="l" t="t" r="r" b="b"/>
            <a:pathLst>
              <a:path w="721633" h="585179">
                <a:moveTo>
                  <a:pt x="0" y="0"/>
                </a:moveTo>
                <a:lnTo>
                  <a:pt x="721633" y="0"/>
                </a:lnTo>
                <a:lnTo>
                  <a:pt x="721633" y="585179"/>
                </a:lnTo>
                <a:lnTo>
                  <a:pt x="0" y="585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10" name="TextBox 10"/>
          <p:cNvSpPr txBox="1"/>
          <p:nvPr/>
        </p:nvSpPr>
        <p:spPr>
          <a:xfrm>
            <a:off x="3889929" y="3693696"/>
            <a:ext cx="5453033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Menulis</a:t>
            </a:r>
            <a:r>
              <a:rPr lang="en-US" sz="36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36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Naskah</a:t>
            </a:r>
            <a:endParaRPr lang="en-US" sz="3600" dirty="0">
              <a:solidFill>
                <a:srgbClr val="404654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033873" y="1791483"/>
            <a:ext cx="6258347" cy="1152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26"/>
              </a:lnSpc>
              <a:spcBef>
                <a:spcPct val="0"/>
              </a:spcBef>
            </a:pPr>
            <a:r>
              <a:rPr lang="en-US" sz="6732" dirty="0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Proses </a:t>
            </a:r>
            <a:r>
              <a:rPr lang="en-US" sz="6732" dirty="0" err="1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Publikasi</a:t>
            </a:r>
            <a:endParaRPr lang="en-US" sz="6732" dirty="0">
              <a:solidFill>
                <a:srgbClr val="404654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889929" y="5116991"/>
            <a:ext cx="5453033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Registrasi</a:t>
            </a:r>
            <a:r>
              <a:rPr lang="en-US" sz="36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Akun </a:t>
            </a:r>
            <a:r>
              <a:rPr lang="en-US" sz="36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Jurnal</a:t>
            </a:r>
            <a:endParaRPr lang="en-US" sz="3600" dirty="0">
              <a:solidFill>
                <a:srgbClr val="404654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889929" y="6564444"/>
            <a:ext cx="5453033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36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Submit</a:t>
            </a:r>
          </a:p>
        </p:txBody>
      </p: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3633" y="5071169"/>
            <a:ext cx="721633" cy="585179"/>
          </a:xfrm>
          <a:custGeom>
            <a:avLst/>
            <a:gdLst/>
            <a:ahLst/>
            <a:cxnLst/>
            <a:rect l="l" t="t" r="r" b="b"/>
            <a:pathLst>
              <a:path w="721633" h="585179">
                <a:moveTo>
                  <a:pt x="0" y="0"/>
                </a:moveTo>
                <a:lnTo>
                  <a:pt x="721633" y="0"/>
                </a:lnTo>
                <a:lnTo>
                  <a:pt x="721633" y="585179"/>
                </a:lnTo>
                <a:lnTo>
                  <a:pt x="0" y="585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9734" y="6586041"/>
            <a:ext cx="721633" cy="585179"/>
          </a:xfrm>
          <a:custGeom>
            <a:avLst/>
            <a:gdLst/>
            <a:ahLst/>
            <a:cxnLst/>
            <a:rect l="l" t="t" r="r" b="b"/>
            <a:pathLst>
              <a:path w="721633" h="585179">
                <a:moveTo>
                  <a:pt x="0" y="0"/>
                </a:moveTo>
                <a:lnTo>
                  <a:pt x="721633" y="0"/>
                </a:lnTo>
                <a:lnTo>
                  <a:pt x="721633" y="585179"/>
                </a:lnTo>
                <a:lnTo>
                  <a:pt x="0" y="585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BDA25E01-E203-8B57-B592-45B0A0FFD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29197" y="3738204"/>
            <a:ext cx="721633" cy="585179"/>
          </a:xfrm>
          <a:custGeom>
            <a:avLst/>
            <a:gdLst/>
            <a:ahLst/>
            <a:cxnLst/>
            <a:rect l="l" t="t" r="r" b="b"/>
            <a:pathLst>
              <a:path w="721633" h="585179">
                <a:moveTo>
                  <a:pt x="0" y="0"/>
                </a:moveTo>
                <a:lnTo>
                  <a:pt x="721633" y="0"/>
                </a:lnTo>
                <a:lnTo>
                  <a:pt x="721633" y="585179"/>
                </a:lnTo>
                <a:lnTo>
                  <a:pt x="0" y="585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2339FE3C-20D2-29DC-70E0-8E5C7D1F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29197" y="5150864"/>
            <a:ext cx="721633" cy="585179"/>
          </a:xfrm>
          <a:custGeom>
            <a:avLst/>
            <a:gdLst/>
            <a:ahLst/>
            <a:cxnLst/>
            <a:rect l="l" t="t" r="r" b="b"/>
            <a:pathLst>
              <a:path w="721633" h="585179">
                <a:moveTo>
                  <a:pt x="0" y="0"/>
                </a:moveTo>
                <a:lnTo>
                  <a:pt x="721633" y="0"/>
                </a:lnTo>
                <a:lnTo>
                  <a:pt x="721633" y="585179"/>
                </a:lnTo>
                <a:lnTo>
                  <a:pt x="0" y="585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3C2CD926-163F-B6A2-EF78-624245843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07428" y="6564444"/>
            <a:ext cx="721633" cy="585179"/>
          </a:xfrm>
          <a:custGeom>
            <a:avLst/>
            <a:gdLst/>
            <a:ahLst/>
            <a:cxnLst/>
            <a:rect l="l" t="t" r="r" b="b"/>
            <a:pathLst>
              <a:path w="721633" h="585179">
                <a:moveTo>
                  <a:pt x="0" y="0"/>
                </a:moveTo>
                <a:lnTo>
                  <a:pt x="721633" y="0"/>
                </a:lnTo>
                <a:lnTo>
                  <a:pt x="721633" y="585179"/>
                </a:lnTo>
                <a:lnTo>
                  <a:pt x="0" y="585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897FC316-A603-F404-88C4-36C07D7979A3}"/>
              </a:ext>
            </a:extLst>
          </p:cNvPr>
          <p:cNvSpPr txBox="1"/>
          <p:nvPr/>
        </p:nvSpPr>
        <p:spPr>
          <a:xfrm>
            <a:off x="10837503" y="3800163"/>
            <a:ext cx="5453033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Menunggu</a:t>
            </a:r>
            <a:r>
              <a:rPr lang="en-US" sz="36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LOA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8A667523-BDAC-1F0C-09E1-B52C74BCD5DD}"/>
              </a:ext>
            </a:extLst>
          </p:cNvPr>
          <p:cNvSpPr txBox="1"/>
          <p:nvPr/>
        </p:nvSpPr>
        <p:spPr>
          <a:xfrm>
            <a:off x="10850110" y="5150864"/>
            <a:ext cx="5453033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Revisi</a:t>
            </a:r>
            <a:endParaRPr lang="en-US" sz="3600" dirty="0">
              <a:solidFill>
                <a:srgbClr val="404654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54082A19-D219-A2E4-6407-4C4739174B1E}"/>
              </a:ext>
            </a:extLst>
          </p:cNvPr>
          <p:cNvSpPr txBox="1"/>
          <p:nvPr/>
        </p:nvSpPr>
        <p:spPr>
          <a:xfrm>
            <a:off x="10823960" y="6676121"/>
            <a:ext cx="5453033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Menunggu</a:t>
            </a:r>
            <a:r>
              <a:rPr lang="en-US" sz="36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36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Publikasi</a:t>
            </a:r>
            <a:endParaRPr lang="en-US" sz="3600" dirty="0">
              <a:solidFill>
                <a:srgbClr val="404654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1E1ABE-C06D-3315-6E09-41158C00C4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022" y="0"/>
            <a:ext cx="870833" cy="877014"/>
          </a:xfrm>
          <a:prstGeom prst="rect">
            <a:avLst/>
          </a:prstGeom>
        </p:spPr>
      </p:pic>
      <p:pic>
        <p:nvPicPr>
          <p:cNvPr id="26" name="Picture 2" descr="logo fkip unmuh jember | Download Source Code PHP dan Java - Denny id">
            <a:extLst>
              <a:ext uri="{FF2B5EF4-FFF2-40B4-BE49-F238E27FC236}">
                <a16:creationId xmlns:a16="http://schemas.microsoft.com/office/drawing/2014/main" id="{771CBDAB-27F6-DEE2-0F8F-72F8087D3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30" y="-13182"/>
            <a:ext cx="870965" cy="87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E534C09-4B6C-EBF1-41F0-54D9E3DB4F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7219" y="-238069"/>
            <a:ext cx="1772173" cy="1328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20246"/>
            <a:ext cx="19911817" cy="10727492"/>
          </a:xfrm>
          <a:custGeom>
            <a:avLst/>
            <a:gdLst/>
            <a:ahLst/>
            <a:cxnLst/>
            <a:rect l="l" t="t" r="r" b="b"/>
            <a:pathLst>
              <a:path w="19911817" h="10727492">
                <a:moveTo>
                  <a:pt x="0" y="0"/>
                </a:moveTo>
                <a:lnTo>
                  <a:pt x="19911817" y="0"/>
                </a:lnTo>
                <a:lnTo>
                  <a:pt x="19911817" y="10727492"/>
                </a:lnTo>
                <a:lnTo>
                  <a:pt x="0" y="1072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204001"/>
            <a:ext cx="7187545" cy="7082999"/>
          </a:xfrm>
          <a:custGeom>
            <a:avLst/>
            <a:gdLst/>
            <a:ahLst/>
            <a:cxnLst/>
            <a:rect l="l" t="t" r="r" b="b"/>
            <a:pathLst>
              <a:path w="7187545" h="7082999">
                <a:moveTo>
                  <a:pt x="0" y="0"/>
                </a:moveTo>
                <a:lnTo>
                  <a:pt x="7187545" y="0"/>
                </a:lnTo>
                <a:lnTo>
                  <a:pt x="7187545" y="7082999"/>
                </a:lnTo>
                <a:lnTo>
                  <a:pt x="0" y="70829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03290" y="4173176"/>
            <a:ext cx="11872840" cy="1940648"/>
          </a:xfrm>
          <a:custGeom>
            <a:avLst/>
            <a:gdLst/>
            <a:ahLst/>
            <a:cxnLst/>
            <a:rect l="l" t="t" r="r" b="b"/>
            <a:pathLst>
              <a:path w="11872840" h="1940648">
                <a:moveTo>
                  <a:pt x="0" y="0"/>
                </a:moveTo>
                <a:lnTo>
                  <a:pt x="11872839" y="0"/>
                </a:lnTo>
                <a:lnTo>
                  <a:pt x="11872839" y="1940648"/>
                </a:lnTo>
                <a:lnTo>
                  <a:pt x="0" y="1940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165852" y="4368330"/>
            <a:ext cx="13956297" cy="162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62"/>
              </a:lnSpc>
            </a:pPr>
            <a:r>
              <a:rPr lang="en-US" sz="12240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Thank You </a:t>
            </a: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11100455" y="0"/>
            <a:ext cx="7187545" cy="7082999"/>
          </a:xfrm>
          <a:custGeom>
            <a:avLst/>
            <a:gdLst/>
            <a:ahLst/>
            <a:cxnLst/>
            <a:rect l="l" t="t" r="r" b="b"/>
            <a:pathLst>
              <a:path w="7187545" h="7082999">
                <a:moveTo>
                  <a:pt x="0" y="0"/>
                </a:moveTo>
                <a:lnTo>
                  <a:pt x="7187545" y="0"/>
                </a:lnTo>
                <a:lnTo>
                  <a:pt x="7187545" y="7082999"/>
                </a:lnTo>
                <a:lnTo>
                  <a:pt x="0" y="70829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2D29F6-32E8-3DDD-6DA3-71136E4555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022" y="0"/>
            <a:ext cx="870833" cy="877014"/>
          </a:xfrm>
          <a:prstGeom prst="rect">
            <a:avLst/>
          </a:prstGeom>
        </p:spPr>
      </p:pic>
      <p:pic>
        <p:nvPicPr>
          <p:cNvPr id="11" name="Picture 2" descr="logo fkip unmuh jember | Download Source Code PHP dan Java - Denny id">
            <a:extLst>
              <a:ext uri="{FF2B5EF4-FFF2-40B4-BE49-F238E27FC236}">
                <a16:creationId xmlns:a16="http://schemas.microsoft.com/office/drawing/2014/main" id="{45D2C1BE-AF56-AB23-B816-150FDCBD2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30" y="-13182"/>
            <a:ext cx="870965" cy="87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E405F4-24C2-7D5B-A2D3-C0D8C3D085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7219" y="-238069"/>
            <a:ext cx="1772173" cy="1328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20246"/>
            <a:ext cx="19911817" cy="10727492"/>
          </a:xfrm>
          <a:custGeom>
            <a:avLst/>
            <a:gdLst/>
            <a:ahLst/>
            <a:cxnLst/>
            <a:rect l="l" t="t" r="r" b="b"/>
            <a:pathLst>
              <a:path w="19911817" h="10727492">
                <a:moveTo>
                  <a:pt x="0" y="0"/>
                </a:moveTo>
                <a:lnTo>
                  <a:pt x="19911817" y="0"/>
                </a:lnTo>
                <a:lnTo>
                  <a:pt x="19911817" y="10727492"/>
                </a:lnTo>
                <a:lnTo>
                  <a:pt x="0" y="1072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 flipV="1">
            <a:off x="10837065" y="2944442"/>
            <a:ext cx="7450935" cy="7342558"/>
          </a:xfrm>
          <a:custGeom>
            <a:avLst/>
            <a:gdLst/>
            <a:ahLst/>
            <a:cxnLst/>
            <a:rect l="l" t="t" r="r" b="b"/>
            <a:pathLst>
              <a:path w="7450935" h="7342558">
                <a:moveTo>
                  <a:pt x="0" y="7342558"/>
                </a:moveTo>
                <a:lnTo>
                  <a:pt x="7450935" y="7342558"/>
                </a:lnTo>
                <a:lnTo>
                  <a:pt x="7450935" y="0"/>
                </a:lnTo>
                <a:lnTo>
                  <a:pt x="0" y="0"/>
                </a:lnTo>
                <a:lnTo>
                  <a:pt x="0" y="734255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0"/>
            <a:ext cx="7163047" cy="7058857"/>
          </a:xfrm>
          <a:custGeom>
            <a:avLst/>
            <a:gdLst/>
            <a:ahLst/>
            <a:cxnLst/>
            <a:rect l="l" t="t" r="r" b="b"/>
            <a:pathLst>
              <a:path w="7163047" h="7058857">
                <a:moveTo>
                  <a:pt x="0" y="7058857"/>
                </a:moveTo>
                <a:lnTo>
                  <a:pt x="7163047" y="7058857"/>
                </a:lnTo>
                <a:lnTo>
                  <a:pt x="7163047" y="0"/>
                </a:lnTo>
                <a:lnTo>
                  <a:pt x="0" y="0"/>
                </a:lnTo>
                <a:lnTo>
                  <a:pt x="0" y="705885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709576" y="1146698"/>
            <a:ext cx="14868848" cy="7993603"/>
            <a:chOff x="0" y="0"/>
            <a:chExt cx="3916075" cy="2105311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916075" cy="2105311"/>
            </a:xfrm>
            <a:custGeom>
              <a:avLst/>
              <a:gdLst/>
              <a:ahLst/>
              <a:cxnLst/>
              <a:rect l="l" t="t" r="r" b="b"/>
              <a:pathLst>
                <a:path w="3916075" h="2105311">
                  <a:moveTo>
                    <a:pt x="26555" y="0"/>
                  </a:moveTo>
                  <a:lnTo>
                    <a:pt x="3889520" y="0"/>
                  </a:lnTo>
                  <a:cubicBezTo>
                    <a:pt x="3896563" y="0"/>
                    <a:pt x="3903317" y="2798"/>
                    <a:pt x="3908297" y="7778"/>
                  </a:cubicBezTo>
                  <a:cubicBezTo>
                    <a:pt x="3913277" y="12758"/>
                    <a:pt x="3916075" y="19512"/>
                    <a:pt x="3916075" y="26555"/>
                  </a:cubicBezTo>
                  <a:lnTo>
                    <a:pt x="3916075" y="2078756"/>
                  </a:lnTo>
                  <a:cubicBezTo>
                    <a:pt x="3916075" y="2085799"/>
                    <a:pt x="3913277" y="2092553"/>
                    <a:pt x="3908297" y="2097534"/>
                  </a:cubicBezTo>
                  <a:cubicBezTo>
                    <a:pt x="3903317" y="2102514"/>
                    <a:pt x="3896563" y="2105311"/>
                    <a:pt x="3889520" y="2105311"/>
                  </a:cubicBezTo>
                  <a:lnTo>
                    <a:pt x="26555" y="2105311"/>
                  </a:lnTo>
                  <a:cubicBezTo>
                    <a:pt x="19512" y="2105311"/>
                    <a:pt x="12758" y="2102514"/>
                    <a:pt x="7778" y="2097534"/>
                  </a:cubicBezTo>
                  <a:cubicBezTo>
                    <a:pt x="2798" y="2092553"/>
                    <a:pt x="0" y="2085799"/>
                    <a:pt x="0" y="2078756"/>
                  </a:cubicBezTo>
                  <a:lnTo>
                    <a:pt x="0" y="26555"/>
                  </a:lnTo>
                  <a:cubicBezTo>
                    <a:pt x="0" y="19512"/>
                    <a:pt x="2798" y="12758"/>
                    <a:pt x="7778" y="7778"/>
                  </a:cubicBezTo>
                  <a:cubicBezTo>
                    <a:pt x="12758" y="2798"/>
                    <a:pt x="19512" y="0"/>
                    <a:pt x="26555" y="0"/>
                  </a:cubicBezTo>
                  <a:close/>
                </a:path>
              </a:pathLst>
            </a:custGeom>
            <a:solidFill>
              <a:srgbClr val="FFFFFF">
                <a:alpha val="63922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916075" cy="2143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07816" y="2206275"/>
            <a:ext cx="6492240" cy="0"/>
          </a:xfrm>
          <a:prstGeom prst="line">
            <a:avLst/>
          </a:prstGeom>
          <a:ln w="38100" cap="flat">
            <a:solidFill>
              <a:srgbClr val="404654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9" name="TextBox 9"/>
          <p:cNvSpPr txBox="1"/>
          <p:nvPr/>
        </p:nvSpPr>
        <p:spPr>
          <a:xfrm>
            <a:off x="2224607" y="2353470"/>
            <a:ext cx="12741505" cy="6249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Perempuan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dalam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sastra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sering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digambarkan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menghadapi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berbagai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tantangan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,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terutama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terkait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hak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dan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kebebasan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mereka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.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Dalam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novel Geni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Jora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, Perempuan di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Titik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Nol, dan Pada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Sebuah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Kapal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,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tokoh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perempuan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mengalami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stereotip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yang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menekan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mereka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agar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tunduk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pada norma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patriarkal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.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Stereotip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“bad women”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digunakan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sebagai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alat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kontrol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sosial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untuk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membatasi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kebebasan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perempuan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yang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berani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melawan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aturan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.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Mereka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yang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menentang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norma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sering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kali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diberi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label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negatif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, yang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semakin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memperkuat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ketidakadilan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gender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dalam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3200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masyarakat</a:t>
            </a:r>
            <a:r>
              <a:rPr lang="en-US" sz="3200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72319" y="1011156"/>
            <a:ext cx="6546236" cy="1152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26"/>
              </a:lnSpc>
              <a:spcBef>
                <a:spcPct val="0"/>
              </a:spcBef>
            </a:pPr>
            <a:r>
              <a:rPr lang="en-US" sz="6732" dirty="0" err="1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Latar</a:t>
            </a:r>
            <a:r>
              <a:rPr lang="en-US" sz="6732" dirty="0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6732" dirty="0" err="1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Belakang</a:t>
            </a:r>
            <a:r>
              <a:rPr lang="en-US" sz="6732" dirty="0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0CF002-AB7E-3A06-45D5-F39C76616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22" y="0"/>
            <a:ext cx="870833" cy="877014"/>
          </a:xfrm>
          <a:prstGeom prst="rect">
            <a:avLst/>
          </a:prstGeom>
        </p:spPr>
      </p:pic>
      <p:pic>
        <p:nvPicPr>
          <p:cNvPr id="15" name="Picture 2" descr="logo fkip unmuh jember | Download Source Code PHP dan Java - Denny id">
            <a:extLst>
              <a:ext uri="{FF2B5EF4-FFF2-40B4-BE49-F238E27FC236}">
                <a16:creationId xmlns:a16="http://schemas.microsoft.com/office/drawing/2014/main" id="{54F0B568-6C22-1776-B43F-9E1ABAA3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30" y="-13182"/>
            <a:ext cx="870965" cy="87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5DFBE8-7BD6-8C51-A4F6-87E6F5C4DB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7219" y="-238069"/>
            <a:ext cx="1772173" cy="1328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20246"/>
            <a:ext cx="19911817" cy="10727492"/>
          </a:xfrm>
          <a:custGeom>
            <a:avLst/>
            <a:gdLst/>
            <a:ahLst/>
            <a:cxnLst/>
            <a:rect l="l" t="t" r="r" b="b"/>
            <a:pathLst>
              <a:path w="19911817" h="10727492">
                <a:moveTo>
                  <a:pt x="0" y="0"/>
                </a:moveTo>
                <a:lnTo>
                  <a:pt x="19911817" y="0"/>
                </a:lnTo>
                <a:lnTo>
                  <a:pt x="19911817" y="10727492"/>
                </a:lnTo>
                <a:lnTo>
                  <a:pt x="0" y="1072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10837065" y="0"/>
            <a:ext cx="7450935" cy="7342558"/>
          </a:xfrm>
          <a:custGeom>
            <a:avLst/>
            <a:gdLst/>
            <a:ahLst/>
            <a:cxnLst/>
            <a:rect l="l" t="t" r="r" b="b"/>
            <a:pathLst>
              <a:path w="7450935" h="7342558">
                <a:moveTo>
                  <a:pt x="0" y="0"/>
                </a:moveTo>
                <a:lnTo>
                  <a:pt x="7450935" y="0"/>
                </a:lnTo>
                <a:lnTo>
                  <a:pt x="7450935" y="7342558"/>
                </a:lnTo>
                <a:lnTo>
                  <a:pt x="0" y="73425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228143"/>
            <a:ext cx="7163047" cy="7058857"/>
          </a:xfrm>
          <a:custGeom>
            <a:avLst/>
            <a:gdLst/>
            <a:ahLst/>
            <a:cxnLst/>
            <a:rect l="l" t="t" r="r" b="b"/>
            <a:pathLst>
              <a:path w="7163047" h="7058857">
                <a:moveTo>
                  <a:pt x="0" y="0"/>
                </a:moveTo>
                <a:lnTo>
                  <a:pt x="7163047" y="0"/>
                </a:lnTo>
                <a:lnTo>
                  <a:pt x="7163047" y="7058857"/>
                </a:lnTo>
                <a:lnTo>
                  <a:pt x="0" y="70588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709576" y="1146698"/>
            <a:ext cx="14868848" cy="7993603"/>
            <a:chOff x="0" y="0"/>
            <a:chExt cx="3916075" cy="2105311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916075" cy="2105311"/>
            </a:xfrm>
            <a:custGeom>
              <a:avLst/>
              <a:gdLst/>
              <a:ahLst/>
              <a:cxnLst/>
              <a:rect l="l" t="t" r="r" b="b"/>
              <a:pathLst>
                <a:path w="3916075" h="2105311">
                  <a:moveTo>
                    <a:pt x="26555" y="0"/>
                  </a:moveTo>
                  <a:lnTo>
                    <a:pt x="3889520" y="0"/>
                  </a:lnTo>
                  <a:cubicBezTo>
                    <a:pt x="3896563" y="0"/>
                    <a:pt x="3903317" y="2798"/>
                    <a:pt x="3908297" y="7778"/>
                  </a:cubicBezTo>
                  <a:cubicBezTo>
                    <a:pt x="3913277" y="12758"/>
                    <a:pt x="3916075" y="19512"/>
                    <a:pt x="3916075" y="26555"/>
                  </a:cubicBezTo>
                  <a:lnTo>
                    <a:pt x="3916075" y="2078756"/>
                  </a:lnTo>
                  <a:cubicBezTo>
                    <a:pt x="3916075" y="2085799"/>
                    <a:pt x="3913277" y="2092553"/>
                    <a:pt x="3908297" y="2097534"/>
                  </a:cubicBezTo>
                  <a:cubicBezTo>
                    <a:pt x="3903317" y="2102514"/>
                    <a:pt x="3896563" y="2105311"/>
                    <a:pt x="3889520" y="2105311"/>
                  </a:cubicBezTo>
                  <a:lnTo>
                    <a:pt x="26555" y="2105311"/>
                  </a:lnTo>
                  <a:cubicBezTo>
                    <a:pt x="19512" y="2105311"/>
                    <a:pt x="12758" y="2102514"/>
                    <a:pt x="7778" y="2097534"/>
                  </a:cubicBezTo>
                  <a:cubicBezTo>
                    <a:pt x="2798" y="2092553"/>
                    <a:pt x="0" y="2085799"/>
                    <a:pt x="0" y="2078756"/>
                  </a:cubicBezTo>
                  <a:lnTo>
                    <a:pt x="0" y="26555"/>
                  </a:lnTo>
                  <a:cubicBezTo>
                    <a:pt x="0" y="19512"/>
                    <a:pt x="2798" y="12758"/>
                    <a:pt x="7778" y="7778"/>
                  </a:cubicBezTo>
                  <a:cubicBezTo>
                    <a:pt x="12758" y="2798"/>
                    <a:pt x="19512" y="0"/>
                    <a:pt x="26555" y="0"/>
                  </a:cubicBezTo>
                  <a:close/>
                </a:path>
              </a:pathLst>
            </a:custGeom>
            <a:solidFill>
              <a:srgbClr val="FFFFFF">
                <a:alpha val="63922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916075" cy="2143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89929" y="3209106"/>
            <a:ext cx="6492240" cy="0"/>
          </a:xfrm>
          <a:prstGeom prst="line">
            <a:avLst/>
          </a:prstGeom>
          <a:ln w="38100" cap="flat">
            <a:solidFill>
              <a:srgbClr val="404654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9" name="TextBox 9"/>
          <p:cNvSpPr txBox="1"/>
          <p:nvPr/>
        </p:nvSpPr>
        <p:spPr>
          <a:xfrm>
            <a:off x="3889929" y="3693697"/>
            <a:ext cx="11424499" cy="1006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Mengidentifikasi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bagaimana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stereotip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“bad women”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dikonstruksi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dalam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tiga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novel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karya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penulis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perempuan</a:t>
            </a:r>
            <a:endParaRPr lang="en-US" sz="2828" dirty="0">
              <a:solidFill>
                <a:srgbClr val="404654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889928" y="1847714"/>
            <a:ext cx="7003682" cy="1157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426"/>
              </a:lnSpc>
              <a:spcBef>
                <a:spcPct val="0"/>
              </a:spcBef>
            </a:pPr>
            <a:r>
              <a:rPr lang="en-US" sz="6732" dirty="0" err="1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Tujuan</a:t>
            </a:r>
            <a:r>
              <a:rPr lang="en-US" sz="6732" dirty="0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6732" dirty="0" err="1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Penelitian</a:t>
            </a:r>
            <a:endParaRPr lang="en-US" sz="6732" dirty="0">
              <a:solidFill>
                <a:srgbClr val="404654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889928" y="5271515"/>
            <a:ext cx="11424499" cy="1006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Menganalisis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bagaimana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tokoh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perempuan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dalam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novel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melawan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stereotip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tersebut</a:t>
            </a:r>
            <a:endParaRPr lang="en-US" sz="2828" dirty="0">
              <a:solidFill>
                <a:srgbClr val="404654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65392" y="3750847"/>
            <a:ext cx="721633" cy="585179"/>
          </a:xfrm>
          <a:custGeom>
            <a:avLst/>
            <a:gdLst/>
            <a:ahLst/>
            <a:cxnLst/>
            <a:rect l="l" t="t" r="r" b="b"/>
            <a:pathLst>
              <a:path w="721633" h="585179">
                <a:moveTo>
                  <a:pt x="0" y="0"/>
                </a:moveTo>
                <a:lnTo>
                  <a:pt x="721633" y="0"/>
                </a:lnTo>
                <a:lnTo>
                  <a:pt x="721633" y="585179"/>
                </a:lnTo>
                <a:lnTo>
                  <a:pt x="0" y="585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65392" y="5338063"/>
            <a:ext cx="721633" cy="585179"/>
          </a:xfrm>
          <a:custGeom>
            <a:avLst/>
            <a:gdLst/>
            <a:ahLst/>
            <a:cxnLst/>
            <a:rect l="l" t="t" r="r" b="b"/>
            <a:pathLst>
              <a:path w="721633" h="585179">
                <a:moveTo>
                  <a:pt x="0" y="0"/>
                </a:moveTo>
                <a:lnTo>
                  <a:pt x="721633" y="0"/>
                </a:lnTo>
                <a:lnTo>
                  <a:pt x="721633" y="585179"/>
                </a:lnTo>
                <a:lnTo>
                  <a:pt x="0" y="585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1B908E4-0947-481D-44CD-7F517CD93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98408" y="6757571"/>
            <a:ext cx="721633" cy="585179"/>
          </a:xfrm>
          <a:custGeom>
            <a:avLst/>
            <a:gdLst/>
            <a:ahLst/>
            <a:cxnLst/>
            <a:rect l="l" t="t" r="r" b="b"/>
            <a:pathLst>
              <a:path w="721633" h="585179">
                <a:moveTo>
                  <a:pt x="0" y="0"/>
                </a:moveTo>
                <a:lnTo>
                  <a:pt x="721633" y="0"/>
                </a:lnTo>
                <a:lnTo>
                  <a:pt x="721633" y="585179"/>
                </a:lnTo>
                <a:lnTo>
                  <a:pt x="0" y="585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93C95601-997A-A3D3-5E2F-9C30248557C2}"/>
              </a:ext>
            </a:extLst>
          </p:cNvPr>
          <p:cNvSpPr txBox="1"/>
          <p:nvPr/>
        </p:nvSpPr>
        <p:spPr>
          <a:xfrm>
            <a:off x="3889928" y="6757571"/>
            <a:ext cx="11424499" cy="1006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Menunjukkan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peran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sastra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sebagai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media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kritik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terhadap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ketidaksetaraan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gender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2F03E2B-4203-D62F-ECD3-5E69A196E6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022" y="0"/>
            <a:ext cx="870833" cy="877014"/>
          </a:xfrm>
          <a:prstGeom prst="rect">
            <a:avLst/>
          </a:prstGeom>
        </p:spPr>
      </p:pic>
      <p:pic>
        <p:nvPicPr>
          <p:cNvPr id="20" name="Picture 2" descr="logo fkip unmuh jember | Download Source Code PHP dan Java - Denny id">
            <a:extLst>
              <a:ext uri="{FF2B5EF4-FFF2-40B4-BE49-F238E27FC236}">
                <a16:creationId xmlns:a16="http://schemas.microsoft.com/office/drawing/2014/main" id="{207B1B48-E1F1-1796-1C87-C5725D444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30" y="-13182"/>
            <a:ext cx="870965" cy="87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F5A721-D0D6-7EDF-1555-551BED0DF1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7219" y="-238069"/>
            <a:ext cx="1772173" cy="1328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20246"/>
            <a:ext cx="19911817" cy="10727492"/>
          </a:xfrm>
          <a:custGeom>
            <a:avLst/>
            <a:gdLst/>
            <a:ahLst/>
            <a:cxnLst/>
            <a:rect l="l" t="t" r="r" b="b"/>
            <a:pathLst>
              <a:path w="19911817" h="10727492">
                <a:moveTo>
                  <a:pt x="0" y="0"/>
                </a:moveTo>
                <a:lnTo>
                  <a:pt x="19911817" y="0"/>
                </a:lnTo>
                <a:lnTo>
                  <a:pt x="19911817" y="10727492"/>
                </a:lnTo>
                <a:lnTo>
                  <a:pt x="0" y="1072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 flipV="1">
            <a:off x="10837065" y="2944442"/>
            <a:ext cx="7450935" cy="7342558"/>
          </a:xfrm>
          <a:custGeom>
            <a:avLst/>
            <a:gdLst/>
            <a:ahLst/>
            <a:cxnLst/>
            <a:rect l="l" t="t" r="r" b="b"/>
            <a:pathLst>
              <a:path w="7450935" h="7342558">
                <a:moveTo>
                  <a:pt x="0" y="7342558"/>
                </a:moveTo>
                <a:lnTo>
                  <a:pt x="7450935" y="7342558"/>
                </a:lnTo>
                <a:lnTo>
                  <a:pt x="7450935" y="0"/>
                </a:lnTo>
                <a:lnTo>
                  <a:pt x="0" y="0"/>
                </a:lnTo>
                <a:lnTo>
                  <a:pt x="0" y="734255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0"/>
            <a:ext cx="7163047" cy="7058857"/>
          </a:xfrm>
          <a:custGeom>
            <a:avLst/>
            <a:gdLst/>
            <a:ahLst/>
            <a:cxnLst/>
            <a:rect l="l" t="t" r="r" b="b"/>
            <a:pathLst>
              <a:path w="7163047" h="7058857">
                <a:moveTo>
                  <a:pt x="0" y="7058857"/>
                </a:moveTo>
                <a:lnTo>
                  <a:pt x="7163047" y="7058857"/>
                </a:lnTo>
                <a:lnTo>
                  <a:pt x="7163047" y="0"/>
                </a:lnTo>
                <a:lnTo>
                  <a:pt x="0" y="0"/>
                </a:lnTo>
                <a:lnTo>
                  <a:pt x="0" y="705885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89929" y="3209106"/>
            <a:ext cx="6492240" cy="0"/>
          </a:xfrm>
          <a:prstGeom prst="line">
            <a:avLst/>
          </a:prstGeom>
          <a:ln w="38100" cap="flat">
            <a:solidFill>
              <a:srgbClr val="404654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9" name="TextBox 9"/>
          <p:cNvSpPr txBox="1"/>
          <p:nvPr/>
        </p:nvSpPr>
        <p:spPr>
          <a:xfrm>
            <a:off x="3889929" y="3693697"/>
            <a:ext cx="11424499" cy="151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it-IT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Teori Stereotip Gender (Handayani &amp; Sugiarti, 2017) membagi perempuan menjadi dua kategori, </a:t>
            </a:r>
            <a:r>
              <a:rPr lang="it-IT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Good Women </a:t>
            </a:r>
            <a:r>
              <a:rPr lang="it-IT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dan </a:t>
            </a:r>
            <a:r>
              <a:rPr lang="it-IT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Bad Women</a:t>
            </a:r>
            <a:r>
              <a:rPr lang="it-IT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.</a:t>
            </a:r>
          </a:p>
          <a:p>
            <a:pPr algn="just">
              <a:lnSpc>
                <a:spcPts val="3959"/>
              </a:lnSpc>
              <a:spcBef>
                <a:spcPct val="0"/>
              </a:spcBef>
            </a:pPr>
            <a:endParaRPr lang="en-US" sz="2828" dirty="0">
              <a:solidFill>
                <a:srgbClr val="404654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78718" y="1804149"/>
            <a:ext cx="4565282" cy="115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26"/>
              </a:lnSpc>
              <a:spcBef>
                <a:spcPct val="0"/>
              </a:spcBef>
            </a:pPr>
            <a:r>
              <a:rPr lang="en-US" sz="6732" dirty="0" err="1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Teori</a:t>
            </a:r>
            <a:r>
              <a:rPr lang="en-US" sz="6732" dirty="0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89928" y="5783048"/>
            <a:ext cx="11424499" cy="1006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Teori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Perlawanan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James C. Scott (2000)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Perlawanan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terbuka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(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public transcript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) dan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Perlawanan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tertutup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(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hidden transcript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)</a:t>
            </a:r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65392" y="3750847"/>
            <a:ext cx="721633" cy="585179"/>
          </a:xfrm>
          <a:custGeom>
            <a:avLst/>
            <a:gdLst/>
            <a:ahLst/>
            <a:cxnLst/>
            <a:rect l="l" t="t" r="r" b="b"/>
            <a:pathLst>
              <a:path w="721633" h="585179">
                <a:moveTo>
                  <a:pt x="0" y="0"/>
                </a:moveTo>
                <a:lnTo>
                  <a:pt x="721633" y="0"/>
                </a:lnTo>
                <a:lnTo>
                  <a:pt x="721633" y="585179"/>
                </a:lnTo>
                <a:lnTo>
                  <a:pt x="0" y="585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65392" y="5658385"/>
            <a:ext cx="721633" cy="585179"/>
          </a:xfrm>
          <a:custGeom>
            <a:avLst/>
            <a:gdLst/>
            <a:ahLst/>
            <a:cxnLst/>
            <a:rect l="l" t="t" r="r" b="b"/>
            <a:pathLst>
              <a:path w="721633" h="585179">
                <a:moveTo>
                  <a:pt x="0" y="0"/>
                </a:moveTo>
                <a:lnTo>
                  <a:pt x="721633" y="0"/>
                </a:lnTo>
                <a:lnTo>
                  <a:pt x="721633" y="585179"/>
                </a:lnTo>
                <a:lnTo>
                  <a:pt x="0" y="585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444526-8174-54BC-6D65-E8F8CB4065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022" y="0"/>
            <a:ext cx="870833" cy="877014"/>
          </a:xfrm>
          <a:prstGeom prst="rect">
            <a:avLst/>
          </a:prstGeom>
        </p:spPr>
      </p:pic>
      <p:pic>
        <p:nvPicPr>
          <p:cNvPr id="15" name="Picture 2" descr="logo fkip unmuh jember | Download Source Code PHP dan Java - Denny id">
            <a:extLst>
              <a:ext uri="{FF2B5EF4-FFF2-40B4-BE49-F238E27FC236}">
                <a16:creationId xmlns:a16="http://schemas.microsoft.com/office/drawing/2014/main" id="{8C9A1134-0AAF-A26F-AA05-A63DBC27F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30" y="-13182"/>
            <a:ext cx="870965" cy="87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96B0B3-280B-9FCB-B6A3-9FF750D3A8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7219" y="-238069"/>
            <a:ext cx="1772173" cy="1328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20246"/>
            <a:ext cx="19911817" cy="10727492"/>
          </a:xfrm>
          <a:custGeom>
            <a:avLst/>
            <a:gdLst/>
            <a:ahLst/>
            <a:cxnLst/>
            <a:rect l="l" t="t" r="r" b="b"/>
            <a:pathLst>
              <a:path w="19911817" h="10727492">
                <a:moveTo>
                  <a:pt x="0" y="0"/>
                </a:moveTo>
                <a:lnTo>
                  <a:pt x="19911817" y="0"/>
                </a:lnTo>
                <a:lnTo>
                  <a:pt x="19911817" y="10727492"/>
                </a:lnTo>
                <a:lnTo>
                  <a:pt x="0" y="1072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10837065" y="0"/>
            <a:ext cx="7450935" cy="7342558"/>
          </a:xfrm>
          <a:custGeom>
            <a:avLst/>
            <a:gdLst/>
            <a:ahLst/>
            <a:cxnLst/>
            <a:rect l="l" t="t" r="r" b="b"/>
            <a:pathLst>
              <a:path w="7450935" h="7342558">
                <a:moveTo>
                  <a:pt x="0" y="0"/>
                </a:moveTo>
                <a:lnTo>
                  <a:pt x="7450935" y="0"/>
                </a:lnTo>
                <a:lnTo>
                  <a:pt x="7450935" y="7342558"/>
                </a:lnTo>
                <a:lnTo>
                  <a:pt x="0" y="73425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209106"/>
            <a:ext cx="7163047" cy="7058857"/>
          </a:xfrm>
          <a:custGeom>
            <a:avLst/>
            <a:gdLst/>
            <a:ahLst/>
            <a:cxnLst/>
            <a:rect l="l" t="t" r="r" b="b"/>
            <a:pathLst>
              <a:path w="7163047" h="7058857">
                <a:moveTo>
                  <a:pt x="0" y="0"/>
                </a:moveTo>
                <a:lnTo>
                  <a:pt x="7163047" y="0"/>
                </a:lnTo>
                <a:lnTo>
                  <a:pt x="7163047" y="7058857"/>
                </a:lnTo>
                <a:lnTo>
                  <a:pt x="0" y="70588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709576" y="1146698"/>
            <a:ext cx="14868848" cy="7993603"/>
            <a:chOff x="0" y="0"/>
            <a:chExt cx="3916075" cy="2105311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916075" cy="2105311"/>
            </a:xfrm>
            <a:custGeom>
              <a:avLst/>
              <a:gdLst/>
              <a:ahLst/>
              <a:cxnLst/>
              <a:rect l="l" t="t" r="r" b="b"/>
              <a:pathLst>
                <a:path w="3916075" h="2105311">
                  <a:moveTo>
                    <a:pt x="26555" y="0"/>
                  </a:moveTo>
                  <a:lnTo>
                    <a:pt x="3889520" y="0"/>
                  </a:lnTo>
                  <a:cubicBezTo>
                    <a:pt x="3896563" y="0"/>
                    <a:pt x="3903317" y="2798"/>
                    <a:pt x="3908297" y="7778"/>
                  </a:cubicBezTo>
                  <a:cubicBezTo>
                    <a:pt x="3913277" y="12758"/>
                    <a:pt x="3916075" y="19512"/>
                    <a:pt x="3916075" y="26555"/>
                  </a:cubicBezTo>
                  <a:lnTo>
                    <a:pt x="3916075" y="2078756"/>
                  </a:lnTo>
                  <a:cubicBezTo>
                    <a:pt x="3916075" y="2085799"/>
                    <a:pt x="3913277" y="2092553"/>
                    <a:pt x="3908297" y="2097534"/>
                  </a:cubicBezTo>
                  <a:cubicBezTo>
                    <a:pt x="3903317" y="2102514"/>
                    <a:pt x="3896563" y="2105311"/>
                    <a:pt x="3889520" y="2105311"/>
                  </a:cubicBezTo>
                  <a:lnTo>
                    <a:pt x="26555" y="2105311"/>
                  </a:lnTo>
                  <a:cubicBezTo>
                    <a:pt x="19512" y="2105311"/>
                    <a:pt x="12758" y="2102514"/>
                    <a:pt x="7778" y="2097534"/>
                  </a:cubicBezTo>
                  <a:cubicBezTo>
                    <a:pt x="2798" y="2092553"/>
                    <a:pt x="0" y="2085799"/>
                    <a:pt x="0" y="2078756"/>
                  </a:cubicBezTo>
                  <a:lnTo>
                    <a:pt x="0" y="26555"/>
                  </a:lnTo>
                  <a:cubicBezTo>
                    <a:pt x="0" y="19512"/>
                    <a:pt x="2798" y="12758"/>
                    <a:pt x="7778" y="7778"/>
                  </a:cubicBezTo>
                  <a:cubicBezTo>
                    <a:pt x="12758" y="2798"/>
                    <a:pt x="19512" y="0"/>
                    <a:pt x="26555" y="0"/>
                  </a:cubicBezTo>
                  <a:close/>
                </a:path>
              </a:pathLst>
            </a:custGeom>
            <a:solidFill>
              <a:srgbClr val="FFFFFF">
                <a:alpha val="63922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916075" cy="2143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89928" y="3209106"/>
            <a:ext cx="7540071" cy="0"/>
          </a:xfrm>
          <a:prstGeom prst="line">
            <a:avLst/>
          </a:prstGeom>
          <a:ln w="38100" cap="flat">
            <a:solidFill>
              <a:srgbClr val="404654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65392" y="3880261"/>
            <a:ext cx="721633" cy="585179"/>
          </a:xfrm>
          <a:custGeom>
            <a:avLst/>
            <a:gdLst/>
            <a:ahLst/>
            <a:cxnLst/>
            <a:rect l="l" t="t" r="r" b="b"/>
            <a:pathLst>
              <a:path w="721633" h="585179">
                <a:moveTo>
                  <a:pt x="0" y="0"/>
                </a:moveTo>
                <a:lnTo>
                  <a:pt x="721633" y="0"/>
                </a:lnTo>
                <a:lnTo>
                  <a:pt x="721633" y="585179"/>
                </a:lnTo>
                <a:lnTo>
                  <a:pt x="0" y="585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889929" y="3693697"/>
            <a:ext cx="11424499" cy="493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Jenis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Penelitian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: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Kualitatif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dengan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pendekatan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deskriptif</a:t>
            </a:r>
            <a:endParaRPr lang="en-US" sz="2828" dirty="0">
              <a:solidFill>
                <a:srgbClr val="404654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033873" y="1791483"/>
            <a:ext cx="7051200" cy="1157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426"/>
              </a:lnSpc>
              <a:spcBef>
                <a:spcPct val="0"/>
              </a:spcBef>
            </a:pPr>
            <a:r>
              <a:rPr lang="en-US" sz="6732" dirty="0" err="1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Metode</a:t>
            </a:r>
            <a:r>
              <a:rPr lang="en-US" sz="6732" dirty="0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6732" dirty="0" err="1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Penelitian</a:t>
            </a:r>
            <a:endParaRPr lang="en-US" sz="6732" dirty="0">
              <a:solidFill>
                <a:srgbClr val="404654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871343" y="4673007"/>
            <a:ext cx="11424499" cy="493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Metode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Analisis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: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Analisis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tekstual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terhadap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tiga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novel yang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dikaji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71342" y="5688052"/>
            <a:ext cx="11424499" cy="2032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Teknik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Pengumpulan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Data:</a:t>
            </a:r>
          </a:p>
          <a:p>
            <a:pPr marL="514350" indent="-514350" algn="just">
              <a:lnSpc>
                <a:spcPts val="3959"/>
              </a:lnSpc>
              <a:spcBef>
                <a:spcPct val="0"/>
              </a:spcBef>
              <a:buAutoNum type="arabicPeriod"/>
            </a:pPr>
            <a:r>
              <a:rPr lang="es-E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Membaca</a:t>
            </a:r>
            <a:r>
              <a:rPr lang="es-E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dan </a:t>
            </a:r>
            <a:r>
              <a:rPr lang="es-E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mencatat</a:t>
            </a:r>
            <a:r>
              <a:rPr lang="es-E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s-E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kutipan</a:t>
            </a:r>
            <a:r>
              <a:rPr lang="es-E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relevan </a:t>
            </a:r>
            <a:r>
              <a:rPr lang="es-E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dari</a:t>
            </a:r>
            <a:r>
              <a:rPr lang="es-E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novel</a:t>
            </a:r>
          </a:p>
          <a:p>
            <a:pPr marL="514350" indent="-514350" algn="just">
              <a:lnSpc>
                <a:spcPts val="3959"/>
              </a:lnSpc>
              <a:spcBef>
                <a:spcPct val="0"/>
              </a:spcBef>
              <a:buAutoNum type="arabicPeriod"/>
            </a:pP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Menganalisis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bagaimana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stereotip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“bad women”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muncul</a:t>
            </a:r>
            <a:endParaRPr lang="en-US" sz="2828" dirty="0">
              <a:solidFill>
                <a:srgbClr val="404654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marL="514350" indent="-514350" algn="just">
              <a:lnSpc>
                <a:spcPts val="3959"/>
              </a:lnSpc>
              <a:spcBef>
                <a:spcPct val="0"/>
              </a:spcBef>
              <a:buAutoNum type="arabicPeriod"/>
            </a:pP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Mengidentifikasi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bentuk-bentuk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perlawanan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tokoh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perempuan</a:t>
            </a:r>
            <a:endParaRPr lang="en-US" sz="2828" dirty="0">
              <a:solidFill>
                <a:srgbClr val="404654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77339" y="4844005"/>
            <a:ext cx="721633" cy="585179"/>
          </a:xfrm>
          <a:custGeom>
            <a:avLst/>
            <a:gdLst/>
            <a:ahLst/>
            <a:cxnLst/>
            <a:rect l="l" t="t" r="r" b="b"/>
            <a:pathLst>
              <a:path w="721633" h="585179">
                <a:moveTo>
                  <a:pt x="0" y="0"/>
                </a:moveTo>
                <a:lnTo>
                  <a:pt x="721633" y="0"/>
                </a:lnTo>
                <a:lnTo>
                  <a:pt x="721633" y="585179"/>
                </a:lnTo>
                <a:lnTo>
                  <a:pt x="0" y="585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65392" y="5846042"/>
            <a:ext cx="721633" cy="585179"/>
          </a:xfrm>
          <a:custGeom>
            <a:avLst/>
            <a:gdLst/>
            <a:ahLst/>
            <a:cxnLst/>
            <a:rect l="l" t="t" r="r" b="b"/>
            <a:pathLst>
              <a:path w="721633" h="585179">
                <a:moveTo>
                  <a:pt x="0" y="0"/>
                </a:moveTo>
                <a:lnTo>
                  <a:pt x="721633" y="0"/>
                </a:lnTo>
                <a:lnTo>
                  <a:pt x="721633" y="585179"/>
                </a:lnTo>
                <a:lnTo>
                  <a:pt x="0" y="585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CF3E26B-451E-08B6-2B53-5C185F0596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022" y="0"/>
            <a:ext cx="870833" cy="877014"/>
          </a:xfrm>
          <a:prstGeom prst="rect">
            <a:avLst/>
          </a:prstGeom>
        </p:spPr>
      </p:pic>
      <p:pic>
        <p:nvPicPr>
          <p:cNvPr id="20" name="Picture 2" descr="logo fkip unmuh jember | Download Source Code PHP dan Java - Denny id">
            <a:extLst>
              <a:ext uri="{FF2B5EF4-FFF2-40B4-BE49-F238E27FC236}">
                <a16:creationId xmlns:a16="http://schemas.microsoft.com/office/drawing/2014/main" id="{85396F56-0F53-06A0-EBE1-5A64FAB47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30" y="-13182"/>
            <a:ext cx="870965" cy="87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41DD82-F5AD-F1A8-D59F-D9F929BEA2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7219" y="-238069"/>
            <a:ext cx="1772173" cy="1328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20246"/>
            <a:ext cx="19911817" cy="10727492"/>
          </a:xfrm>
          <a:custGeom>
            <a:avLst/>
            <a:gdLst/>
            <a:ahLst/>
            <a:cxnLst/>
            <a:rect l="l" t="t" r="r" b="b"/>
            <a:pathLst>
              <a:path w="19911817" h="10727492">
                <a:moveTo>
                  <a:pt x="0" y="0"/>
                </a:moveTo>
                <a:lnTo>
                  <a:pt x="19911817" y="0"/>
                </a:lnTo>
                <a:lnTo>
                  <a:pt x="19911817" y="10727492"/>
                </a:lnTo>
                <a:lnTo>
                  <a:pt x="0" y="1072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 flipV="1">
            <a:off x="10837065" y="2944442"/>
            <a:ext cx="7450935" cy="7342558"/>
          </a:xfrm>
          <a:custGeom>
            <a:avLst/>
            <a:gdLst/>
            <a:ahLst/>
            <a:cxnLst/>
            <a:rect l="l" t="t" r="r" b="b"/>
            <a:pathLst>
              <a:path w="7450935" h="7342558">
                <a:moveTo>
                  <a:pt x="0" y="7342558"/>
                </a:moveTo>
                <a:lnTo>
                  <a:pt x="7450935" y="7342558"/>
                </a:lnTo>
                <a:lnTo>
                  <a:pt x="7450935" y="0"/>
                </a:lnTo>
                <a:lnTo>
                  <a:pt x="0" y="0"/>
                </a:lnTo>
                <a:lnTo>
                  <a:pt x="0" y="734255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0"/>
            <a:ext cx="7163047" cy="7058857"/>
          </a:xfrm>
          <a:custGeom>
            <a:avLst/>
            <a:gdLst/>
            <a:ahLst/>
            <a:cxnLst/>
            <a:rect l="l" t="t" r="r" b="b"/>
            <a:pathLst>
              <a:path w="7163047" h="7058857">
                <a:moveTo>
                  <a:pt x="0" y="7058857"/>
                </a:moveTo>
                <a:lnTo>
                  <a:pt x="7163047" y="7058857"/>
                </a:lnTo>
                <a:lnTo>
                  <a:pt x="7163047" y="0"/>
                </a:lnTo>
                <a:lnTo>
                  <a:pt x="0" y="0"/>
                </a:lnTo>
                <a:lnTo>
                  <a:pt x="0" y="705885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709576" y="1146698"/>
            <a:ext cx="14868848" cy="7993603"/>
            <a:chOff x="0" y="0"/>
            <a:chExt cx="3916075" cy="2105311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916075" cy="2105311"/>
            </a:xfrm>
            <a:custGeom>
              <a:avLst/>
              <a:gdLst/>
              <a:ahLst/>
              <a:cxnLst/>
              <a:rect l="l" t="t" r="r" b="b"/>
              <a:pathLst>
                <a:path w="3916075" h="2105311">
                  <a:moveTo>
                    <a:pt x="26555" y="0"/>
                  </a:moveTo>
                  <a:lnTo>
                    <a:pt x="3889520" y="0"/>
                  </a:lnTo>
                  <a:cubicBezTo>
                    <a:pt x="3896563" y="0"/>
                    <a:pt x="3903317" y="2798"/>
                    <a:pt x="3908297" y="7778"/>
                  </a:cubicBezTo>
                  <a:cubicBezTo>
                    <a:pt x="3913277" y="12758"/>
                    <a:pt x="3916075" y="19512"/>
                    <a:pt x="3916075" y="26555"/>
                  </a:cubicBezTo>
                  <a:lnTo>
                    <a:pt x="3916075" y="2078756"/>
                  </a:lnTo>
                  <a:cubicBezTo>
                    <a:pt x="3916075" y="2085799"/>
                    <a:pt x="3913277" y="2092553"/>
                    <a:pt x="3908297" y="2097534"/>
                  </a:cubicBezTo>
                  <a:cubicBezTo>
                    <a:pt x="3903317" y="2102514"/>
                    <a:pt x="3896563" y="2105311"/>
                    <a:pt x="3889520" y="2105311"/>
                  </a:cubicBezTo>
                  <a:lnTo>
                    <a:pt x="26555" y="2105311"/>
                  </a:lnTo>
                  <a:cubicBezTo>
                    <a:pt x="19512" y="2105311"/>
                    <a:pt x="12758" y="2102514"/>
                    <a:pt x="7778" y="2097534"/>
                  </a:cubicBezTo>
                  <a:cubicBezTo>
                    <a:pt x="2798" y="2092553"/>
                    <a:pt x="0" y="2085799"/>
                    <a:pt x="0" y="2078756"/>
                  </a:cubicBezTo>
                  <a:lnTo>
                    <a:pt x="0" y="26555"/>
                  </a:lnTo>
                  <a:cubicBezTo>
                    <a:pt x="0" y="19512"/>
                    <a:pt x="2798" y="12758"/>
                    <a:pt x="7778" y="7778"/>
                  </a:cubicBezTo>
                  <a:cubicBezTo>
                    <a:pt x="12758" y="2798"/>
                    <a:pt x="19512" y="0"/>
                    <a:pt x="26555" y="0"/>
                  </a:cubicBezTo>
                  <a:close/>
                </a:path>
              </a:pathLst>
            </a:custGeom>
            <a:solidFill>
              <a:srgbClr val="FFFFFF">
                <a:alpha val="63922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916075" cy="2143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52428" y="2337246"/>
            <a:ext cx="9216471" cy="57152"/>
          </a:xfrm>
          <a:prstGeom prst="line">
            <a:avLst/>
          </a:prstGeom>
          <a:ln w="38100" cap="flat">
            <a:solidFill>
              <a:srgbClr val="404654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65392" y="3880261"/>
            <a:ext cx="721633" cy="585179"/>
          </a:xfrm>
          <a:custGeom>
            <a:avLst/>
            <a:gdLst/>
            <a:ahLst/>
            <a:cxnLst/>
            <a:rect l="l" t="t" r="r" b="b"/>
            <a:pathLst>
              <a:path w="721633" h="585179">
                <a:moveTo>
                  <a:pt x="0" y="0"/>
                </a:moveTo>
                <a:lnTo>
                  <a:pt x="721633" y="0"/>
                </a:lnTo>
                <a:lnTo>
                  <a:pt x="721633" y="585179"/>
                </a:lnTo>
                <a:lnTo>
                  <a:pt x="0" y="585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889929" y="3693697"/>
            <a:ext cx="11424499" cy="1006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Dari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atas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kursinya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,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nenekku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mulai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ceramah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bahwa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b="1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perempuan</a:t>
            </a:r>
            <a:r>
              <a:rPr lang="en-US" sz="2828" b="1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b="1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harus</a:t>
            </a:r>
            <a:r>
              <a:rPr lang="en-US" sz="2828" b="1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b="1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mau</a:t>
            </a:r>
            <a:r>
              <a:rPr lang="en-US" sz="2828" b="1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b="1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mengalah</a:t>
            </a:r>
            <a:r>
              <a:rPr lang="en-US" sz="2828" b="1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.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[GJ, hal.82]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52428" y="1098459"/>
            <a:ext cx="9072527" cy="1157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426"/>
              </a:lnSpc>
              <a:spcBef>
                <a:spcPct val="0"/>
              </a:spcBef>
            </a:pPr>
            <a:r>
              <a:rPr lang="en-US" sz="6732" dirty="0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Hasil  dan </a:t>
            </a:r>
            <a:r>
              <a:rPr lang="en-US" sz="6732" dirty="0" err="1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Pembahasan</a:t>
            </a:r>
            <a:endParaRPr lang="en-US" sz="6732" dirty="0">
              <a:solidFill>
                <a:srgbClr val="404654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889929" y="5347702"/>
            <a:ext cx="11424499" cy="1006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2828" b="1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Pelacur</a:t>
            </a:r>
            <a:r>
              <a:rPr lang="en-US" sz="2828" b="1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, </a:t>
            </a:r>
            <a:r>
              <a:rPr lang="en-US" sz="2828" b="1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perempuan</a:t>
            </a:r>
            <a:r>
              <a:rPr lang="en-US" sz="2828" b="1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b="1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jalang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.”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Kemudian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dia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menghina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ibu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saya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dengan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kata-kata yang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tak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sanggup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saya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ikuti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[PDTN, hal.81]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89929" y="7001707"/>
            <a:ext cx="11424499" cy="1006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Ah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pikiranmu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yang </a:t>
            </a:r>
            <a:r>
              <a:rPr lang="en-US" sz="2828" b="1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bodoh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itu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belum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juga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hilang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,”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gerutunya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[PSK, hal.117]</a:t>
            </a:r>
          </a:p>
        </p:txBody>
      </p: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65392" y="5534267"/>
            <a:ext cx="721633" cy="585179"/>
          </a:xfrm>
          <a:custGeom>
            <a:avLst/>
            <a:gdLst/>
            <a:ahLst/>
            <a:cxnLst/>
            <a:rect l="l" t="t" r="r" b="b"/>
            <a:pathLst>
              <a:path w="721633" h="585179">
                <a:moveTo>
                  <a:pt x="0" y="0"/>
                </a:moveTo>
                <a:lnTo>
                  <a:pt x="721633" y="0"/>
                </a:lnTo>
                <a:lnTo>
                  <a:pt x="721633" y="585179"/>
                </a:lnTo>
                <a:lnTo>
                  <a:pt x="0" y="585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65392" y="7188272"/>
            <a:ext cx="721633" cy="585179"/>
          </a:xfrm>
          <a:custGeom>
            <a:avLst/>
            <a:gdLst/>
            <a:ahLst/>
            <a:cxnLst/>
            <a:rect l="l" t="t" r="r" b="b"/>
            <a:pathLst>
              <a:path w="721633" h="585179">
                <a:moveTo>
                  <a:pt x="0" y="0"/>
                </a:moveTo>
                <a:lnTo>
                  <a:pt x="721633" y="0"/>
                </a:lnTo>
                <a:lnTo>
                  <a:pt x="721633" y="585179"/>
                </a:lnTo>
                <a:lnTo>
                  <a:pt x="0" y="585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AD602DE2-5927-5774-A2E0-E81EA02F7C62}"/>
              </a:ext>
            </a:extLst>
          </p:cNvPr>
          <p:cNvSpPr txBox="1"/>
          <p:nvPr/>
        </p:nvSpPr>
        <p:spPr>
          <a:xfrm>
            <a:off x="2199858" y="2295635"/>
            <a:ext cx="9072527" cy="10695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426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Stereotip“bad</a:t>
            </a:r>
            <a:r>
              <a:rPr lang="en-US" sz="4400" dirty="0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woman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D3582B5-FF29-28AC-88A0-73A2F953F0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022" y="0"/>
            <a:ext cx="870833" cy="877014"/>
          </a:xfrm>
          <a:prstGeom prst="rect">
            <a:avLst/>
          </a:prstGeom>
        </p:spPr>
      </p:pic>
      <p:pic>
        <p:nvPicPr>
          <p:cNvPr id="21" name="Picture 2" descr="logo fkip unmuh jember | Download Source Code PHP dan Java - Denny id">
            <a:extLst>
              <a:ext uri="{FF2B5EF4-FFF2-40B4-BE49-F238E27FC236}">
                <a16:creationId xmlns:a16="http://schemas.microsoft.com/office/drawing/2014/main" id="{0157F940-850E-B46B-D54C-BE294376D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30" y="-13182"/>
            <a:ext cx="870965" cy="87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F53E6D-3B48-9D07-7395-71B8D0F05D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7219" y="-238069"/>
            <a:ext cx="1772173" cy="1328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D6A26E-40E7-23CA-7C2B-6F58B9BCD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6E17427-A793-7E74-391E-96D2EE63E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20246"/>
            <a:ext cx="19911817" cy="10727492"/>
          </a:xfrm>
          <a:custGeom>
            <a:avLst/>
            <a:gdLst/>
            <a:ahLst/>
            <a:cxnLst/>
            <a:rect l="l" t="t" r="r" b="b"/>
            <a:pathLst>
              <a:path w="19911817" h="10727492">
                <a:moveTo>
                  <a:pt x="0" y="0"/>
                </a:moveTo>
                <a:lnTo>
                  <a:pt x="19911817" y="0"/>
                </a:lnTo>
                <a:lnTo>
                  <a:pt x="19911817" y="10727492"/>
                </a:lnTo>
                <a:lnTo>
                  <a:pt x="0" y="1072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EB7DC22-057B-E1BC-F334-1F916A850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 flipV="1">
            <a:off x="10837065" y="2944442"/>
            <a:ext cx="7450935" cy="7342558"/>
          </a:xfrm>
          <a:custGeom>
            <a:avLst/>
            <a:gdLst/>
            <a:ahLst/>
            <a:cxnLst/>
            <a:rect l="l" t="t" r="r" b="b"/>
            <a:pathLst>
              <a:path w="7450935" h="7342558">
                <a:moveTo>
                  <a:pt x="0" y="7342558"/>
                </a:moveTo>
                <a:lnTo>
                  <a:pt x="7450935" y="7342558"/>
                </a:lnTo>
                <a:lnTo>
                  <a:pt x="7450935" y="0"/>
                </a:lnTo>
                <a:lnTo>
                  <a:pt x="0" y="0"/>
                </a:lnTo>
                <a:lnTo>
                  <a:pt x="0" y="734255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8B40457-1635-2591-87D6-35035A560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0"/>
            <a:ext cx="7163047" cy="7058857"/>
          </a:xfrm>
          <a:custGeom>
            <a:avLst/>
            <a:gdLst/>
            <a:ahLst/>
            <a:cxnLst/>
            <a:rect l="l" t="t" r="r" b="b"/>
            <a:pathLst>
              <a:path w="7163047" h="7058857">
                <a:moveTo>
                  <a:pt x="0" y="7058857"/>
                </a:moveTo>
                <a:lnTo>
                  <a:pt x="7163047" y="7058857"/>
                </a:lnTo>
                <a:lnTo>
                  <a:pt x="7163047" y="0"/>
                </a:lnTo>
                <a:lnTo>
                  <a:pt x="0" y="0"/>
                </a:lnTo>
                <a:lnTo>
                  <a:pt x="0" y="705885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905278C6-C234-957D-69AE-84F252B19D88}"/>
              </a:ext>
            </a:extLst>
          </p:cNvPr>
          <p:cNvGrpSpPr/>
          <p:nvPr/>
        </p:nvGrpSpPr>
        <p:grpSpPr>
          <a:xfrm>
            <a:off x="1709576" y="1146698"/>
            <a:ext cx="14868848" cy="7993603"/>
            <a:chOff x="0" y="0"/>
            <a:chExt cx="3916075" cy="210531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E5FD501-64DF-9BE4-F672-A17641FF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916075" cy="2105311"/>
            </a:xfrm>
            <a:custGeom>
              <a:avLst/>
              <a:gdLst/>
              <a:ahLst/>
              <a:cxnLst/>
              <a:rect l="l" t="t" r="r" b="b"/>
              <a:pathLst>
                <a:path w="3916075" h="2105311">
                  <a:moveTo>
                    <a:pt x="26555" y="0"/>
                  </a:moveTo>
                  <a:lnTo>
                    <a:pt x="3889520" y="0"/>
                  </a:lnTo>
                  <a:cubicBezTo>
                    <a:pt x="3896563" y="0"/>
                    <a:pt x="3903317" y="2798"/>
                    <a:pt x="3908297" y="7778"/>
                  </a:cubicBezTo>
                  <a:cubicBezTo>
                    <a:pt x="3913277" y="12758"/>
                    <a:pt x="3916075" y="19512"/>
                    <a:pt x="3916075" y="26555"/>
                  </a:cubicBezTo>
                  <a:lnTo>
                    <a:pt x="3916075" y="2078756"/>
                  </a:lnTo>
                  <a:cubicBezTo>
                    <a:pt x="3916075" y="2085799"/>
                    <a:pt x="3913277" y="2092553"/>
                    <a:pt x="3908297" y="2097534"/>
                  </a:cubicBezTo>
                  <a:cubicBezTo>
                    <a:pt x="3903317" y="2102514"/>
                    <a:pt x="3896563" y="2105311"/>
                    <a:pt x="3889520" y="2105311"/>
                  </a:cubicBezTo>
                  <a:lnTo>
                    <a:pt x="26555" y="2105311"/>
                  </a:lnTo>
                  <a:cubicBezTo>
                    <a:pt x="19512" y="2105311"/>
                    <a:pt x="12758" y="2102514"/>
                    <a:pt x="7778" y="2097534"/>
                  </a:cubicBezTo>
                  <a:cubicBezTo>
                    <a:pt x="2798" y="2092553"/>
                    <a:pt x="0" y="2085799"/>
                    <a:pt x="0" y="2078756"/>
                  </a:cubicBezTo>
                  <a:lnTo>
                    <a:pt x="0" y="26555"/>
                  </a:lnTo>
                  <a:cubicBezTo>
                    <a:pt x="0" y="19512"/>
                    <a:pt x="2798" y="12758"/>
                    <a:pt x="7778" y="7778"/>
                  </a:cubicBezTo>
                  <a:cubicBezTo>
                    <a:pt x="12758" y="2798"/>
                    <a:pt x="19512" y="0"/>
                    <a:pt x="26555" y="0"/>
                  </a:cubicBezTo>
                  <a:close/>
                </a:path>
              </a:pathLst>
            </a:custGeom>
            <a:solidFill>
              <a:srgbClr val="FFFFFF">
                <a:alpha val="63922"/>
              </a:srgbClr>
            </a:solidFill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98EE0DF-3149-BCA1-7D02-0075E51F70CF}"/>
                </a:ext>
              </a:extLst>
            </p:cNvPr>
            <p:cNvSpPr txBox="1"/>
            <p:nvPr/>
          </p:nvSpPr>
          <p:spPr>
            <a:xfrm>
              <a:off x="0" y="-38100"/>
              <a:ext cx="3916075" cy="2143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0A54C576-CF2C-2E5E-0DE3-C5C083125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52428" y="2337246"/>
            <a:ext cx="9216471" cy="57152"/>
          </a:xfrm>
          <a:prstGeom prst="line">
            <a:avLst/>
          </a:prstGeom>
          <a:ln w="38100" cap="flat">
            <a:solidFill>
              <a:srgbClr val="404654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DBCA51D-7D7B-64E3-CADD-176CC3E8A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65392" y="3880261"/>
            <a:ext cx="721633" cy="585179"/>
          </a:xfrm>
          <a:custGeom>
            <a:avLst/>
            <a:gdLst/>
            <a:ahLst/>
            <a:cxnLst/>
            <a:rect l="l" t="t" r="r" b="b"/>
            <a:pathLst>
              <a:path w="721633" h="585179">
                <a:moveTo>
                  <a:pt x="0" y="0"/>
                </a:moveTo>
                <a:lnTo>
                  <a:pt x="721633" y="0"/>
                </a:lnTo>
                <a:lnTo>
                  <a:pt x="721633" y="585179"/>
                </a:lnTo>
                <a:lnTo>
                  <a:pt x="0" y="585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6F9F1E56-D2F9-C7C1-35BD-6866D8B6C6BA}"/>
              </a:ext>
            </a:extLst>
          </p:cNvPr>
          <p:cNvSpPr txBox="1"/>
          <p:nvPr/>
        </p:nvSpPr>
        <p:spPr>
          <a:xfrm>
            <a:off x="3889929" y="3693697"/>
            <a:ext cx="11424499" cy="151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Benar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,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nenek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tidak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pernah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diperhitungkan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. </a:t>
            </a:r>
            <a:r>
              <a:rPr lang="en-US" sz="2828" b="1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Nenek</a:t>
            </a:r>
            <a:r>
              <a:rPr lang="en-US" sz="2828" b="1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tau </a:t>
            </a:r>
            <a:r>
              <a:rPr lang="en-US" sz="2828" b="1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apa</a:t>
            </a:r>
            <a:r>
              <a:rPr lang="en-US" sz="2828" b="1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b="1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sebabnya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?”</a:t>
            </a:r>
          </a:p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Apa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sebabnya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,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cucu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?”[GJ, hal.82]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FD9AF77B-660F-B4F8-BCA4-D2441A8C1873}"/>
              </a:ext>
            </a:extLst>
          </p:cNvPr>
          <p:cNvSpPr txBox="1"/>
          <p:nvPr/>
        </p:nvSpPr>
        <p:spPr>
          <a:xfrm>
            <a:off x="2052428" y="1098459"/>
            <a:ext cx="9072527" cy="1157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426"/>
              </a:lnSpc>
              <a:spcBef>
                <a:spcPct val="0"/>
              </a:spcBef>
            </a:pPr>
            <a:r>
              <a:rPr lang="en-US" sz="6732" dirty="0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Hasil  dan </a:t>
            </a:r>
            <a:r>
              <a:rPr lang="en-US" sz="6732" dirty="0" err="1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Pembahasan</a:t>
            </a:r>
            <a:endParaRPr lang="en-US" sz="6732" dirty="0">
              <a:solidFill>
                <a:srgbClr val="404654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FC8F1CF-A5F0-4924-1071-D7199FF22AAB}"/>
              </a:ext>
            </a:extLst>
          </p:cNvPr>
          <p:cNvSpPr txBox="1"/>
          <p:nvPr/>
        </p:nvSpPr>
        <p:spPr>
          <a:xfrm>
            <a:off x="3889929" y="5347702"/>
            <a:ext cx="11424499" cy="151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Sekarng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kau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dapat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percaya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bahwa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saya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telah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b="1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menamparmu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.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Menancapkan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sebilah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pisau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di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lehermu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semudah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itu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juga, dan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memelukan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gerakan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yang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sama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benar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.” [PDTN, 166]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07E50B3E-924A-F08B-5D6E-2D0C3B7C4591}"/>
              </a:ext>
            </a:extLst>
          </p:cNvPr>
          <p:cNvSpPr txBox="1"/>
          <p:nvPr/>
        </p:nvSpPr>
        <p:spPr>
          <a:xfrm>
            <a:off x="3889929" y="7001707"/>
            <a:ext cx="11424499" cy="2032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Setiap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hari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sutopo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datang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kerumah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untuk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mengulang-ulang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perbantahan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yang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sama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. Aku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akhirnya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berkata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bahwa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aku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yang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akan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kawin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. Aku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sanggup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menerima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segala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akibatnya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seorang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diri</a:t>
            </a:r>
            <a:r>
              <a:rPr lang="en-US" sz="2828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[PSK, hal.117]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CDF425B9-72AE-283F-EFD6-422A1083D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65392" y="5534267"/>
            <a:ext cx="721633" cy="585179"/>
          </a:xfrm>
          <a:custGeom>
            <a:avLst/>
            <a:gdLst/>
            <a:ahLst/>
            <a:cxnLst/>
            <a:rect l="l" t="t" r="r" b="b"/>
            <a:pathLst>
              <a:path w="721633" h="585179">
                <a:moveTo>
                  <a:pt x="0" y="0"/>
                </a:moveTo>
                <a:lnTo>
                  <a:pt x="721633" y="0"/>
                </a:lnTo>
                <a:lnTo>
                  <a:pt x="721633" y="585179"/>
                </a:lnTo>
                <a:lnTo>
                  <a:pt x="0" y="585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4683ED9A-6EBE-F1D3-353A-B1D0BCD55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65392" y="7188272"/>
            <a:ext cx="721633" cy="585179"/>
          </a:xfrm>
          <a:custGeom>
            <a:avLst/>
            <a:gdLst/>
            <a:ahLst/>
            <a:cxnLst/>
            <a:rect l="l" t="t" r="r" b="b"/>
            <a:pathLst>
              <a:path w="721633" h="585179">
                <a:moveTo>
                  <a:pt x="0" y="0"/>
                </a:moveTo>
                <a:lnTo>
                  <a:pt x="721633" y="0"/>
                </a:lnTo>
                <a:lnTo>
                  <a:pt x="721633" y="585179"/>
                </a:lnTo>
                <a:lnTo>
                  <a:pt x="0" y="585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4F06026E-6636-4519-DE57-193941F25AD9}"/>
              </a:ext>
            </a:extLst>
          </p:cNvPr>
          <p:cNvSpPr txBox="1"/>
          <p:nvPr/>
        </p:nvSpPr>
        <p:spPr>
          <a:xfrm>
            <a:off x="2199858" y="2295635"/>
            <a:ext cx="9072527" cy="10695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426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Perlawanan</a:t>
            </a:r>
            <a:r>
              <a:rPr lang="en-US" sz="4400" dirty="0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Terbuka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8BF0B5-7EB7-A149-D5A0-89E6F1A424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022" y="0"/>
            <a:ext cx="870833" cy="877014"/>
          </a:xfrm>
          <a:prstGeom prst="rect">
            <a:avLst/>
          </a:prstGeom>
        </p:spPr>
      </p:pic>
      <p:pic>
        <p:nvPicPr>
          <p:cNvPr id="21" name="Picture 2" descr="logo fkip unmuh jember | Download Source Code PHP dan Java - Denny id">
            <a:extLst>
              <a:ext uri="{FF2B5EF4-FFF2-40B4-BE49-F238E27FC236}">
                <a16:creationId xmlns:a16="http://schemas.microsoft.com/office/drawing/2014/main" id="{02D40A9B-AB63-2DE1-9489-CE0F9AEBB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30" y="-13182"/>
            <a:ext cx="870965" cy="87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616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79D2A9-C4B5-A941-ED2A-11C39C399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38DE1E1-47E5-4076-D91A-6FC2E345A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20246"/>
            <a:ext cx="19911817" cy="10727492"/>
          </a:xfrm>
          <a:custGeom>
            <a:avLst/>
            <a:gdLst/>
            <a:ahLst/>
            <a:cxnLst/>
            <a:rect l="l" t="t" r="r" b="b"/>
            <a:pathLst>
              <a:path w="19911817" h="10727492">
                <a:moveTo>
                  <a:pt x="0" y="0"/>
                </a:moveTo>
                <a:lnTo>
                  <a:pt x="19911817" y="0"/>
                </a:lnTo>
                <a:lnTo>
                  <a:pt x="19911817" y="10727492"/>
                </a:lnTo>
                <a:lnTo>
                  <a:pt x="0" y="1072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56C287B-7A70-52BB-3CAE-6327F2FCB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 flipV="1">
            <a:off x="10837065" y="2944442"/>
            <a:ext cx="7450935" cy="7342558"/>
          </a:xfrm>
          <a:custGeom>
            <a:avLst/>
            <a:gdLst/>
            <a:ahLst/>
            <a:cxnLst/>
            <a:rect l="l" t="t" r="r" b="b"/>
            <a:pathLst>
              <a:path w="7450935" h="7342558">
                <a:moveTo>
                  <a:pt x="0" y="7342558"/>
                </a:moveTo>
                <a:lnTo>
                  <a:pt x="7450935" y="7342558"/>
                </a:lnTo>
                <a:lnTo>
                  <a:pt x="7450935" y="0"/>
                </a:lnTo>
                <a:lnTo>
                  <a:pt x="0" y="0"/>
                </a:lnTo>
                <a:lnTo>
                  <a:pt x="0" y="734255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FEFCD08-7C74-609A-2A13-F9DD433D6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0"/>
            <a:ext cx="7163047" cy="7058857"/>
          </a:xfrm>
          <a:custGeom>
            <a:avLst/>
            <a:gdLst/>
            <a:ahLst/>
            <a:cxnLst/>
            <a:rect l="l" t="t" r="r" b="b"/>
            <a:pathLst>
              <a:path w="7163047" h="7058857">
                <a:moveTo>
                  <a:pt x="0" y="7058857"/>
                </a:moveTo>
                <a:lnTo>
                  <a:pt x="7163047" y="7058857"/>
                </a:lnTo>
                <a:lnTo>
                  <a:pt x="7163047" y="0"/>
                </a:lnTo>
                <a:lnTo>
                  <a:pt x="0" y="0"/>
                </a:lnTo>
                <a:lnTo>
                  <a:pt x="0" y="705885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51C939D0-9D53-BE9C-9B69-8945E941C0E9}"/>
              </a:ext>
            </a:extLst>
          </p:cNvPr>
          <p:cNvGrpSpPr/>
          <p:nvPr/>
        </p:nvGrpSpPr>
        <p:grpSpPr>
          <a:xfrm>
            <a:off x="1709576" y="1146698"/>
            <a:ext cx="14868848" cy="7993603"/>
            <a:chOff x="0" y="0"/>
            <a:chExt cx="3916075" cy="210531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C53F463-21B2-0D12-41F9-95D755EE6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916075" cy="2105311"/>
            </a:xfrm>
            <a:custGeom>
              <a:avLst/>
              <a:gdLst/>
              <a:ahLst/>
              <a:cxnLst/>
              <a:rect l="l" t="t" r="r" b="b"/>
              <a:pathLst>
                <a:path w="3916075" h="2105311">
                  <a:moveTo>
                    <a:pt x="26555" y="0"/>
                  </a:moveTo>
                  <a:lnTo>
                    <a:pt x="3889520" y="0"/>
                  </a:lnTo>
                  <a:cubicBezTo>
                    <a:pt x="3896563" y="0"/>
                    <a:pt x="3903317" y="2798"/>
                    <a:pt x="3908297" y="7778"/>
                  </a:cubicBezTo>
                  <a:cubicBezTo>
                    <a:pt x="3913277" y="12758"/>
                    <a:pt x="3916075" y="19512"/>
                    <a:pt x="3916075" y="26555"/>
                  </a:cubicBezTo>
                  <a:lnTo>
                    <a:pt x="3916075" y="2078756"/>
                  </a:lnTo>
                  <a:cubicBezTo>
                    <a:pt x="3916075" y="2085799"/>
                    <a:pt x="3913277" y="2092553"/>
                    <a:pt x="3908297" y="2097534"/>
                  </a:cubicBezTo>
                  <a:cubicBezTo>
                    <a:pt x="3903317" y="2102514"/>
                    <a:pt x="3896563" y="2105311"/>
                    <a:pt x="3889520" y="2105311"/>
                  </a:cubicBezTo>
                  <a:lnTo>
                    <a:pt x="26555" y="2105311"/>
                  </a:lnTo>
                  <a:cubicBezTo>
                    <a:pt x="19512" y="2105311"/>
                    <a:pt x="12758" y="2102514"/>
                    <a:pt x="7778" y="2097534"/>
                  </a:cubicBezTo>
                  <a:cubicBezTo>
                    <a:pt x="2798" y="2092553"/>
                    <a:pt x="0" y="2085799"/>
                    <a:pt x="0" y="2078756"/>
                  </a:cubicBezTo>
                  <a:lnTo>
                    <a:pt x="0" y="26555"/>
                  </a:lnTo>
                  <a:cubicBezTo>
                    <a:pt x="0" y="19512"/>
                    <a:pt x="2798" y="12758"/>
                    <a:pt x="7778" y="7778"/>
                  </a:cubicBezTo>
                  <a:cubicBezTo>
                    <a:pt x="12758" y="2798"/>
                    <a:pt x="19512" y="0"/>
                    <a:pt x="26555" y="0"/>
                  </a:cubicBezTo>
                  <a:close/>
                </a:path>
              </a:pathLst>
            </a:custGeom>
            <a:solidFill>
              <a:srgbClr val="FFFFFF">
                <a:alpha val="63922"/>
              </a:srgbClr>
            </a:solidFill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0830E6B-4133-2A4C-8EA5-27A989410B1B}"/>
                </a:ext>
              </a:extLst>
            </p:cNvPr>
            <p:cNvSpPr txBox="1"/>
            <p:nvPr/>
          </p:nvSpPr>
          <p:spPr>
            <a:xfrm>
              <a:off x="0" y="-38100"/>
              <a:ext cx="3916075" cy="2143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FF1DC8D8-520F-C63E-6E34-9A8FCB12D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52428" y="2337246"/>
            <a:ext cx="9216471" cy="57152"/>
          </a:xfrm>
          <a:prstGeom prst="line">
            <a:avLst/>
          </a:prstGeom>
          <a:ln w="38100" cap="flat">
            <a:solidFill>
              <a:srgbClr val="404654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7266897-9992-E621-375D-27558053E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65392" y="3880261"/>
            <a:ext cx="721633" cy="585179"/>
          </a:xfrm>
          <a:custGeom>
            <a:avLst/>
            <a:gdLst/>
            <a:ahLst/>
            <a:cxnLst/>
            <a:rect l="l" t="t" r="r" b="b"/>
            <a:pathLst>
              <a:path w="721633" h="585179">
                <a:moveTo>
                  <a:pt x="0" y="0"/>
                </a:moveTo>
                <a:lnTo>
                  <a:pt x="721633" y="0"/>
                </a:lnTo>
                <a:lnTo>
                  <a:pt x="721633" y="585179"/>
                </a:lnTo>
                <a:lnTo>
                  <a:pt x="0" y="585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C1CF56F-25A5-9BCE-397C-DA092B58C41F}"/>
              </a:ext>
            </a:extLst>
          </p:cNvPr>
          <p:cNvSpPr txBox="1"/>
          <p:nvPr/>
        </p:nvSpPr>
        <p:spPr>
          <a:xfrm>
            <a:off x="3889929" y="3693697"/>
            <a:ext cx="11424499" cy="151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2400" b="1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Burung</a:t>
            </a:r>
            <a:r>
              <a:rPr lang="en-US" sz="2400" b="1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b="1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hantu</a:t>
            </a:r>
            <a:r>
              <a:rPr lang="en-US" sz="2400" b="1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lumbung dan </a:t>
            </a:r>
            <a:r>
              <a:rPr lang="en-US" sz="2400" b="1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ular</a:t>
            </a:r>
            <a:r>
              <a:rPr lang="en-US" sz="2400" b="1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b="1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beludak</a:t>
            </a:r>
            <a:r>
              <a:rPr lang="en-US" sz="2400" b="1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b="1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burik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!”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seruku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kedua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arah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pamanku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, “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mereka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berdua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tengah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mengintai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mangsanya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.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Tuh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, di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belakang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paman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,”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lanjutku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[GJ, hal.92]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352CD77F-996F-DF05-47EB-2BF6DF333758}"/>
              </a:ext>
            </a:extLst>
          </p:cNvPr>
          <p:cNvSpPr txBox="1"/>
          <p:nvPr/>
        </p:nvSpPr>
        <p:spPr>
          <a:xfrm>
            <a:off x="2052428" y="1098459"/>
            <a:ext cx="9072527" cy="1157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426"/>
              </a:lnSpc>
              <a:spcBef>
                <a:spcPct val="0"/>
              </a:spcBef>
            </a:pPr>
            <a:r>
              <a:rPr lang="en-US" sz="6732" dirty="0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Hasil  dan </a:t>
            </a:r>
            <a:r>
              <a:rPr lang="en-US" sz="6732" dirty="0" err="1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Pembahasan</a:t>
            </a:r>
            <a:endParaRPr lang="en-US" sz="6732" dirty="0">
              <a:solidFill>
                <a:srgbClr val="404654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43A8AF3-5A50-9146-9BE9-5660EC251977}"/>
              </a:ext>
            </a:extLst>
          </p:cNvPr>
          <p:cNvSpPr txBox="1"/>
          <p:nvPr/>
        </p:nvSpPr>
        <p:spPr>
          <a:xfrm>
            <a:off x="3889929" y="5347702"/>
            <a:ext cx="11424499" cy="2032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Bayaumi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, kau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anak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…”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hampir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dengan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maksud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menghina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ibunya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dengan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cara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yang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sama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,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tetapi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saya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tahan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kata-kata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itu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di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ujung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lidah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,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menyadari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bahwa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hal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itu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suatu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kesalahan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. </a:t>
            </a:r>
            <a:r>
              <a:rPr lang="en-US" sz="2400" b="1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Maka </a:t>
            </a:r>
            <a:r>
              <a:rPr lang="en-US" sz="2400" b="1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saya</a:t>
            </a:r>
            <a:r>
              <a:rPr lang="en-US" sz="2400" b="1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b="1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malah</a:t>
            </a:r>
            <a:r>
              <a:rPr lang="en-US" sz="2400" b="1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b="1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sebaliknya</a:t>
            </a:r>
            <a:r>
              <a:rPr lang="en-US" sz="2400" b="1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b="1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menghina</a:t>
            </a:r>
            <a:r>
              <a:rPr lang="en-US" sz="2400" b="1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b="1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ayahnya</a:t>
            </a:r>
            <a:r>
              <a:rPr lang="en-US" sz="2400" b="1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b="1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bukan</a:t>
            </a:r>
            <a:r>
              <a:rPr lang="en-US" sz="2400" b="1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b="1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ibunya</a:t>
            </a:r>
            <a:r>
              <a:rPr lang="en-US" sz="2400" b="1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[PDTN, hal.81]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FEDA1EEF-F12E-65E0-51ED-3A0497258798}"/>
              </a:ext>
            </a:extLst>
          </p:cNvPr>
          <p:cNvSpPr txBox="1"/>
          <p:nvPr/>
        </p:nvSpPr>
        <p:spPr>
          <a:xfrm>
            <a:off x="3875061" y="7380118"/>
            <a:ext cx="11424499" cy="477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Alangkah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b="1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bodohnya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laki-laki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itu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.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Alangkah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i="1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sombongnya</a:t>
            </a:r>
            <a:r>
              <a:rPr lang="en-US" sz="2400" i="1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pula [PSK, hal.136]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EFD73449-1929-2BF5-3F17-39FD88447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65392" y="5534267"/>
            <a:ext cx="721633" cy="585179"/>
          </a:xfrm>
          <a:custGeom>
            <a:avLst/>
            <a:gdLst/>
            <a:ahLst/>
            <a:cxnLst/>
            <a:rect l="l" t="t" r="r" b="b"/>
            <a:pathLst>
              <a:path w="721633" h="585179">
                <a:moveTo>
                  <a:pt x="0" y="0"/>
                </a:moveTo>
                <a:lnTo>
                  <a:pt x="721633" y="0"/>
                </a:lnTo>
                <a:lnTo>
                  <a:pt x="721633" y="585179"/>
                </a:lnTo>
                <a:lnTo>
                  <a:pt x="0" y="585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F04E3E78-0FD2-BE29-8F72-DB972F9D4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17344" y="7475715"/>
            <a:ext cx="721633" cy="585179"/>
          </a:xfrm>
          <a:custGeom>
            <a:avLst/>
            <a:gdLst/>
            <a:ahLst/>
            <a:cxnLst/>
            <a:rect l="l" t="t" r="r" b="b"/>
            <a:pathLst>
              <a:path w="721633" h="585179">
                <a:moveTo>
                  <a:pt x="0" y="0"/>
                </a:moveTo>
                <a:lnTo>
                  <a:pt x="721633" y="0"/>
                </a:lnTo>
                <a:lnTo>
                  <a:pt x="721633" y="585179"/>
                </a:lnTo>
                <a:lnTo>
                  <a:pt x="0" y="585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88231667-6C14-6169-7498-BFAD9881A81A}"/>
              </a:ext>
            </a:extLst>
          </p:cNvPr>
          <p:cNvSpPr txBox="1"/>
          <p:nvPr/>
        </p:nvSpPr>
        <p:spPr>
          <a:xfrm>
            <a:off x="2199858" y="2295635"/>
            <a:ext cx="9072527" cy="10695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426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Perlawanan</a:t>
            </a:r>
            <a:r>
              <a:rPr lang="en-US" sz="4400" dirty="0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4400" dirty="0" err="1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Tertutup</a:t>
            </a:r>
            <a:endParaRPr lang="en-US" sz="4400" dirty="0">
              <a:solidFill>
                <a:srgbClr val="404654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085226-830C-4702-08FE-F7E69CE6B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022" y="0"/>
            <a:ext cx="870833" cy="877014"/>
          </a:xfrm>
          <a:prstGeom prst="rect">
            <a:avLst/>
          </a:prstGeom>
        </p:spPr>
      </p:pic>
      <p:pic>
        <p:nvPicPr>
          <p:cNvPr id="21" name="Picture 2" descr="logo fkip unmuh jember | Download Source Code PHP dan Java - Denny id">
            <a:extLst>
              <a:ext uri="{FF2B5EF4-FFF2-40B4-BE49-F238E27FC236}">
                <a16:creationId xmlns:a16="http://schemas.microsoft.com/office/drawing/2014/main" id="{C30783CB-20B7-A397-34C3-62C156D6F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30" y="-13182"/>
            <a:ext cx="870965" cy="87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468507-BCE9-2639-E539-DB3C5848D1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7219" y="-238069"/>
            <a:ext cx="1772173" cy="132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17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20246"/>
            <a:ext cx="19911817" cy="10727492"/>
          </a:xfrm>
          <a:custGeom>
            <a:avLst/>
            <a:gdLst/>
            <a:ahLst/>
            <a:cxnLst/>
            <a:rect l="l" t="t" r="r" b="b"/>
            <a:pathLst>
              <a:path w="19911817" h="10727492">
                <a:moveTo>
                  <a:pt x="0" y="0"/>
                </a:moveTo>
                <a:lnTo>
                  <a:pt x="19911817" y="0"/>
                </a:lnTo>
                <a:lnTo>
                  <a:pt x="19911817" y="10727492"/>
                </a:lnTo>
                <a:lnTo>
                  <a:pt x="0" y="1072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 flipV="1">
            <a:off x="10837065" y="2944442"/>
            <a:ext cx="7450935" cy="7342558"/>
          </a:xfrm>
          <a:custGeom>
            <a:avLst/>
            <a:gdLst/>
            <a:ahLst/>
            <a:cxnLst/>
            <a:rect l="l" t="t" r="r" b="b"/>
            <a:pathLst>
              <a:path w="7450935" h="7342558">
                <a:moveTo>
                  <a:pt x="0" y="7342558"/>
                </a:moveTo>
                <a:lnTo>
                  <a:pt x="7450935" y="7342558"/>
                </a:lnTo>
                <a:lnTo>
                  <a:pt x="7450935" y="0"/>
                </a:lnTo>
                <a:lnTo>
                  <a:pt x="0" y="0"/>
                </a:lnTo>
                <a:lnTo>
                  <a:pt x="0" y="734255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0"/>
            <a:ext cx="7163047" cy="7058857"/>
          </a:xfrm>
          <a:custGeom>
            <a:avLst/>
            <a:gdLst/>
            <a:ahLst/>
            <a:cxnLst/>
            <a:rect l="l" t="t" r="r" b="b"/>
            <a:pathLst>
              <a:path w="7163047" h="7058857">
                <a:moveTo>
                  <a:pt x="0" y="7058857"/>
                </a:moveTo>
                <a:lnTo>
                  <a:pt x="7163047" y="7058857"/>
                </a:lnTo>
                <a:lnTo>
                  <a:pt x="7163047" y="0"/>
                </a:lnTo>
                <a:lnTo>
                  <a:pt x="0" y="0"/>
                </a:lnTo>
                <a:lnTo>
                  <a:pt x="0" y="705885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709576" y="1146698"/>
            <a:ext cx="14868848" cy="7993603"/>
            <a:chOff x="0" y="0"/>
            <a:chExt cx="3916075" cy="2105311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916075" cy="2105311"/>
            </a:xfrm>
            <a:custGeom>
              <a:avLst/>
              <a:gdLst/>
              <a:ahLst/>
              <a:cxnLst/>
              <a:rect l="l" t="t" r="r" b="b"/>
              <a:pathLst>
                <a:path w="3916075" h="2105311">
                  <a:moveTo>
                    <a:pt x="26555" y="0"/>
                  </a:moveTo>
                  <a:lnTo>
                    <a:pt x="3889520" y="0"/>
                  </a:lnTo>
                  <a:cubicBezTo>
                    <a:pt x="3896563" y="0"/>
                    <a:pt x="3903317" y="2798"/>
                    <a:pt x="3908297" y="7778"/>
                  </a:cubicBezTo>
                  <a:cubicBezTo>
                    <a:pt x="3913277" y="12758"/>
                    <a:pt x="3916075" y="19512"/>
                    <a:pt x="3916075" y="26555"/>
                  </a:cubicBezTo>
                  <a:lnTo>
                    <a:pt x="3916075" y="2078756"/>
                  </a:lnTo>
                  <a:cubicBezTo>
                    <a:pt x="3916075" y="2085799"/>
                    <a:pt x="3913277" y="2092553"/>
                    <a:pt x="3908297" y="2097534"/>
                  </a:cubicBezTo>
                  <a:cubicBezTo>
                    <a:pt x="3903317" y="2102514"/>
                    <a:pt x="3896563" y="2105311"/>
                    <a:pt x="3889520" y="2105311"/>
                  </a:cubicBezTo>
                  <a:lnTo>
                    <a:pt x="26555" y="2105311"/>
                  </a:lnTo>
                  <a:cubicBezTo>
                    <a:pt x="19512" y="2105311"/>
                    <a:pt x="12758" y="2102514"/>
                    <a:pt x="7778" y="2097534"/>
                  </a:cubicBezTo>
                  <a:cubicBezTo>
                    <a:pt x="2798" y="2092553"/>
                    <a:pt x="0" y="2085799"/>
                    <a:pt x="0" y="2078756"/>
                  </a:cubicBezTo>
                  <a:lnTo>
                    <a:pt x="0" y="26555"/>
                  </a:lnTo>
                  <a:cubicBezTo>
                    <a:pt x="0" y="19512"/>
                    <a:pt x="2798" y="12758"/>
                    <a:pt x="7778" y="7778"/>
                  </a:cubicBezTo>
                  <a:cubicBezTo>
                    <a:pt x="12758" y="2798"/>
                    <a:pt x="19512" y="0"/>
                    <a:pt x="26555" y="0"/>
                  </a:cubicBezTo>
                  <a:close/>
                </a:path>
              </a:pathLst>
            </a:custGeom>
            <a:solidFill>
              <a:srgbClr val="FFFFFF">
                <a:alpha val="63922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916075" cy="2143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89929" y="3209106"/>
            <a:ext cx="6492240" cy="0"/>
          </a:xfrm>
          <a:prstGeom prst="line">
            <a:avLst/>
          </a:prstGeom>
          <a:ln w="38100" cap="flat">
            <a:solidFill>
              <a:srgbClr val="404654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0" name="TextBox 10"/>
          <p:cNvSpPr txBox="1"/>
          <p:nvPr/>
        </p:nvSpPr>
        <p:spPr>
          <a:xfrm>
            <a:off x="2972686" y="3571053"/>
            <a:ext cx="12342628" cy="5110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Stereotip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“bad women”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digunakan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untuk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membatasi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perempuan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yang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menolak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norma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patriarkal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,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menjadikannya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alat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kontrol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sosial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yang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menekan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kebebasan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mereka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.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Namun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,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tokoh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perempuan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dalam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sastra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menunjukkan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bahwa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perlawanan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selalu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ada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,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baik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secara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terbuka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melalui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tindakan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langsung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maupun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secara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tertutup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dengan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cara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yang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lebih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halus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. Sastra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berperan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penting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sebagai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media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kritik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terhadap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budaya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patriarki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dan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menjadi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sarana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untuk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mendorong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kesetaraan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gender.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Studi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ini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berkontribusi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dalam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kajian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feminisme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serta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membuka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ruang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diskusi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lebih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luas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mengenai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representasi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perempuan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dalam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budaya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28" dirty="0" err="1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patriarkal</a:t>
            </a:r>
            <a:r>
              <a:rPr lang="en-US" sz="2828" dirty="0">
                <a:solidFill>
                  <a:srgbClr val="40465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76808" y="1808497"/>
            <a:ext cx="6258347" cy="1152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26"/>
              </a:lnSpc>
              <a:spcBef>
                <a:spcPct val="0"/>
              </a:spcBef>
            </a:pPr>
            <a:r>
              <a:rPr lang="en-US" sz="6732" dirty="0">
                <a:solidFill>
                  <a:srgbClr val="4046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Kesimpulan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DB6E28-7525-96D5-F397-DDE4EBC1B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22" y="0"/>
            <a:ext cx="870833" cy="877014"/>
          </a:xfrm>
          <a:prstGeom prst="rect">
            <a:avLst/>
          </a:prstGeom>
        </p:spPr>
      </p:pic>
      <p:pic>
        <p:nvPicPr>
          <p:cNvPr id="15" name="Picture 2" descr="logo fkip unmuh jember | Download Source Code PHP dan Java - Denny id">
            <a:extLst>
              <a:ext uri="{FF2B5EF4-FFF2-40B4-BE49-F238E27FC236}">
                <a16:creationId xmlns:a16="http://schemas.microsoft.com/office/drawing/2014/main" id="{E784DB87-8A49-1C3E-93AE-F1752A6B6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30" y="-13182"/>
            <a:ext cx="870965" cy="87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27D572-C64D-D7A8-D075-77EF115C9B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7219" y="-238069"/>
            <a:ext cx="1772173" cy="1328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607</Words>
  <Application>Microsoft Office PowerPoint</Application>
  <PresentationFormat>Custom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DM Serif Display</vt:lpstr>
      <vt:lpstr>Hammersmith One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White Decorative Geometric Thesis Defense Presentation </dc:title>
  <cp:lastModifiedBy>Uni Nurafifah</cp:lastModifiedBy>
  <cp:revision>14</cp:revision>
  <dcterms:created xsi:type="dcterms:W3CDTF">2006-08-16T00:00:00Z</dcterms:created>
  <dcterms:modified xsi:type="dcterms:W3CDTF">2025-02-04T11:12:45Z</dcterms:modified>
  <dc:identifier>DAGd9wOCibc</dc:identifier>
</cp:coreProperties>
</file>