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8288000" cy="10287000"/>
  <p:notesSz cx="6858000" cy="9144000"/>
  <p:embeddedFontLst>
    <p:embeddedFont>
      <p:font typeface="Varela Round" panose="020B0604020202020204" charset="-79"/>
      <p:regular r:id="rId20"/>
    </p:embeddedFont>
    <p:embeddedFont>
      <p:font typeface="Waffle Soft"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AAFF"/>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3082" y="5700444"/>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297013">
            <a:off x="-976584" y="3401946"/>
            <a:ext cx="3265318" cy="1074586"/>
          </a:xfrm>
          <a:custGeom>
            <a:avLst/>
            <a:gdLst/>
            <a:ahLst/>
            <a:cxnLst/>
            <a:rect l="l" t="t" r="r" b="b"/>
            <a:pathLst>
              <a:path w="3265318" h="1074586">
                <a:moveTo>
                  <a:pt x="0" y="0"/>
                </a:moveTo>
                <a:lnTo>
                  <a:pt x="3265318" y="0"/>
                </a:lnTo>
                <a:lnTo>
                  <a:pt x="3265318" y="1074587"/>
                </a:lnTo>
                <a:lnTo>
                  <a:pt x="0" y="10745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297013">
            <a:off x="15536797" y="3401946"/>
            <a:ext cx="3265318" cy="1074586"/>
          </a:xfrm>
          <a:custGeom>
            <a:avLst/>
            <a:gdLst/>
            <a:ahLst/>
            <a:cxnLst/>
            <a:rect l="l" t="t" r="r" b="b"/>
            <a:pathLst>
              <a:path w="3265318" h="1074586">
                <a:moveTo>
                  <a:pt x="0" y="0"/>
                </a:moveTo>
                <a:lnTo>
                  <a:pt x="3265318" y="0"/>
                </a:lnTo>
                <a:lnTo>
                  <a:pt x="3265318" y="1074587"/>
                </a:lnTo>
                <a:lnTo>
                  <a:pt x="0" y="10745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TextBox 14"/>
          <p:cNvSpPr txBox="1"/>
          <p:nvPr/>
        </p:nvSpPr>
        <p:spPr>
          <a:xfrm>
            <a:off x="3593977" y="3363077"/>
            <a:ext cx="11100047" cy="1713900"/>
          </a:xfrm>
          <a:prstGeom prst="rect">
            <a:avLst/>
          </a:prstGeom>
        </p:spPr>
        <p:txBody>
          <a:bodyPr lIns="0" tIns="0" rIns="0" bIns="0" rtlCol="0" anchor="t">
            <a:spAutoFit/>
          </a:bodyPr>
          <a:lstStyle/>
          <a:p>
            <a:pPr algn="ctr">
              <a:lnSpc>
                <a:spcPts val="6859"/>
              </a:lnSpc>
              <a:spcBef>
                <a:spcPct val="0"/>
              </a:spcBef>
            </a:pPr>
            <a:r>
              <a:rPr lang="en-US" sz="4899">
                <a:solidFill>
                  <a:srgbClr val="000000"/>
                </a:solidFill>
                <a:latin typeface="Waffle Soft"/>
                <a:ea typeface="Waffle Soft"/>
                <a:cs typeface="Waffle Soft"/>
                <a:sym typeface="Waffle Soft"/>
              </a:rPr>
              <a:t>TABS (TUGAS AKHIR BUKAN SKRIPSI)</a:t>
            </a:r>
          </a:p>
        </p:txBody>
      </p:sp>
      <p:sp>
        <p:nvSpPr>
          <p:cNvPr id="15" name="TextBox 15"/>
          <p:cNvSpPr txBox="1"/>
          <p:nvPr/>
        </p:nvSpPr>
        <p:spPr>
          <a:xfrm>
            <a:off x="4574805" y="2121294"/>
            <a:ext cx="9138390" cy="1487143"/>
          </a:xfrm>
          <a:prstGeom prst="rect">
            <a:avLst/>
          </a:prstGeom>
        </p:spPr>
        <p:txBody>
          <a:bodyPr lIns="0" tIns="0" rIns="0" bIns="0" rtlCol="0" anchor="t">
            <a:spAutoFit/>
          </a:bodyPr>
          <a:lstStyle/>
          <a:p>
            <a:pPr algn="ctr">
              <a:lnSpc>
                <a:spcPts val="11911"/>
              </a:lnSpc>
              <a:spcBef>
                <a:spcPct val="0"/>
              </a:spcBef>
            </a:pPr>
            <a:r>
              <a:rPr lang="en-US" sz="8508">
                <a:solidFill>
                  <a:srgbClr val="5186CD"/>
                </a:solidFill>
                <a:latin typeface="Waffle Soft"/>
                <a:ea typeface="Waffle Soft"/>
                <a:cs typeface="Waffle Soft"/>
                <a:sym typeface="Waffle Soft"/>
              </a:rPr>
              <a:t>PRESENTASI</a:t>
            </a:r>
          </a:p>
        </p:txBody>
      </p:sp>
      <p:sp>
        <p:nvSpPr>
          <p:cNvPr id="16" name="TextBox 16"/>
          <p:cNvSpPr txBox="1"/>
          <p:nvPr/>
        </p:nvSpPr>
        <p:spPr>
          <a:xfrm>
            <a:off x="4037197" y="5028961"/>
            <a:ext cx="10213606" cy="1888032"/>
          </a:xfrm>
          <a:prstGeom prst="rect">
            <a:avLst/>
          </a:prstGeom>
        </p:spPr>
        <p:txBody>
          <a:bodyPr lIns="0" tIns="0" rIns="0" bIns="0" rtlCol="0" anchor="t">
            <a:spAutoFit/>
          </a:bodyPr>
          <a:lstStyle/>
          <a:p>
            <a:pPr algn="ctr">
              <a:lnSpc>
                <a:spcPts val="4967"/>
              </a:lnSpc>
              <a:spcBef>
                <a:spcPct val="0"/>
              </a:spcBef>
            </a:pPr>
            <a:r>
              <a:rPr lang="en-US" sz="3547">
                <a:solidFill>
                  <a:srgbClr val="000000"/>
                </a:solidFill>
                <a:latin typeface="Waffle Soft"/>
                <a:ea typeface="Waffle Soft"/>
                <a:cs typeface="Waffle Soft"/>
                <a:sym typeface="Waffle Soft"/>
              </a:rPr>
              <a:t>"Kepribadian Tokoh Utama dalam Novel Mariposa Karya Luluk HF Kajian Psikologi David Krech </a:t>
            </a:r>
          </a:p>
        </p:txBody>
      </p:sp>
      <p:sp>
        <p:nvSpPr>
          <p:cNvPr id="17" name="TextBox 17"/>
          <p:cNvSpPr txBox="1"/>
          <p:nvPr/>
        </p:nvSpPr>
        <p:spPr>
          <a:xfrm>
            <a:off x="6468848" y="6821744"/>
            <a:ext cx="5350304" cy="555684"/>
          </a:xfrm>
          <a:prstGeom prst="rect">
            <a:avLst/>
          </a:prstGeom>
        </p:spPr>
        <p:txBody>
          <a:bodyPr lIns="0" tIns="0" rIns="0" bIns="0" rtlCol="0" anchor="t">
            <a:spAutoFit/>
          </a:bodyPr>
          <a:lstStyle/>
          <a:p>
            <a:pPr algn="ctr">
              <a:lnSpc>
                <a:spcPts val="4707"/>
              </a:lnSpc>
            </a:pPr>
            <a:r>
              <a:rPr lang="en-US" sz="2818">
                <a:solidFill>
                  <a:srgbClr val="000000"/>
                </a:solidFill>
                <a:latin typeface="Varela Round"/>
                <a:ea typeface="Varela Round"/>
                <a:cs typeface="Varela Round"/>
                <a:sym typeface="Varela Round"/>
              </a:rPr>
              <a:t>Oleh: Edi Sutikno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3" name="TextBox 13"/>
          <p:cNvSpPr txBox="1"/>
          <p:nvPr/>
        </p:nvSpPr>
        <p:spPr>
          <a:xfrm>
            <a:off x="3548583" y="3311636"/>
            <a:ext cx="12283297" cy="3493658"/>
          </a:xfrm>
          <a:prstGeom prst="rect">
            <a:avLst/>
          </a:prstGeom>
        </p:spPr>
        <p:txBody>
          <a:bodyPr lIns="0" tIns="0" rIns="0" bIns="0" rtlCol="0" anchor="t">
            <a:spAutoFit/>
          </a:bodyPr>
          <a:lstStyle/>
          <a:p>
            <a:pPr algn="l">
              <a:lnSpc>
                <a:spcPts val="4211"/>
              </a:lnSpc>
            </a:pPr>
            <a:r>
              <a:rPr lang="en-US" sz="2716">
                <a:solidFill>
                  <a:srgbClr val="000000"/>
                </a:solidFill>
                <a:latin typeface="Waffle Soft"/>
                <a:ea typeface="Waffle Soft"/>
                <a:cs typeface="Waffle Soft"/>
                <a:sym typeface="Waffle Soft"/>
              </a:rPr>
              <a:t>Konsep Rasa Bersalah</a:t>
            </a:r>
          </a:p>
          <a:p>
            <a:pPr algn="l">
              <a:lnSpc>
                <a:spcPts val="3901"/>
              </a:lnSpc>
            </a:pPr>
            <a:r>
              <a:rPr lang="en-US" sz="2516">
                <a:solidFill>
                  <a:srgbClr val="000000"/>
                </a:solidFill>
                <a:latin typeface="Varela Round"/>
                <a:ea typeface="Varela Round"/>
                <a:cs typeface="Varela Round"/>
                <a:sym typeface="Varela Round"/>
              </a:rPr>
              <a:t>Juna melepaskan kedua tangannya dari pipi Acha.”Gue nggak apa-apa,Cha.Gue cowok strong.Gue udah sangat siap jika lo tolak.”</a:t>
            </a:r>
          </a:p>
          <a:p>
            <a:pPr algn="l">
              <a:lnSpc>
                <a:spcPts val="3901"/>
              </a:lnSpc>
            </a:pPr>
            <a:r>
              <a:rPr lang="en-US" sz="2516">
                <a:solidFill>
                  <a:srgbClr val="000000"/>
                </a:solidFill>
                <a:latin typeface="Varela Round"/>
                <a:ea typeface="Varela Round"/>
                <a:cs typeface="Varela Round"/>
                <a:sym typeface="Varela Round"/>
              </a:rPr>
              <a:t>Acha berupaya untuk mengembangkan kedua sudut bibirnya,membentuk senyuman.Walaupun terasa sangat kaku.</a:t>
            </a:r>
          </a:p>
          <a:p>
            <a:pPr algn="l">
              <a:lnSpc>
                <a:spcPts val="3901"/>
              </a:lnSpc>
            </a:pPr>
            <a:r>
              <a:rPr lang="en-US" sz="2516">
                <a:solidFill>
                  <a:srgbClr val="000000"/>
                </a:solidFill>
                <a:latin typeface="Varela Round"/>
                <a:ea typeface="Varela Round"/>
                <a:cs typeface="Varela Round"/>
                <a:sym typeface="Varela Round"/>
              </a:rPr>
              <a:t>“Makasih Juna,atas semuannya.Acha minta maaf sebanyak-banyaknya.Juna pasti nemuin cewek yang lebih baik dari Acha.Pasti itu!”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3" name="TextBox 13"/>
          <p:cNvSpPr txBox="1"/>
          <p:nvPr/>
        </p:nvSpPr>
        <p:spPr>
          <a:xfrm>
            <a:off x="3548583" y="3311636"/>
            <a:ext cx="12283297" cy="2998358"/>
          </a:xfrm>
          <a:prstGeom prst="rect">
            <a:avLst/>
          </a:prstGeom>
        </p:spPr>
        <p:txBody>
          <a:bodyPr lIns="0" tIns="0" rIns="0" bIns="0" rtlCol="0" anchor="t">
            <a:spAutoFit/>
          </a:bodyPr>
          <a:lstStyle/>
          <a:p>
            <a:pPr algn="l">
              <a:lnSpc>
                <a:spcPts val="4211"/>
              </a:lnSpc>
            </a:pPr>
            <a:r>
              <a:rPr lang="en-US" sz="2716">
                <a:solidFill>
                  <a:srgbClr val="000000"/>
                </a:solidFill>
                <a:latin typeface="Waffle Soft"/>
                <a:ea typeface="Waffle Soft"/>
                <a:cs typeface="Waffle Soft"/>
                <a:sym typeface="Waffle Soft"/>
              </a:rPr>
              <a:t>Rasa Bersalah yang Dipendam</a:t>
            </a:r>
          </a:p>
          <a:p>
            <a:pPr algn="l">
              <a:lnSpc>
                <a:spcPts val="3901"/>
              </a:lnSpc>
            </a:pPr>
            <a:r>
              <a:rPr lang="en-US" sz="2516">
                <a:solidFill>
                  <a:srgbClr val="000000"/>
                </a:solidFill>
                <a:latin typeface="Varela Round"/>
                <a:ea typeface="Varela Round"/>
                <a:cs typeface="Varela Round"/>
                <a:sym typeface="Varela Round"/>
              </a:rPr>
              <a:t>“Iq… bal marah,ya.sama Acha? Maafin Acha,”lirih Acha takut.Acha menggigit bibir bawahnya,menahan kegugupan.Iqbal bungkam,tak jawab pertanyaan Acha.</a:t>
            </a:r>
          </a:p>
          <a:p>
            <a:pPr algn="l">
              <a:lnSpc>
                <a:spcPts val="3901"/>
              </a:lnSpc>
            </a:pPr>
            <a:r>
              <a:rPr lang="en-US" sz="2516">
                <a:solidFill>
                  <a:srgbClr val="000000"/>
                </a:solidFill>
                <a:latin typeface="Varela Round"/>
                <a:ea typeface="Varela Round"/>
                <a:cs typeface="Varela Round"/>
                <a:sym typeface="Varela Round"/>
              </a:rPr>
              <a:t>“Jangan marah,Acha minta maaf.” pinta Acha.Acha merasakan kedua matanya mulai memanas.Acha sangat takut jika Iqbal marah kepadanya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3" name="TextBox 13"/>
          <p:cNvSpPr txBox="1"/>
          <p:nvPr/>
        </p:nvSpPr>
        <p:spPr>
          <a:xfrm>
            <a:off x="3548583" y="3311636"/>
            <a:ext cx="12283297" cy="3493658"/>
          </a:xfrm>
          <a:prstGeom prst="rect">
            <a:avLst/>
          </a:prstGeom>
        </p:spPr>
        <p:txBody>
          <a:bodyPr lIns="0" tIns="0" rIns="0" bIns="0" rtlCol="0" anchor="t">
            <a:spAutoFit/>
          </a:bodyPr>
          <a:lstStyle/>
          <a:p>
            <a:pPr algn="l">
              <a:lnSpc>
                <a:spcPts val="4211"/>
              </a:lnSpc>
            </a:pPr>
            <a:r>
              <a:rPr lang="en-US" sz="2716">
                <a:solidFill>
                  <a:srgbClr val="000000"/>
                </a:solidFill>
                <a:latin typeface="Waffle Soft"/>
                <a:ea typeface="Waffle Soft"/>
                <a:cs typeface="Waffle Soft"/>
                <a:sym typeface="Waffle Soft"/>
              </a:rPr>
              <a:t>Menghukum Diri Sendiri</a:t>
            </a:r>
          </a:p>
          <a:p>
            <a:pPr algn="l">
              <a:lnSpc>
                <a:spcPts val="3901"/>
              </a:lnSpc>
            </a:pPr>
            <a:r>
              <a:rPr lang="en-US" sz="2516">
                <a:solidFill>
                  <a:srgbClr val="000000"/>
                </a:solidFill>
                <a:latin typeface="Varela Round"/>
                <a:ea typeface="Varela Round"/>
                <a:cs typeface="Varela Round"/>
                <a:sym typeface="Varela Round"/>
              </a:rPr>
              <a:t>“Amandaaaa!”teriak Acha</a:t>
            </a:r>
          </a:p>
          <a:p>
            <a:pPr algn="l">
              <a:lnSpc>
                <a:spcPts val="3901"/>
              </a:lnSpc>
            </a:pPr>
            <a:r>
              <a:rPr lang="en-US" sz="2516">
                <a:solidFill>
                  <a:srgbClr val="000000"/>
                </a:solidFill>
                <a:latin typeface="Varela Round"/>
                <a:ea typeface="Varela Round"/>
                <a:cs typeface="Varela Round"/>
                <a:sym typeface="Varela Round"/>
              </a:rPr>
              <a:t>Amanda terkejut bukan main,ia mengangkat kepalanya menatap Acha yang sudah duduk di hadapannya.Amanda menghela napas pelan sembari mengelus dadanya.”Apa lagi,sih,Natashaa,” gemas Amanda.</a:t>
            </a:r>
          </a:p>
          <a:p>
            <a:pPr algn="l">
              <a:lnSpc>
                <a:spcPts val="3901"/>
              </a:lnSpc>
            </a:pPr>
            <a:r>
              <a:rPr lang="en-US" sz="2516">
                <a:solidFill>
                  <a:srgbClr val="000000"/>
                </a:solidFill>
                <a:latin typeface="Varela Round"/>
                <a:ea typeface="Varela Round"/>
                <a:cs typeface="Varela Round"/>
                <a:sym typeface="Varela Round"/>
              </a:rPr>
              <a:t>“Acha nggak bisa pura-pura cuek ke Iqbal.Kasihan Iqbal,terus kalau Iqbal marah,gimana?” curhat Acha.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3" name="TextBox 13"/>
          <p:cNvSpPr txBox="1"/>
          <p:nvPr/>
        </p:nvSpPr>
        <p:spPr>
          <a:xfrm>
            <a:off x="3548583" y="3311636"/>
            <a:ext cx="12283297" cy="3493658"/>
          </a:xfrm>
          <a:prstGeom prst="rect">
            <a:avLst/>
          </a:prstGeom>
        </p:spPr>
        <p:txBody>
          <a:bodyPr lIns="0" tIns="0" rIns="0" bIns="0" rtlCol="0" anchor="t">
            <a:spAutoFit/>
          </a:bodyPr>
          <a:lstStyle/>
          <a:p>
            <a:pPr algn="l">
              <a:lnSpc>
                <a:spcPts val="4211"/>
              </a:lnSpc>
            </a:pPr>
            <a:r>
              <a:rPr lang="en-US" sz="2716">
                <a:solidFill>
                  <a:srgbClr val="000000"/>
                </a:solidFill>
                <a:latin typeface="Waffle Soft"/>
                <a:ea typeface="Waffle Soft"/>
                <a:cs typeface="Waffle Soft"/>
                <a:sym typeface="Waffle Soft"/>
              </a:rPr>
              <a:t>Rasa Malu</a:t>
            </a:r>
          </a:p>
          <a:p>
            <a:pPr algn="l">
              <a:lnSpc>
                <a:spcPts val="3901"/>
              </a:lnSpc>
            </a:pPr>
            <a:r>
              <a:rPr lang="en-US" sz="2516">
                <a:solidFill>
                  <a:srgbClr val="000000"/>
                </a:solidFill>
                <a:latin typeface="Varela Round"/>
                <a:ea typeface="Varela Round"/>
                <a:cs typeface="Varela Round"/>
                <a:sym typeface="Varela Round"/>
              </a:rPr>
              <a:t>“Bunga itu buat lo,”ulang Iqbal memperjelas ucapannya.</a:t>
            </a:r>
          </a:p>
          <a:p>
            <a:pPr algn="l">
              <a:lnSpc>
                <a:spcPts val="3901"/>
              </a:lnSpc>
            </a:pPr>
            <a:r>
              <a:rPr lang="en-US" sz="2516">
                <a:solidFill>
                  <a:srgbClr val="000000"/>
                </a:solidFill>
                <a:latin typeface="Varela Round"/>
                <a:ea typeface="Varela Round"/>
                <a:cs typeface="Varela Round"/>
                <a:sym typeface="Varela Round"/>
              </a:rPr>
              <a:t>“Bu… Buat Acha?” tanya Acha memastikan bahwa ia tak salah dengar.</a:t>
            </a:r>
          </a:p>
          <a:p>
            <a:pPr algn="l">
              <a:lnSpc>
                <a:spcPts val="3901"/>
              </a:lnSpc>
            </a:pPr>
            <a:r>
              <a:rPr lang="en-US" sz="2516">
                <a:solidFill>
                  <a:srgbClr val="000000"/>
                </a:solidFill>
                <a:latin typeface="Varela Round"/>
                <a:ea typeface="Varela Round"/>
                <a:cs typeface="Varela Round"/>
                <a:sym typeface="Varela Round"/>
              </a:rPr>
              <a:t>“Iya.”</a:t>
            </a:r>
          </a:p>
          <a:p>
            <a:pPr algn="l">
              <a:lnSpc>
                <a:spcPts val="3901"/>
              </a:lnSpc>
            </a:pPr>
            <a:r>
              <a:rPr lang="en-US" sz="2516">
                <a:solidFill>
                  <a:srgbClr val="000000"/>
                </a:solidFill>
                <a:latin typeface="Varela Round"/>
                <a:ea typeface="Varela Round"/>
                <a:cs typeface="Varela Round"/>
                <a:sym typeface="Varela Round"/>
              </a:rPr>
              <a:t>Kedua pipi Acha langsung blushing,memanas,bahkan sekujur tubuhnya sudah terasa panas dingin tak karuan.Acha gugup setengah mati.Acha sampai menahan napasnya beberapa saat.”Ke… Kenapa buat Acha?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3" name="TextBox 13"/>
          <p:cNvSpPr txBox="1"/>
          <p:nvPr/>
        </p:nvSpPr>
        <p:spPr>
          <a:xfrm>
            <a:off x="3548583" y="3311636"/>
            <a:ext cx="12283297" cy="3988958"/>
          </a:xfrm>
          <a:prstGeom prst="rect">
            <a:avLst/>
          </a:prstGeom>
        </p:spPr>
        <p:txBody>
          <a:bodyPr lIns="0" tIns="0" rIns="0" bIns="0" rtlCol="0" anchor="t">
            <a:spAutoFit/>
          </a:bodyPr>
          <a:lstStyle/>
          <a:p>
            <a:pPr algn="l">
              <a:lnSpc>
                <a:spcPts val="4211"/>
              </a:lnSpc>
            </a:pPr>
            <a:r>
              <a:rPr lang="en-US" sz="2716">
                <a:solidFill>
                  <a:srgbClr val="000000"/>
                </a:solidFill>
                <a:latin typeface="Waffle Soft"/>
                <a:ea typeface="Waffle Soft"/>
                <a:cs typeface="Waffle Soft"/>
                <a:sym typeface="Waffle Soft"/>
              </a:rPr>
              <a:t>Kebencian</a:t>
            </a:r>
          </a:p>
          <a:p>
            <a:pPr algn="l">
              <a:lnSpc>
                <a:spcPts val="3901"/>
              </a:lnSpc>
            </a:pPr>
            <a:r>
              <a:rPr lang="en-US" sz="2516">
                <a:solidFill>
                  <a:srgbClr val="000000"/>
                </a:solidFill>
                <a:latin typeface="Varela Round"/>
                <a:ea typeface="Varela Round"/>
                <a:cs typeface="Varela Round"/>
                <a:sym typeface="Varela Round"/>
              </a:rPr>
              <a:t>Iqbal menaruh tasnya di atas meja.Setelah itu ia berdiri.</a:t>
            </a:r>
          </a:p>
          <a:p>
            <a:pPr algn="l">
              <a:lnSpc>
                <a:spcPts val="3901"/>
              </a:lnSpc>
            </a:pPr>
            <a:r>
              <a:rPr lang="en-US" sz="2516">
                <a:solidFill>
                  <a:srgbClr val="000000"/>
                </a:solidFill>
                <a:latin typeface="Varela Round"/>
                <a:ea typeface="Varela Round"/>
                <a:cs typeface="Varela Round"/>
                <a:sym typeface="Varela Round"/>
              </a:rPr>
              <a:t>“Mau ke mana?” tanya Acha bingung.</a:t>
            </a:r>
          </a:p>
          <a:p>
            <a:pPr algn="l">
              <a:lnSpc>
                <a:spcPts val="3901"/>
              </a:lnSpc>
            </a:pPr>
            <a:r>
              <a:rPr lang="en-US" sz="2516">
                <a:solidFill>
                  <a:srgbClr val="000000"/>
                </a:solidFill>
                <a:latin typeface="Varela Round"/>
                <a:ea typeface="Varela Round"/>
                <a:cs typeface="Varela Round"/>
                <a:sym typeface="Varela Round"/>
              </a:rPr>
              <a:t>“Kantin.Gue laper.”</a:t>
            </a:r>
          </a:p>
          <a:p>
            <a:pPr algn="l">
              <a:lnSpc>
                <a:spcPts val="3901"/>
              </a:lnSpc>
            </a:pPr>
            <a:r>
              <a:rPr lang="en-US" sz="2516">
                <a:solidFill>
                  <a:srgbClr val="000000"/>
                </a:solidFill>
                <a:latin typeface="Varela Round"/>
                <a:ea typeface="Varela Round"/>
                <a:cs typeface="Varela Round"/>
                <a:sym typeface="Varela Round"/>
              </a:rPr>
              <a:t>“Iqbaaaaalll!!” desis Acha gregetan.</a:t>
            </a:r>
          </a:p>
          <a:p>
            <a:pPr algn="l">
              <a:lnSpc>
                <a:spcPts val="3901"/>
              </a:lnSpc>
            </a:pPr>
            <a:r>
              <a:rPr lang="en-US" sz="2516">
                <a:solidFill>
                  <a:srgbClr val="000000"/>
                </a:solidFill>
                <a:latin typeface="Varela Round"/>
                <a:ea typeface="Varela Round"/>
                <a:cs typeface="Varela Round"/>
                <a:sym typeface="Varela Round"/>
              </a:rPr>
              <a:t>Acha berdiri dari bangku,menaruh kedua tangan di pinggang.Acha memberi sorot tajam ke Iqbal.”Acha itu lagi marah sama Iqbal.Acha itu cemburu sama Tesya.Acha itu kesal sama Iqbal sekarang!”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0697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3" name="TextBox 13"/>
          <p:cNvSpPr txBox="1"/>
          <p:nvPr/>
        </p:nvSpPr>
        <p:spPr>
          <a:xfrm>
            <a:off x="3548583" y="3311636"/>
            <a:ext cx="12283297" cy="1584214"/>
          </a:xfrm>
          <a:prstGeom prst="rect">
            <a:avLst/>
          </a:prstGeom>
        </p:spPr>
        <p:txBody>
          <a:bodyPr lIns="0" tIns="0" rIns="0" bIns="0" rtlCol="0" anchor="t">
            <a:spAutoFit/>
          </a:bodyPr>
          <a:lstStyle/>
          <a:p>
            <a:pPr algn="l">
              <a:lnSpc>
                <a:spcPts val="4211"/>
              </a:lnSpc>
            </a:pPr>
            <a:r>
              <a:rPr lang="en-US" sz="2716">
                <a:solidFill>
                  <a:srgbClr val="000000"/>
                </a:solidFill>
                <a:latin typeface="Waffle Soft"/>
                <a:ea typeface="Waffle Soft"/>
                <a:cs typeface="Waffle Soft"/>
                <a:sym typeface="Waffle Soft"/>
              </a:rPr>
              <a:t>Kesedihan</a:t>
            </a:r>
          </a:p>
          <a:p>
            <a:pPr algn="l">
              <a:lnSpc>
                <a:spcPts val="4211"/>
              </a:lnSpc>
            </a:pPr>
            <a:r>
              <a:rPr lang="en-US" sz="2716">
                <a:solidFill>
                  <a:srgbClr val="000000"/>
                </a:solidFill>
                <a:latin typeface="Varela Round"/>
                <a:ea typeface="Varela Round"/>
                <a:cs typeface="Varela Round"/>
                <a:sym typeface="Varela Round"/>
              </a:rPr>
              <a:t>Acha menundukkan kepalanya, raut wajahnya bertambah sedih. "Susah banget dapetin hatinya Iqbal, tapi Acha ngga boleh nyerah. Ngga boleh!"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3" name="TextBox 13"/>
          <p:cNvSpPr txBox="1"/>
          <p:nvPr/>
        </p:nvSpPr>
        <p:spPr>
          <a:xfrm>
            <a:off x="3548583" y="3311636"/>
            <a:ext cx="12283297" cy="3988958"/>
          </a:xfrm>
          <a:prstGeom prst="rect">
            <a:avLst/>
          </a:prstGeom>
        </p:spPr>
        <p:txBody>
          <a:bodyPr lIns="0" tIns="0" rIns="0" bIns="0" rtlCol="0" anchor="t">
            <a:spAutoFit/>
          </a:bodyPr>
          <a:lstStyle/>
          <a:p>
            <a:pPr algn="l">
              <a:lnSpc>
                <a:spcPts val="4211"/>
              </a:lnSpc>
            </a:pPr>
            <a:r>
              <a:rPr lang="en-US" sz="2716">
                <a:solidFill>
                  <a:srgbClr val="000000"/>
                </a:solidFill>
                <a:latin typeface="Waffle Soft"/>
                <a:ea typeface="Waffle Soft"/>
                <a:cs typeface="Waffle Soft"/>
                <a:sym typeface="Waffle Soft"/>
              </a:rPr>
              <a:t>Cinta</a:t>
            </a:r>
          </a:p>
          <a:p>
            <a:pPr algn="l">
              <a:lnSpc>
                <a:spcPts val="3901"/>
              </a:lnSpc>
            </a:pPr>
            <a:r>
              <a:rPr lang="en-US" sz="2516">
                <a:solidFill>
                  <a:srgbClr val="000000"/>
                </a:solidFill>
                <a:latin typeface="Varela Round"/>
                <a:ea typeface="Varela Round"/>
                <a:cs typeface="Varela Round"/>
                <a:sym typeface="Varela Round"/>
              </a:rPr>
              <a:t>“Acha menganggukan kepalanya cepat.</a:t>
            </a:r>
          </a:p>
          <a:p>
            <a:pPr algn="l">
              <a:lnSpc>
                <a:spcPts val="3901"/>
              </a:lnSpc>
            </a:pPr>
            <a:r>
              <a:rPr lang="en-US" sz="2516">
                <a:solidFill>
                  <a:srgbClr val="000000"/>
                </a:solidFill>
                <a:latin typeface="Varela Round"/>
                <a:ea typeface="Varela Round"/>
                <a:cs typeface="Varela Round"/>
                <a:sym typeface="Varela Round"/>
              </a:rPr>
              <a:t>“Acha ngerasa kalau Iqbal itu cinta pertama Acha.Baru kali ini.Acha langsung jatuh cinta sama pria di pertemuan pertama.Iqbal seperti punya aura yang berbeda dengan pria-pria lain yang pernah Acha kenal.”</a:t>
            </a:r>
          </a:p>
          <a:p>
            <a:pPr algn="l">
              <a:lnSpc>
                <a:spcPts val="3901"/>
              </a:lnSpc>
            </a:pPr>
            <a:r>
              <a:rPr lang="en-US" sz="2516">
                <a:solidFill>
                  <a:srgbClr val="000000"/>
                </a:solidFill>
                <a:latin typeface="Varela Round"/>
                <a:ea typeface="Varela Round"/>
                <a:cs typeface="Varela Round"/>
                <a:sym typeface="Varela Round"/>
              </a:rPr>
              <a:t>“Hm,dia keponakan Aura Kasih mungkin,”potong Amanda sembarang.</a:t>
            </a:r>
          </a:p>
          <a:p>
            <a:pPr algn="l">
              <a:lnSpc>
                <a:spcPts val="3901"/>
              </a:lnSpc>
            </a:pPr>
            <a:r>
              <a:rPr lang="en-US" sz="2516">
                <a:solidFill>
                  <a:srgbClr val="000000"/>
                </a:solidFill>
                <a:latin typeface="Varela Round"/>
                <a:ea typeface="Varela Round"/>
                <a:cs typeface="Varela Round"/>
                <a:sym typeface="Varela Round"/>
              </a:rPr>
              <a:t>“Pokoknya,Acha benar-benar jatuh hati sama Iqbal! Dia cowok pertama yang buat hati Acha bergetar-getar nggak karuan.”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Kesimpulan</a:t>
            </a:r>
          </a:p>
        </p:txBody>
      </p:sp>
      <p:sp>
        <p:nvSpPr>
          <p:cNvPr id="13" name="TextBox 13"/>
          <p:cNvSpPr txBox="1"/>
          <p:nvPr/>
        </p:nvSpPr>
        <p:spPr>
          <a:xfrm>
            <a:off x="3348684" y="2911001"/>
            <a:ext cx="11590632" cy="4431868"/>
          </a:xfrm>
          <a:prstGeom prst="rect">
            <a:avLst/>
          </a:prstGeom>
        </p:spPr>
        <p:txBody>
          <a:bodyPr lIns="0" tIns="0" rIns="0" bIns="0" rtlCol="0" anchor="t">
            <a:spAutoFit/>
          </a:bodyPr>
          <a:lstStyle/>
          <a:p>
            <a:pPr algn="ctr">
              <a:lnSpc>
                <a:spcPts val="3901"/>
              </a:lnSpc>
            </a:pPr>
            <a:r>
              <a:rPr lang="en-US" sz="2516">
                <a:solidFill>
                  <a:srgbClr val="000000"/>
                </a:solidFill>
                <a:latin typeface="Varela Round"/>
                <a:ea typeface="Varela Round"/>
                <a:cs typeface="Varela Round"/>
                <a:sym typeface="Varela Round"/>
              </a:rPr>
              <a:t>Berdasarkan hasil dan pembahasan,peneliti menemukan beberapa konsep emosi yang terdapat pada teori David Krech di dalam novel Mariposa karya Luluk HF yang meliputi konsep rasa bersalah,rasa bersalah yang dipendam,menghukum diri sendiri,rasa malu,kebencian,kesedihan dan cinta.Dari konsep tersebut bahwasanya memang terdapat klasifikasi emosi di dalam novel Mariposa karya Luluk HF. Hasil dari penelitian ini yaitu menjabarkan klasifikasi emosi tokoh utama dalam novel Mariposa </a:t>
            </a:r>
          </a:p>
          <a:p>
            <a:pPr algn="ctr">
              <a:lnSpc>
                <a:spcPts val="3901"/>
              </a:lnSpc>
            </a:pPr>
            <a:r>
              <a:rPr lang="en-US" sz="2516">
                <a:solidFill>
                  <a:srgbClr val="000000"/>
                </a:solidFill>
                <a:latin typeface="Varela Round"/>
                <a:ea typeface="Varela Round"/>
                <a:cs typeface="Varela Round"/>
                <a:sym typeface="Varela Round"/>
              </a:rPr>
              <a:t>karya Luluk HF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3082" y="5700444"/>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297013">
            <a:off x="-976584" y="3401946"/>
            <a:ext cx="3265318" cy="1074586"/>
          </a:xfrm>
          <a:custGeom>
            <a:avLst/>
            <a:gdLst/>
            <a:ahLst/>
            <a:cxnLst/>
            <a:rect l="l" t="t" r="r" b="b"/>
            <a:pathLst>
              <a:path w="3265318" h="1074586">
                <a:moveTo>
                  <a:pt x="0" y="0"/>
                </a:moveTo>
                <a:lnTo>
                  <a:pt x="3265318" y="0"/>
                </a:lnTo>
                <a:lnTo>
                  <a:pt x="3265318" y="1074587"/>
                </a:lnTo>
                <a:lnTo>
                  <a:pt x="0" y="10745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297013">
            <a:off x="15536797" y="3401946"/>
            <a:ext cx="3265318" cy="1074586"/>
          </a:xfrm>
          <a:custGeom>
            <a:avLst/>
            <a:gdLst/>
            <a:ahLst/>
            <a:cxnLst/>
            <a:rect l="l" t="t" r="r" b="b"/>
            <a:pathLst>
              <a:path w="3265318" h="1074586">
                <a:moveTo>
                  <a:pt x="0" y="0"/>
                </a:moveTo>
                <a:lnTo>
                  <a:pt x="3265318" y="0"/>
                </a:lnTo>
                <a:lnTo>
                  <a:pt x="3265318" y="1074587"/>
                </a:lnTo>
                <a:lnTo>
                  <a:pt x="0" y="10745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AutoShape 14"/>
          <p:cNvSpPr/>
          <p:nvPr/>
        </p:nvSpPr>
        <p:spPr>
          <a:xfrm>
            <a:off x="3793696" y="4951218"/>
            <a:ext cx="10700608" cy="0"/>
          </a:xfrm>
          <a:prstGeom prst="line">
            <a:avLst/>
          </a:prstGeom>
          <a:ln w="38100" cap="flat">
            <a:solidFill>
              <a:srgbClr val="000000"/>
            </a:solidFill>
            <a:prstDash val="solid"/>
            <a:headEnd type="none" w="sm" len="sm"/>
            <a:tailEnd type="none" w="sm" len="sm"/>
          </a:ln>
        </p:spPr>
      </p:sp>
      <p:sp>
        <p:nvSpPr>
          <p:cNvPr id="15" name="TextBox 15"/>
          <p:cNvSpPr txBox="1"/>
          <p:nvPr/>
        </p:nvSpPr>
        <p:spPr>
          <a:xfrm>
            <a:off x="3593977" y="2909360"/>
            <a:ext cx="11100047" cy="1785942"/>
          </a:xfrm>
          <a:prstGeom prst="rect">
            <a:avLst/>
          </a:prstGeom>
        </p:spPr>
        <p:txBody>
          <a:bodyPr lIns="0" tIns="0" rIns="0" bIns="0" rtlCol="0" anchor="t">
            <a:spAutoFit/>
          </a:bodyPr>
          <a:lstStyle/>
          <a:p>
            <a:pPr algn="ctr">
              <a:lnSpc>
                <a:spcPts val="14468"/>
              </a:lnSpc>
              <a:spcBef>
                <a:spcPct val="0"/>
              </a:spcBef>
            </a:pPr>
            <a:r>
              <a:rPr lang="en-US" sz="10334">
                <a:solidFill>
                  <a:srgbClr val="000000"/>
                </a:solidFill>
                <a:latin typeface="Waffle Soft"/>
                <a:ea typeface="Waffle Soft"/>
                <a:cs typeface="Waffle Soft"/>
                <a:sym typeface="Waffle Soft"/>
              </a:rPr>
              <a:t>TERIMAKASIH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9AAFF"/>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97452"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3082" y="5700444"/>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3996626" y="3376232"/>
            <a:ext cx="10830664" cy="3401187"/>
          </a:xfrm>
          <a:prstGeom prst="rect">
            <a:avLst/>
          </a:prstGeom>
        </p:spPr>
        <p:txBody>
          <a:bodyPr lIns="0" tIns="0" rIns="0" bIns="0" rtlCol="0" anchor="t">
            <a:spAutoFit/>
          </a:bodyPr>
          <a:lstStyle/>
          <a:p>
            <a:pPr algn="ctr">
              <a:lnSpc>
                <a:spcPts val="4509"/>
              </a:lnSpc>
            </a:pPr>
            <a:r>
              <a:rPr lang="en-US" sz="2700">
                <a:solidFill>
                  <a:srgbClr val="000000"/>
                </a:solidFill>
                <a:latin typeface="Varela Round"/>
                <a:ea typeface="Varela Round"/>
                <a:cs typeface="Varela Round"/>
                <a:sym typeface="Varela Round"/>
              </a:rPr>
              <a:t>Teori klasifikasi emosi menurut David Krech telah menjadi suatu pendekatan yang sangat relevan dalam menganalisis emosi tokoh dalam suatu jenis karya sastra.Pada penelitian ini bertujuan untuk mendeskripsikan klasifikasi emosi pada psikologi tokoh utama dalam novel Mariposa karya Luluk Hidayatul Fajriah dengan menggunakan pendekatan teori David Krech</a:t>
            </a:r>
          </a:p>
        </p:txBody>
      </p:sp>
      <p:sp>
        <p:nvSpPr>
          <p:cNvPr id="13" name="TextBox 13"/>
          <p:cNvSpPr txBox="1"/>
          <p:nvPr/>
        </p:nvSpPr>
        <p:spPr>
          <a:xfrm>
            <a:off x="5784653" y="2107433"/>
            <a:ext cx="6718694"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Latar Belakang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9AAFF"/>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3082" y="5700444"/>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3996626" y="3376232"/>
            <a:ext cx="10830664" cy="2258187"/>
          </a:xfrm>
          <a:prstGeom prst="rect">
            <a:avLst/>
          </a:prstGeom>
        </p:spPr>
        <p:txBody>
          <a:bodyPr lIns="0" tIns="0" rIns="0" bIns="0" rtlCol="0" anchor="t">
            <a:spAutoFit/>
          </a:bodyPr>
          <a:lstStyle/>
          <a:p>
            <a:pPr algn="ctr">
              <a:lnSpc>
                <a:spcPts val="4509"/>
              </a:lnSpc>
            </a:pPr>
            <a:r>
              <a:rPr lang="en-US" sz="2700">
                <a:solidFill>
                  <a:srgbClr val="000000"/>
                </a:solidFill>
                <a:latin typeface="Varela Round"/>
                <a:ea typeface="Varela Round"/>
                <a:cs typeface="Varela Round"/>
                <a:sym typeface="Varela Round"/>
              </a:rPr>
              <a:t>Penelitian ini berfokus pada klasifikasi emosi menurut teori David Krech pada novel Mariposa yang meliputi seperti,konsep rasa bersalah,rasa bersalah yang dipendam,menghukum diri sendiri,rasa malu,kebencian,kesedihan dan cinta.</a:t>
            </a:r>
          </a:p>
        </p:txBody>
      </p:sp>
      <p:sp>
        <p:nvSpPr>
          <p:cNvPr id="13" name="TextBox 13"/>
          <p:cNvSpPr txBox="1"/>
          <p:nvPr/>
        </p:nvSpPr>
        <p:spPr>
          <a:xfrm>
            <a:off x="5784653" y="2107433"/>
            <a:ext cx="6718694"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Latar Belakang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9AAFF"/>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3082" y="5700444"/>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3996626" y="3376232"/>
            <a:ext cx="10830664" cy="2258187"/>
          </a:xfrm>
          <a:prstGeom prst="rect">
            <a:avLst/>
          </a:prstGeom>
        </p:spPr>
        <p:txBody>
          <a:bodyPr lIns="0" tIns="0" rIns="0" bIns="0" rtlCol="0" anchor="t">
            <a:spAutoFit/>
          </a:bodyPr>
          <a:lstStyle/>
          <a:p>
            <a:pPr algn="ctr">
              <a:lnSpc>
                <a:spcPts val="4509"/>
              </a:lnSpc>
            </a:pPr>
            <a:r>
              <a:rPr lang="en-US" sz="2700">
                <a:solidFill>
                  <a:srgbClr val="000000"/>
                </a:solidFill>
                <a:latin typeface="Varela Round"/>
                <a:ea typeface="Varela Round"/>
                <a:cs typeface="Varela Round"/>
                <a:sym typeface="Varela Round"/>
              </a:rPr>
              <a:t>Alasan saya meneliti novel Mariposa,karena kisah novel ini menceritakan tentang percintaan remaja SMA.Novel mariposa sangat populer di aplikasi Wattpad dengan lebih dari 100 juta pembaca.</a:t>
            </a:r>
          </a:p>
        </p:txBody>
      </p:sp>
      <p:sp>
        <p:nvSpPr>
          <p:cNvPr id="13" name="TextBox 13"/>
          <p:cNvSpPr txBox="1"/>
          <p:nvPr/>
        </p:nvSpPr>
        <p:spPr>
          <a:xfrm>
            <a:off x="5784653" y="2107433"/>
            <a:ext cx="6718694"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Latar Belakang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3957703" y="2863376"/>
            <a:ext cx="11178625" cy="5091174"/>
          </a:xfrm>
          <a:prstGeom prst="rect">
            <a:avLst/>
          </a:prstGeom>
        </p:spPr>
        <p:txBody>
          <a:bodyPr lIns="0" tIns="0" rIns="0" bIns="0" rtlCol="0" anchor="t">
            <a:spAutoFit/>
          </a:bodyPr>
          <a:lstStyle/>
          <a:p>
            <a:pPr marL="582930" lvl="1" indent="-291465" algn="l">
              <a:lnSpc>
                <a:spcPts val="4509"/>
              </a:lnSpc>
              <a:buAutoNum type="arabicPeriod"/>
            </a:pPr>
            <a:r>
              <a:rPr lang="en-US" sz="2700">
                <a:solidFill>
                  <a:srgbClr val="000000"/>
                </a:solidFill>
                <a:latin typeface="Varela Round"/>
                <a:ea typeface="Varela Round"/>
                <a:cs typeface="Varela Round"/>
                <a:sym typeface="Varela Round"/>
              </a:rPr>
              <a:t>Untuk menemukan klasifikasi emosi konsep rasa bersalah</a:t>
            </a:r>
          </a:p>
          <a:p>
            <a:pPr marL="582930" lvl="1" indent="-291465" algn="l">
              <a:lnSpc>
                <a:spcPts val="4509"/>
              </a:lnSpc>
              <a:buAutoNum type="arabicPeriod"/>
            </a:pPr>
            <a:r>
              <a:rPr lang="en-US" sz="2700">
                <a:solidFill>
                  <a:srgbClr val="000000"/>
                </a:solidFill>
                <a:latin typeface="Varela Round"/>
                <a:ea typeface="Varela Round"/>
                <a:cs typeface="Varela Round"/>
                <a:sym typeface="Varela Round"/>
              </a:rPr>
              <a:t>Untuk menemukan klasifikasi emosi rasa bersalah yang dipendam</a:t>
            </a:r>
          </a:p>
          <a:p>
            <a:pPr marL="582930" lvl="1" indent="-291465" algn="l">
              <a:lnSpc>
                <a:spcPts val="4509"/>
              </a:lnSpc>
              <a:buAutoNum type="arabicPeriod"/>
            </a:pPr>
            <a:r>
              <a:rPr lang="en-US" sz="2700">
                <a:solidFill>
                  <a:srgbClr val="000000"/>
                </a:solidFill>
                <a:latin typeface="Varela Round"/>
                <a:ea typeface="Varela Round"/>
                <a:cs typeface="Varela Round"/>
                <a:sym typeface="Varela Round"/>
              </a:rPr>
              <a:t>Untuk menemukan klasifikasi emosi menghukum diri sendiri</a:t>
            </a:r>
          </a:p>
          <a:p>
            <a:pPr marL="582930" lvl="1" indent="-291465" algn="l">
              <a:lnSpc>
                <a:spcPts val="4509"/>
              </a:lnSpc>
              <a:buAutoNum type="arabicPeriod"/>
            </a:pPr>
            <a:r>
              <a:rPr lang="en-US" sz="2700">
                <a:solidFill>
                  <a:srgbClr val="000000"/>
                </a:solidFill>
                <a:latin typeface="Varela Round"/>
                <a:ea typeface="Varela Round"/>
                <a:cs typeface="Varela Round"/>
                <a:sym typeface="Varela Round"/>
              </a:rPr>
              <a:t>Untuk menemukan klasifikasi emosi rasa malu</a:t>
            </a:r>
          </a:p>
          <a:p>
            <a:pPr marL="582930" lvl="1" indent="-291465" algn="l">
              <a:lnSpc>
                <a:spcPts val="4509"/>
              </a:lnSpc>
              <a:buAutoNum type="arabicPeriod"/>
            </a:pPr>
            <a:r>
              <a:rPr lang="en-US" sz="2700">
                <a:solidFill>
                  <a:srgbClr val="000000"/>
                </a:solidFill>
                <a:latin typeface="Varela Round"/>
                <a:ea typeface="Varela Round"/>
                <a:cs typeface="Varela Round"/>
                <a:sym typeface="Varela Round"/>
              </a:rPr>
              <a:t>Untuk menemukan klasifikasi emosi kebencian</a:t>
            </a:r>
          </a:p>
          <a:p>
            <a:pPr marL="582930" lvl="1" indent="-291465" algn="l">
              <a:lnSpc>
                <a:spcPts val="4509"/>
              </a:lnSpc>
              <a:buAutoNum type="arabicPeriod"/>
            </a:pPr>
            <a:r>
              <a:rPr lang="en-US" sz="2700">
                <a:solidFill>
                  <a:srgbClr val="000000"/>
                </a:solidFill>
                <a:latin typeface="Varela Round"/>
                <a:ea typeface="Varela Round"/>
                <a:cs typeface="Varela Round"/>
                <a:sym typeface="Varela Round"/>
              </a:rPr>
              <a:t>Untuk menemukan klasifikasi emosi kesedihan</a:t>
            </a:r>
          </a:p>
          <a:p>
            <a:pPr marL="582930" lvl="1" indent="-291465" algn="l">
              <a:lnSpc>
                <a:spcPts val="4509"/>
              </a:lnSpc>
              <a:buAutoNum type="arabicPeriod"/>
            </a:pPr>
            <a:r>
              <a:rPr lang="en-US" sz="2700">
                <a:solidFill>
                  <a:srgbClr val="000000"/>
                </a:solidFill>
                <a:latin typeface="Varela Round"/>
                <a:ea typeface="Varela Round"/>
                <a:cs typeface="Varela Round"/>
                <a:sym typeface="Varela Round"/>
              </a:rPr>
              <a:t>Untuk menemukan klasifikasi emosi cinta</a:t>
            </a:r>
          </a:p>
          <a:p>
            <a:pPr algn="l">
              <a:lnSpc>
                <a:spcPts val="4281"/>
              </a:lnSpc>
            </a:pPr>
            <a:endParaRPr lang="en-US" sz="2700">
              <a:solidFill>
                <a:srgbClr val="000000"/>
              </a:solidFill>
              <a:latin typeface="Varela Round"/>
              <a:ea typeface="Varela Round"/>
              <a:cs typeface="Varela Round"/>
              <a:sym typeface="Varela Round"/>
            </a:endParaRPr>
          </a:p>
        </p:txBody>
      </p:sp>
      <p:sp>
        <p:nvSpPr>
          <p:cNvPr id="12" name="TextBox 12"/>
          <p:cNvSpPr txBox="1"/>
          <p:nvPr/>
        </p:nvSpPr>
        <p:spPr>
          <a:xfrm>
            <a:off x="5296010" y="1865414"/>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Tujuan Penelitian</a:t>
            </a:r>
          </a:p>
        </p:txBody>
      </p:sp>
      <p:sp>
        <p:nvSpPr>
          <p:cNvPr id="13" name="Freeform 13"/>
          <p:cNvSpPr/>
          <p:nvPr/>
        </p:nvSpPr>
        <p:spPr>
          <a:xfrm>
            <a:off x="813082" y="5700444"/>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38225"/>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5296010" y="1865414"/>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Metode Penelitian</a:t>
            </a:r>
          </a:p>
        </p:txBody>
      </p:sp>
      <p:sp>
        <p:nvSpPr>
          <p:cNvPr id="12" name="TextBox 12"/>
          <p:cNvSpPr txBox="1"/>
          <p:nvPr/>
        </p:nvSpPr>
        <p:spPr>
          <a:xfrm>
            <a:off x="4051401" y="3214988"/>
            <a:ext cx="4480992" cy="533434"/>
          </a:xfrm>
          <a:prstGeom prst="rect">
            <a:avLst/>
          </a:prstGeom>
        </p:spPr>
        <p:txBody>
          <a:bodyPr lIns="0" tIns="0" rIns="0" bIns="0" rtlCol="0" anchor="t">
            <a:spAutoFit/>
          </a:bodyPr>
          <a:lstStyle/>
          <a:p>
            <a:pPr algn="l">
              <a:lnSpc>
                <a:spcPts val="4326"/>
              </a:lnSpc>
              <a:spcBef>
                <a:spcPct val="0"/>
              </a:spcBef>
            </a:pPr>
            <a:r>
              <a:rPr lang="en-US" sz="3090">
                <a:solidFill>
                  <a:srgbClr val="000000"/>
                </a:solidFill>
                <a:latin typeface="Waffle Soft"/>
                <a:ea typeface="Waffle Soft"/>
                <a:cs typeface="Waffle Soft"/>
                <a:sym typeface="Waffle Soft"/>
              </a:rPr>
              <a:t>Jenis Penelitian : </a:t>
            </a:r>
          </a:p>
        </p:txBody>
      </p:sp>
      <p:sp>
        <p:nvSpPr>
          <p:cNvPr id="13" name="TextBox 13"/>
          <p:cNvSpPr txBox="1"/>
          <p:nvPr/>
        </p:nvSpPr>
        <p:spPr>
          <a:xfrm>
            <a:off x="4051401" y="4492250"/>
            <a:ext cx="5998205" cy="533434"/>
          </a:xfrm>
          <a:prstGeom prst="rect">
            <a:avLst/>
          </a:prstGeom>
        </p:spPr>
        <p:txBody>
          <a:bodyPr lIns="0" tIns="0" rIns="0" bIns="0" rtlCol="0" anchor="t">
            <a:spAutoFit/>
          </a:bodyPr>
          <a:lstStyle/>
          <a:p>
            <a:pPr algn="l">
              <a:lnSpc>
                <a:spcPts val="4326"/>
              </a:lnSpc>
              <a:spcBef>
                <a:spcPct val="0"/>
              </a:spcBef>
            </a:pPr>
            <a:r>
              <a:rPr lang="en-US" sz="3090">
                <a:solidFill>
                  <a:srgbClr val="000000"/>
                </a:solidFill>
                <a:latin typeface="Waffle Soft"/>
                <a:ea typeface="Waffle Soft"/>
                <a:cs typeface="Waffle Soft"/>
                <a:sym typeface="Waffle Soft"/>
              </a:rPr>
              <a:t>Data Penelitian : </a:t>
            </a:r>
          </a:p>
        </p:txBody>
      </p:sp>
      <p:sp>
        <p:nvSpPr>
          <p:cNvPr id="14" name="Freeform 14"/>
          <p:cNvSpPr/>
          <p:nvPr/>
        </p:nvSpPr>
        <p:spPr>
          <a:xfrm>
            <a:off x="761845" y="5898314"/>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5" name="Group 15"/>
          <p:cNvGrpSpPr/>
          <p:nvPr/>
        </p:nvGrpSpPr>
        <p:grpSpPr>
          <a:xfrm>
            <a:off x="2456120" y="3222755"/>
            <a:ext cx="1169149" cy="584575"/>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B600"/>
            </a:solidFill>
          </p:spPr>
        </p:sp>
        <p:sp>
          <p:nvSpPr>
            <p:cNvPr id="17" name="TextBox 17"/>
            <p:cNvSpPr txBox="1"/>
            <p:nvPr/>
          </p:nvSpPr>
          <p:spPr>
            <a:xfrm>
              <a:off x="177800" y="-114300"/>
              <a:ext cx="558800" cy="520700"/>
            </a:xfrm>
            <a:prstGeom prst="rect">
              <a:avLst/>
            </a:prstGeom>
          </p:spPr>
          <p:txBody>
            <a:bodyPr lIns="50800" tIns="50800" rIns="50800" bIns="50800" rtlCol="0" anchor="ctr"/>
            <a:lstStyle/>
            <a:p>
              <a:pPr algn="ctr">
                <a:lnSpc>
                  <a:spcPts val="4281"/>
                </a:lnSpc>
              </a:pPr>
              <a:endParaRPr/>
            </a:p>
          </p:txBody>
        </p:sp>
      </p:grpSp>
      <p:grpSp>
        <p:nvGrpSpPr>
          <p:cNvPr id="18" name="Group 18"/>
          <p:cNvGrpSpPr/>
          <p:nvPr/>
        </p:nvGrpSpPr>
        <p:grpSpPr>
          <a:xfrm>
            <a:off x="2456120" y="4558925"/>
            <a:ext cx="1169149" cy="584575"/>
            <a:chOff x="0" y="0"/>
            <a:chExt cx="812800" cy="406400"/>
          </a:xfrm>
        </p:grpSpPr>
        <p:sp>
          <p:nvSpPr>
            <p:cNvPr id="19" name="Freeform 1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5C2FF"/>
            </a:solidFill>
          </p:spPr>
        </p:sp>
        <p:sp>
          <p:nvSpPr>
            <p:cNvPr id="20" name="TextBox 20"/>
            <p:cNvSpPr txBox="1"/>
            <p:nvPr/>
          </p:nvSpPr>
          <p:spPr>
            <a:xfrm>
              <a:off x="177800" y="-114300"/>
              <a:ext cx="558800" cy="520700"/>
            </a:xfrm>
            <a:prstGeom prst="rect">
              <a:avLst/>
            </a:prstGeom>
          </p:spPr>
          <p:txBody>
            <a:bodyPr lIns="50800" tIns="50800" rIns="50800" bIns="50800" rtlCol="0" anchor="ctr"/>
            <a:lstStyle/>
            <a:p>
              <a:pPr algn="ctr">
                <a:lnSpc>
                  <a:spcPts val="4281"/>
                </a:lnSpc>
              </a:pPr>
              <a:endParaRPr/>
            </a:p>
          </p:txBody>
        </p:sp>
      </p:grpSp>
      <p:sp>
        <p:nvSpPr>
          <p:cNvPr id="21" name="TextBox 21"/>
          <p:cNvSpPr txBox="1"/>
          <p:nvPr/>
        </p:nvSpPr>
        <p:spPr>
          <a:xfrm>
            <a:off x="7657793" y="3218318"/>
            <a:ext cx="4066109" cy="569961"/>
          </a:xfrm>
          <a:prstGeom prst="rect">
            <a:avLst/>
          </a:prstGeom>
        </p:spPr>
        <p:txBody>
          <a:bodyPr lIns="0" tIns="0" rIns="0" bIns="0" rtlCol="0" anchor="t">
            <a:spAutoFit/>
          </a:bodyPr>
          <a:lstStyle/>
          <a:p>
            <a:pPr algn="l">
              <a:lnSpc>
                <a:spcPts val="4704"/>
              </a:lnSpc>
            </a:pPr>
            <a:r>
              <a:rPr lang="en-US" sz="3035">
                <a:solidFill>
                  <a:srgbClr val="000000"/>
                </a:solidFill>
                <a:latin typeface="Varela Round"/>
                <a:ea typeface="Varela Round"/>
                <a:cs typeface="Varela Round"/>
                <a:sym typeface="Varela Round"/>
              </a:rPr>
              <a:t>Kualitatif Deskriptif </a:t>
            </a:r>
          </a:p>
        </p:txBody>
      </p:sp>
      <p:sp>
        <p:nvSpPr>
          <p:cNvPr id="22" name="TextBox 22"/>
          <p:cNvSpPr txBox="1"/>
          <p:nvPr/>
        </p:nvSpPr>
        <p:spPr>
          <a:xfrm>
            <a:off x="7618866" y="4534687"/>
            <a:ext cx="8149109" cy="1160476"/>
          </a:xfrm>
          <a:prstGeom prst="rect">
            <a:avLst/>
          </a:prstGeom>
        </p:spPr>
        <p:txBody>
          <a:bodyPr lIns="0" tIns="0" rIns="0" bIns="0" rtlCol="0" anchor="t">
            <a:spAutoFit/>
          </a:bodyPr>
          <a:lstStyle/>
          <a:p>
            <a:pPr algn="l">
              <a:lnSpc>
                <a:spcPts val="4704"/>
              </a:lnSpc>
            </a:pPr>
            <a:r>
              <a:rPr lang="en-US" sz="3035">
                <a:solidFill>
                  <a:srgbClr val="000000"/>
                </a:solidFill>
                <a:latin typeface="Varela Round"/>
                <a:ea typeface="Varela Round"/>
                <a:cs typeface="Varela Round"/>
                <a:sym typeface="Varela Round"/>
              </a:rPr>
              <a:t>Kata-kata dan kalimat yang mengandung berupa dialog.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38225"/>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5296010" y="1865414"/>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Metode Penelitian</a:t>
            </a:r>
          </a:p>
        </p:txBody>
      </p:sp>
      <p:sp>
        <p:nvSpPr>
          <p:cNvPr id="12" name="TextBox 12"/>
          <p:cNvSpPr txBox="1"/>
          <p:nvPr/>
        </p:nvSpPr>
        <p:spPr>
          <a:xfrm>
            <a:off x="4051401" y="3214988"/>
            <a:ext cx="4480992" cy="533434"/>
          </a:xfrm>
          <a:prstGeom prst="rect">
            <a:avLst/>
          </a:prstGeom>
        </p:spPr>
        <p:txBody>
          <a:bodyPr lIns="0" tIns="0" rIns="0" bIns="0" rtlCol="0" anchor="t">
            <a:spAutoFit/>
          </a:bodyPr>
          <a:lstStyle/>
          <a:p>
            <a:pPr algn="l">
              <a:lnSpc>
                <a:spcPts val="4326"/>
              </a:lnSpc>
              <a:spcBef>
                <a:spcPct val="0"/>
              </a:spcBef>
            </a:pPr>
            <a:r>
              <a:rPr lang="en-US" sz="3090">
                <a:solidFill>
                  <a:srgbClr val="000000"/>
                </a:solidFill>
                <a:latin typeface="Waffle Soft"/>
                <a:ea typeface="Waffle Soft"/>
                <a:cs typeface="Waffle Soft"/>
                <a:sym typeface="Waffle Soft"/>
              </a:rPr>
              <a:t>Sumber Data :</a:t>
            </a:r>
          </a:p>
        </p:txBody>
      </p:sp>
      <p:sp>
        <p:nvSpPr>
          <p:cNvPr id="13" name="TextBox 13"/>
          <p:cNvSpPr txBox="1"/>
          <p:nvPr/>
        </p:nvSpPr>
        <p:spPr>
          <a:xfrm>
            <a:off x="4051401" y="4492250"/>
            <a:ext cx="5998205" cy="533434"/>
          </a:xfrm>
          <a:prstGeom prst="rect">
            <a:avLst/>
          </a:prstGeom>
        </p:spPr>
        <p:txBody>
          <a:bodyPr lIns="0" tIns="0" rIns="0" bIns="0" rtlCol="0" anchor="t">
            <a:spAutoFit/>
          </a:bodyPr>
          <a:lstStyle/>
          <a:p>
            <a:pPr algn="l">
              <a:lnSpc>
                <a:spcPts val="4326"/>
              </a:lnSpc>
              <a:spcBef>
                <a:spcPct val="0"/>
              </a:spcBef>
            </a:pPr>
            <a:r>
              <a:rPr lang="en-US" sz="3090">
                <a:solidFill>
                  <a:srgbClr val="000000"/>
                </a:solidFill>
                <a:latin typeface="Waffle Soft"/>
                <a:ea typeface="Waffle Soft"/>
                <a:cs typeface="Waffle Soft"/>
                <a:sym typeface="Waffle Soft"/>
              </a:rPr>
              <a:t>Teknik Pengumpulan Data :</a:t>
            </a:r>
          </a:p>
        </p:txBody>
      </p:sp>
      <p:sp>
        <p:nvSpPr>
          <p:cNvPr id="14" name="Freeform 14"/>
          <p:cNvSpPr/>
          <p:nvPr/>
        </p:nvSpPr>
        <p:spPr>
          <a:xfrm>
            <a:off x="761845" y="5898314"/>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5" name="Group 15"/>
          <p:cNvGrpSpPr/>
          <p:nvPr/>
        </p:nvGrpSpPr>
        <p:grpSpPr>
          <a:xfrm>
            <a:off x="2456120" y="3222755"/>
            <a:ext cx="1169149" cy="584575"/>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B600"/>
            </a:solidFill>
          </p:spPr>
        </p:sp>
        <p:sp>
          <p:nvSpPr>
            <p:cNvPr id="17" name="TextBox 17"/>
            <p:cNvSpPr txBox="1"/>
            <p:nvPr/>
          </p:nvSpPr>
          <p:spPr>
            <a:xfrm>
              <a:off x="177800" y="-114300"/>
              <a:ext cx="558800" cy="520700"/>
            </a:xfrm>
            <a:prstGeom prst="rect">
              <a:avLst/>
            </a:prstGeom>
          </p:spPr>
          <p:txBody>
            <a:bodyPr lIns="50800" tIns="50800" rIns="50800" bIns="50800" rtlCol="0" anchor="ctr"/>
            <a:lstStyle/>
            <a:p>
              <a:pPr algn="ctr">
                <a:lnSpc>
                  <a:spcPts val="4281"/>
                </a:lnSpc>
              </a:pPr>
              <a:endParaRPr/>
            </a:p>
          </p:txBody>
        </p:sp>
      </p:grpSp>
      <p:grpSp>
        <p:nvGrpSpPr>
          <p:cNvPr id="18" name="Group 18"/>
          <p:cNvGrpSpPr/>
          <p:nvPr/>
        </p:nvGrpSpPr>
        <p:grpSpPr>
          <a:xfrm>
            <a:off x="2456120" y="4558925"/>
            <a:ext cx="1169149" cy="584575"/>
            <a:chOff x="0" y="0"/>
            <a:chExt cx="812800" cy="406400"/>
          </a:xfrm>
        </p:grpSpPr>
        <p:sp>
          <p:nvSpPr>
            <p:cNvPr id="19" name="Freeform 1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5C2FF"/>
            </a:solidFill>
          </p:spPr>
        </p:sp>
        <p:sp>
          <p:nvSpPr>
            <p:cNvPr id="20" name="TextBox 20"/>
            <p:cNvSpPr txBox="1"/>
            <p:nvPr/>
          </p:nvSpPr>
          <p:spPr>
            <a:xfrm>
              <a:off x="177800" y="-114300"/>
              <a:ext cx="558800" cy="520700"/>
            </a:xfrm>
            <a:prstGeom prst="rect">
              <a:avLst/>
            </a:prstGeom>
          </p:spPr>
          <p:txBody>
            <a:bodyPr lIns="50800" tIns="50800" rIns="50800" bIns="50800" rtlCol="0" anchor="ctr"/>
            <a:lstStyle/>
            <a:p>
              <a:pPr algn="ctr">
                <a:lnSpc>
                  <a:spcPts val="4281"/>
                </a:lnSpc>
              </a:pPr>
              <a:endParaRPr/>
            </a:p>
          </p:txBody>
        </p:sp>
      </p:grpSp>
      <p:sp>
        <p:nvSpPr>
          <p:cNvPr id="21" name="TextBox 21"/>
          <p:cNvSpPr txBox="1"/>
          <p:nvPr/>
        </p:nvSpPr>
        <p:spPr>
          <a:xfrm>
            <a:off x="7248218" y="3218318"/>
            <a:ext cx="6836511" cy="569926"/>
          </a:xfrm>
          <a:prstGeom prst="rect">
            <a:avLst/>
          </a:prstGeom>
        </p:spPr>
        <p:txBody>
          <a:bodyPr lIns="0" tIns="0" rIns="0" bIns="0" rtlCol="0" anchor="t">
            <a:spAutoFit/>
          </a:bodyPr>
          <a:lstStyle/>
          <a:p>
            <a:pPr algn="l">
              <a:lnSpc>
                <a:spcPts val="4704"/>
              </a:lnSpc>
            </a:pPr>
            <a:r>
              <a:rPr lang="en-US" sz="3035">
                <a:solidFill>
                  <a:srgbClr val="000000"/>
                </a:solidFill>
                <a:latin typeface="Varela Round"/>
                <a:ea typeface="Varela Round"/>
                <a:cs typeface="Varela Round"/>
                <a:sym typeface="Varela Round"/>
              </a:rPr>
              <a:t>Novel Mariposa Karya Luluk HF</a:t>
            </a:r>
          </a:p>
        </p:txBody>
      </p:sp>
      <p:sp>
        <p:nvSpPr>
          <p:cNvPr id="22" name="TextBox 22"/>
          <p:cNvSpPr txBox="1"/>
          <p:nvPr/>
        </p:nvSpPr>
        <p:spPr>
          <a:xfrm>
            <a:off x="4051401" y="5088639"/>
            <a:ext cx="10442904" cy="1751026"/>
          </a:xfrm>
          <a:prstGeom prst="rect">
            <a:avLst/>
          </a:prstGeom>
        </p:spPr>
        <p:txBody>
          <a:bodyPr lIns="0" tIns="0" rIns="0" bIns="0" rtlCol="0" anchor="t">
            <a:spAutoFit/>
          </a:bodyPr>
          <a:lstStyle/>
          <a:p>
            <a:pPr algn="l">
              <a:lnSpc>
                <a:spcPts val="4704"/>
              </a:lnSpc>
            </a:pPr>
            <a:r>
              <a:rPr lang="en-US" sz="3035">
                <a:solidFill>
                  <a:srgbClr val="000000"/>
                </a:solidFill>
                <a:latin typeface="Varela Round"/>
                <a:ea typeface="Varela Round"/>
                <a:cs typeface="Varela Round"/>
                <a:sym typeface="Varela Round"/>
              </a:rPr>
              <a:t>Teknik pengumpulan data pada penelitian ini meliputi membaca,menandai,mencatat,mengklasifikasikan,menganalisis dan menyimpulkan.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161981"/>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3361574" y="5002736"/>
            <a:ext cx="197914" cy="19791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00"/>
            </a:solidFill>
          </p:spPr>
        </p:sp>
        <p:sp>
          <p:nvSpPr>
            <p:cNvPr id="14" name="TextBox 14"/>
            <p:cNvSpPr txBox="1"/>
            <p:nvPr/>
          </p:nvSpPr>
          <p:spPr>
            <a:xfrm>
              <a:off x="76200" y="-38100"/>
              <a:ext cx="660400" cy="774700"/>
            </a:xfrm>
            <a:prstGeom prst="rect">
              <a:avLst/>
            </a:prstGeom>
          </p:spPr>
          <p:txBody>
            <a:bodyPr lIns="50800" tIns="50800" rIns="50800" bIns="50800" rtlCol="0" anchor="ctr"/>
            <a:lstStyle/>
            <a:p>
              <a:pPr algn="ctr">
                <a:lnSpc>
                  <a:spcPts val="4281"/>
                </a:lnSpc>
              </a:pPr>
              <a:endParaRPr/>
            </a:p>
          </p:txBody>
        </p:sp>
      </p:grpSp>
      <p:sp>
        <p:nvSpPr>
          <p:cNvPr id="15" name="TextBox 15"/>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6" name="TextBox 16"/>
          <p:cNvSpPr txBox="1"/>
          <p:nvPr/>
        </p:nvSpPr>
        <p:spPr>
          <a:xfrm>
            <a:off x="3793696" y="3092430"/>
            <a:ext cx="11190834" cy="1584214"/>
          </a:xfrm>
          <a:prstGeom prst="rect">
            <a:avLst/>
          </a:prstGeom>
        </p:spPr>
        <p:txBody>
          <a:bodyPr lIns="0" tIns="0" rIns="0" bIns="0" rtlCol="0" anchor="t">
            <a:spAutoFit/>
          </a:bodyPr>
          <a:lstStyle/>
          <a:p>
            <a:pPr algn="l">
              <a:lnSpc>
                <a:spcPts val="4211"/>
              </a:lnSpc>
            </a:pPr>
            <a:r>
              <a:rPr lang="en-US" sz="2716">
                <a:solidFill>
                  <a:srgbClr val="000000"/>
                </a:solidFill>
                <a:latin typeface="Varela Round"/>
                <a:ea typeface="Varela Round"/>
                <a:cs typeface="Varela Round"/>
                <a:sym typeface="Varela Round"/>
              </a:rPr>
              <a:t>Hasil dari pembahasan saya bahwa menunjukkan terdapat tujuh konsep klasifikasi emosi menurut teori David Krech pada novel Mariposa karya Luluk HF </a:t>
            </a:r>
          </a:p>
        </p:txBody>
      </p:sp>
      <p:sp>
        <p:nvSpPr>
          <p:cNvPr id="17" name="TextBox 17"/>
          <p:cNvSpPr txBox="1"/>
          <p:nvPr/>
        </p:nvSpPr>
        <p:spPr>
          <a:xfrm>
            <a:off x="3793696" y="4784681"/>
            <a:ext cx="12038184" cy="2117614"/>
          </a:xfrm>
          <a:prstGeom prst="rect">
            <a:avLst/>
          </a:prstGeom>
        </p:spPr>
        <p:txBody>
          <a:bodyPr lIns="0" tIns="0" rIns="0" bIns="0" rtlCol="0" anchor="t">
            <a:spAutoFit/>
          </a:bodyPr>
          <a:lstStyle/>
          <a:p>
            <a:pPr algn="l">
              <a:lnSpc>
                <a:spcPts val="4211"/>
              </a:lnSpc>
            </a:pPr>
            <a:r>
              <a:rPr lang="en-US" sz="2716">
                <a:solidFill>
                  <a:srgbClr val="000000"/>
                </a:solidFill>
                <a:latin typeface="Varela Round"/>
                <a:ea typeface="Varela Round"/>
                <a:cs typeface="Varela Round"/>
                <a:sym typeface="Varela Round"/>
              </a:rPr>
              <a:t>Dari ke tujuh hasil tersebut telah saya jabarkan ke dalam bentuk dialog,seperti konsep rasa bersalah,rasa bersalah yang dipendam,menghukum diri sendiri,rasa malu,kebencian,kesediham dan cinta.</a:t>
            </a:r>
          </a:p>
        </p:txBody>
      </p:sp>
      <p:grpSp>
        <p:nvGrpSpPr>
          <p:cNvPr id="18" name="Group 18"/>
          <p:cNvGrpSpPr/>
          <p:nvPr/>
        </p:nvGrpSpPr>
        <p:grpSpPr>
          <a:xfrm>
            <a:off x="3361574" y="3247839"/>
            <a:ext cx="197914" cy="19791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00"/>
            </a:solidFill>
          </p:spPr>
        </p:sp>
        <p:sp>
          <p:nvSpPr>
            <p:cNvPr id="20" name="TextBox 20"/>
            <p:cNvSpPr txBox="1"/>
            <p:nvPr/>
          </p:nvSpPr>
          <p:spPr>
            <a:xfrm>
              <a:off x="76200" y="-38100"/>
              <a:ext cx="660400" cy="774700"/>
            </a:xfrm>
            <a:prstGeom prst="rect">
              <a:avLst/>
            </a:prstGeom>
          </p:spPr>
          <p:txBody>
            <a:bodyPr lIns="50800" tIns="50800" rIns="50800" bIns="50800" rtlCol="0" anchor="ctr"/>
            <a:lstStyle/>
            <a:p>
              <a:pPr algn="ctr">
                <a:lnSpc>
                  <a:spcPts val="4281"/>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DA4E0"/>
        </a:solidFill>
        <a:effectLst/>
      </p:bgPr>
    </p:bg>
    <p:spTree>
      <p:nvGrpSpPr>
        <p:cNvPr id="1" name=""/>
        <p:cNvGrpSpPr/>
        <p:nvPr/>
      </p:nvGrpSpPr>
      <p:grpSpPr>
        <a:xfrm>
          <a:off x="0" y="0"/>
          <a:ext cx="0" cy="0"/>
          <a:chOff x="0" y="0"/>
          <a:chExt cx="0" cy="0"/>
        </a:xfrm>
      </p:grpSpPr>
      <p:sp>
        <p:nvSpPr>
          <p:cNvPr id="2" name="Freeform 2"/>
          <p:cNvSpPr/>
          <p:nvPr/>
        </p:nvSpPr>
        <p:spPr>
          <a:xfrm>
            <a:off x="10481576"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06424"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13127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45612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831880"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219032"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3156728" y="8697348"/>
            <a:ext cx="2675152" cy="2417365"/>
          </a:xfrm>
          <a:custGeom>
            <a:avLst/>
            <a:gdLst/>
            <a:ahLst/>
            <a:cxnLst/>
            <a:rect l="l" t="t" r="r" b="b"/>
            <a:pathLst>
              <a:path w="2675152" h="2417365">
                <a:moveTo>
                  <a:pt x="0" y="0"/>
                </a:moveTo>
                <a:lnTo>
                  <a:pt x="2675152" y="0"/>
                </a:lnTo>
                <a:lnTo>
                  <a:pt x="2675152" y="2417365"/>
                </a:lnTo>
                <a:lnTo>
                  <a:pt x="0" y="24173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87927" y="1028700"/>
            <a:ext cx="15781529" cy="7173422"/>
          </a:xfrm>
          <a:custGeom>
            <a:avLst/>
            <a:gdLst/>
            <a:ahLst/>
            <a:cxnLst/>
            <a:rect l="l" t="t" r="r" b="b"/>
            <a:pathLst>
              <a:path w="15781529" h="7173422">
                <a:moveTo>
                  <a:pt x="0" y="0"/>
                </a:moveTo>
                <a:lnTo>
                  <a:pt x="15781529" y="0"/>
                </a:lnTo>
                <a:lnTo>
                  <a:pt x="15781529" y="7173422"/>
                </a:lnTo>
                <a:lnTo>
                  <a:pt x="0" y="71734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694023" y="613721"/>
            <a:ext cx="3002211" cy="2383005"/>
          </a:xfrm>
          <a:custGeom>
            <a:avLst/>
            <a:gdLst/>
            <a:ahLst/>
            <a:cxnLst/>
            <a:rect l="l" t="t" r="r" b="b"/>
            <a:pathLst>
              <a:path w="3002211" h="2383005">
                <a:moveTo>
                  <a:pt x="0" y="0"/>
                </a:moveTo>
                <a:lnTo>
                  <a:pt x="3002212" y="0"/>
                </a:lnTo>
                <a:lnTo>
                  <a:pt x="3002212" y="2383005"/>
                </a:lnTo>
                <a:lnTo>
                  <a:pt x="0" y="2383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428679" y="6035296"/>
            <a:ext cx="3031851" cy="2634954"/>
          </a:xfrm>
          <a:custGeom>
            <a:avLst/>
            <a:gdLst/>
            <a:ahLst/>
            <a:cxnLst/>
            <a:rect l="l" t="t" r="r" b="b"/>
            <a:pathLst>
              <a:path w="3031851" h="2634954">
                <a:moveTo>
                  <a:pt x="0" y="0"/>
                </a:moveTo>
                <a:lnTo>
                  <a:pt x="3031851" y="0"/>
                </a:lnTo>
                <a:lnTo>
                  <a:pt x="3031851" y="2634954"/>
                </a:lnTo>
                <a:lnTo>
                  <a:pt x="0" y="26349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5296010" y="1957456"/>
            <a:ext cx="7695979" cy="898070"/>
          </a:xfrm>
          <a:prstGeom prst="rect">
            <a:avLst/>
          </a:prstGeom>
        </p:spPr>
        <p:txBody>
          <a:bodyPr lIns="0" tIns="0" rIns="0" bIns="0" rtlCol="0" anchor="t">
            <a:spAutoFit/>
          </a:bodyPr>
          <a:lstStyle/>
          <a:p>
            <a:pPr algn="ctr">
              <a:lnSpc>
                <a:spcPts val="7200"/>
              </a:lnSpc>
              <a:spcBef>
                <a:spcPct val="0"/>
              </a:spcBef>
            </a:pPr>
            <a:r>
              <a:rPr lang="en-US" sz="5142">
                <a:solidFill>
                  <a:srgbClr val="000000"/>
                </a:solidFill>
                <a:latin typeface="Waffle Soft"/>
                <a:ea typeface="Waffle Soft"/>
                <a:cs typeface="Waffle Soft"/>
                <a:sym typeface="Waffle Soft"/>
              </a:rPr>
              <a:t>Hasil dan Pembahasan</a:t>
            </a:r>
          </a:p>
        </p:txBody>
      </p:sp>
      <p:sp>
        <p:nvSpPr>
          <p:cNvPr id="13" name="TextBox 13"/>
          <p:cNvSpPr txBox="1"/>
          <p:nvPr/>
        </p:nvSpPr>
        <p:spPr>
          <a:xfrm>
            <a:off x="3548583" y="3311636"/>
            <a:ext cx="11190834" cy="2117614"/>
          </a:xfrm>
          <a:prstGeom prst="rect">
            <a:avLst/>
          </a:prstGeom>
        </p:spPr>
        <p:txBody>
          <a:bodyPr lIns="0" tIns="0" rIns="0" bIns="0" rtlCol="0" anchor="t">
            <a:spAutoFit/>
          </a:bodyPr>
          <a:lstStyle/>
          <a:p>
            <a:pPr algn="ctr">
              <a:lnSpc>
                <a:spcPts val="4211"/>
              </a:lnSpc>
            </a:pPr>
            <a:r>
              <a:rPr lang="en-US" sz="2716">
                <a:solidFill>
                  <a:srgbClr val="000000"/>
                </a:solidFill>
                <a:latin typeface="Varela Round"/>
                <a:ea typeface="Varela Round"/>
                <a:cs typeface="Varela Round"/>
                <a:sym typeface="Varela Round"/>
              </a:rPr>
              <a:t>TEORI PSIKOLOGI KEPRIBADIAN PADA SESEORANG BERSIFAT DESKRIPTIF YANG DIWUJUDKAN DALAM BENTUK PENGGAMBARAN TINGKAH LAKU SESEORANG YANG SISTEMATIS DAN MUDAH DIPAHAMI.</a:t>
            </a:r>
          </a:p>
          <a:p>
            <a:pPr algn="l">
              <a:lnSpc>
                <a:spcPts val="4211"/>
              </a:lnSpc>
            </a:pPr>
            <a:endParaRPr lang="en-US" sz="2716">
              <a:solidFill>
                <a:srgbClr val="000000"/>
              </a:solidFill>
              <a:latin typeface="Varela Round"/>
              <a:ea typeface="Varela Round"/>
              <a:cs typeface="Varela Round"/>
              <a:sym typeface="Varela Roun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741</Words>
  <Application>Microsoft Office PowerPoint</Application>
  <PresentationFormat>Custom</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Varela Round</vt:lpstr>
      <vt:lpstr>Arial</vt:lpstr>
      <vt:lpstr>Waffle Soft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Ungu Putih Geometrik Sederhana Modern Sidang Skripsi Edukasi Presentasi</dc:title>
  <cp:lastModifiedBy>ASUS</cp:lastModifiedBy>
  <cp:revision>2</cp:revision>
  <dcterms:created xsi:type="dcterms:W3CDTF">2006-08-16T00:00:00Z</dcterms:created>
  <dcterms:modified xsi:type="dcterms:W3CDTF">2025-02-12T01:22:46Z</dcterms:modified>
  <dc:identifier>DAGdHpR81K0</dc:identifier>
</cp:coreProperties>
</file>