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93" r:id="rId3"/>
    <p:sldId id="294" r:id="rId4"/>
    <p:sldId id="299" r:id="rId5"/>
    <p:sldId id="300" r:id="rId6"/>
    <p:sldId id="301" r:id="rId7"/>
    <p:sldId id="302" r:id="rId8"/>
    <p:sldId id="298" r:id="rId9"/>
    <p:sldId id="262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2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809E2-4283-46C0-A4E9-C449C7EC76BB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C995B-D759-4FE7-8BFF-5C8D632A3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76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B69F1-5431-448A-B9E7-50D6B5CECB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35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B69F1-5431-448A-B9E7-50D6B5CECB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73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DA64E95-633B-EA82-D939-50B00F396A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4AEDEA14-B68B-96C1-A3C2-0F47B64CD3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C6C76C4F-5A2B-F3D4-C72E-A5885F2AC4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DA97E8D-A268-32A6-4274-8E4278F28E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B69F1-5431-448A-B9E7-50D6B5CECB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9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849D2FB-B7CF-C9AB-5C1F-0B43435539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3F370C02-007D-B6F3-6967-1C77BDF6CB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2FAB1007-FE1F-6C1D-B61E-6D25651023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E763574-AC82-5858-C378-912070291D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B69F1-5431-448A-B9E7-50D6B5CECB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01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58384FA-033C-E4BF-F6CA-5FFB4F432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D7CB4C31-EA71-6191-28D0-3BA7FEFD3A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B655E604-DD3F-17CD-4D16-4FE777B5CD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7E17467-BD43-6B84-A85C-EC31AC6CF2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B69F1-5431-448A-B9E7-50D6B5CECB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00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BCCA49F-86B5-0878-35AB-64B0D5AF27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90B67B6E-3E0D-0494-941E-C7C248D89C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D31F22D7-2528-B8FB-3A58-F3FC786212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9474764-45C4-F381-2D96-5053BAA718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B69F1-5431-448A-B9E7-50D6B5CECB3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45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B69F1-5431-448A-B9E7-50D6B5CECB3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34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D18E-0A85-43F5-8C4A-86CA38D4861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BD6D-742A-4A41-B56C-6808E92D34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667000" y="0"/>
            <a:ext cx="6477000" cy="1428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609600" cy="14287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609600" y="0"/>
            <a:ext cx="1257300" cy="1428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866900" y="0"/>
            <a:ext cx="800100" cy="1428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4781550"/>
            <a:ext cx="9144000" cy="36195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Data 11"/>
          <p:cNvSpPr/>
          <p:nvPr userDrawn="1"/>
        </p:nvSpPr>
        <p:spPr>
          <a:xfrm>
            <a:off x="7696200" y="4781550"/>
            <a:ext cx="381000" cy="361950"/>
          </a:xfrm>
          <a:prstGeom prst="flowChartInputOutpu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Data 12"/>
          <p:cNvSpPr/>
          <p:nvPr userDrawn="1"/>
        </p:nvSpPr>
        <p:spPr>
          <a:xfrm>
            <a:off x="7848600" y="4781550"/>
            <a:ext cx="381000" cy="361950"/>
          </a:xfrm>
          <a:prstGeom prst="flowChartInputOutpu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Data 13"/>
          <p:cNvSpPr/>
          <p:nvPr userDrawn="1"/>
        </p:nvSpPr>
        <p:spPr>
          <a:xfrm>
            <a:off x="8038091" y="4781550"/>
            <a:ext cx="381000" cy="361950"/>
          </a:xfrm>
          <a:prstGeom prst="flowChartInputOut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5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D18E-0A85-43F5-8C4A-86CA38D4861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BD6D-742A-4A41-B56C-6808E92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02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D18E-0A85-43F5-8C4A-86CA38D4861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BD6D-742A-4A41-B56C-6808E92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5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D18E-0A85-43F5-8C4A-86CA38D4861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BD6D-742A-4A41-B56C-6808E92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6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D18E-0A85-43F5-8C4A-86CA38D4861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BD6D-742A-4A41-B56C-6808E92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0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D18E-0A85-43F5-8C4A-86CA38D4861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BD6D-742A-4A41-B56C-6808E92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17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D18E-0A85-43F5-8C4A-86CA38D4861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BD6D-742A-4A41-B56C-6808E92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89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D18E-0A85-43F5-8C4A-86CA38D4861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BD6D-742A-4A41-B56C-6808E92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21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D18E-0A85-43F5-8C4A-86CA38D4861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BD6D-742A-4A41-B56C-6808E92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D18E-0A85-43F5-8C4A-86CA38D4861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BD6D-742A-4A41-B56C-6808E92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1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D18E-0A85-43F5-8C4A-86CA38D4861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BD6D-742A-4A41-B56C-6808E92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25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1D18E-0A85-43F5-8C4A-86CA38D4861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6BD6D-742A-4A41-B56C-6808E92D34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667000" y="0"/>
            <a:ext cx="6477000" cy="1428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609600" cy="14287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609600" y="0"/>
            <a:ext cx="1257300" cy="1428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866900" y="0"/>
            <a:ext cx="800100" cy="1428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4781550"/>
            <a:ext cx="9144000" cy="36195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Data 11"/>
          <p:cNvSpPr/>
          <p:nvPr userDrawn="1"/>
        </p:nvSpPr>
        <p:spPr>
          <a:xfrm>
            <a:off x="7696200" y="4781550"/>
            <a:ext cx="381000" cy="361950"/>
          </a:xfrm>
          <a:prstGeom prst="flowChartInputOutpu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Data 12"/>
          <p:cNvSpPr/>
          <p:nvPr userDrawn="1"/>
        </p:nvSpPr>
        <p:spPr>
          <a:xfrm>
            <a:off x="7848600" y="4781550"/>
            <a:ext cx="381000" cy="361950"/>
          </a:xfrm>
          <a:prstGeom prst="flowChartInputOutpu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Data 13"/>
          <p:cNvSpPr/>
          <p:nvPr userDrawn="1"/>
        </p:nvSpPr>
        <p:spPr>
          <a:xfrm>
            <a:off x="8038091" y="4781550"/>
            <a:ext cx="381000" cy="361950"/>
          </a:xfrm>
          <a:prstGeom prst="flowChartInputOut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3" descr="D:\HUMAS\TEMPLATE PPT\LOGO ATAS.png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8" t="17894" r="6523" b="30921"/>
          <a:stretch/>
        </p:blipFill>
        <p:spPr bwMode="auto">
          <a:xfrm>
            <a:off x="7543800" y="227338"/>
            <a:ext cx="1387173" cy="54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39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xmlns="" id="{FFD0CF68-227C-A946-922D-F6356BEC7D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9349"/>
            <a:ext cx="8229600" cy="2575676"/>
          </a:xfr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4857750"/>
          </a:xfrm>
          <a:prstGeom prst="rect">
            <a:avLst/>
          </a:prstGeom>
          <a:gradFill>
            <a:gsLst>
              <a:gs pos="32000">
                <a:schemeClr val="tx2">
                  <a:lumMod val="75000"/>
                </a:schemeClr>
              </a:gs>
              <a:gs pos="59000">
                <a:schemeClr val="accent4">
                  <a:lumMod val="60000"/>
                  <a:lumOff val="40000"/>
                </a:schemeClr>
              </a:gs>
              <a:gs pos="86000">
                <a:schemeClr val="accent5">
                  <a:lumMod val="75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0" y="3265289"/>
            <a:ext cx="9144000" cy="5333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0" kern="1200" baseline="0">
                <a:solidFill>
                  <a:schemeClr val="bg1"/>
                </a:solidFill>
                <a:effectLst/>
                <a:latin typeface="Futura Bk BT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spc="300" dirty="0" smtClean="0">
                <a:solidFill>
                  <a:schemeClr val="tx1"/>
                </a:solidFill>
                <a:latin typeface="Cream Candy" pitchFamily="50" charset="0"/>
              </a:rPr>
              <a:t>FATMAWATI</a:t>
            </a:r>
            <a:endParaRPr lang="en-US" sz="1400" b="1" spc="300" dirty="0">
              <a:solidFill>
                <a:schemeClr val="tx1"/>
              </a:solidFill>
              <a:latin typeface="Cream Candy" pitchFamily="50" charset="0"/>
            </a:endParaRPr>
          </a:p>
          <a:p>
            <a:pPr algn="ctr"/>
            <a:r>
              <a:rPr lang="en-US" sz="1400" b="1" spc="300" dirty="0" smtClean="0">
                <a:solidFill>
                  <a:schemeClr val="tx1"/>
                </a:solidFill>
                <a:latin typeface="Cream Candy" pitchFamily="50" charset="0"/>
              </a:rPr>
              <a:t>2110221018</a:t>
            </a:r>
            <a:endParaRPr lang="en-US" sz="1400" b="1" spc="300" dirty="0">
              <a:solidFill>
                <a:schemeClr val="tx1"/>
              </a:solidFill>
              <a:latin typeface="Cream Candy" pitchFamily="50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A4490D9-4094-44B8-9687-325A94437231}"/>
              </a:ext>
            </a:extLst>
          </p:cNvPr>
          <p:cNvSpPr/>
          <p:nvPr/>
        </p:nvSpPr>
        <p:spPr>
          <a:xfrm>
            <a:off x="762000" y="1311445"/>
            <a:ext cx="7620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Berita</a:t>
            </a:r>
            <a:r>
              <a:rPr lang="en-U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tentang</a:t>
            </a:r>
            <a:r>
              <a:rPr lang="en-U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Pelecehan</a:t>
            </a:r>
            <a:r>
              <a:rPr lang="en-U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Seksual</a:t>
            </a:r>
            <a:r>
              <a:rPr lang="en-U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terhadap</a:t>
            </a:r>
            <a:r>
              <a:rPr lang="en-U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Perempuan</a:t>
            </a:r>
            <a:r>
              <a:rPr lang="en-U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Studi</a:t>
            </a:r>
            <a:r>
              <a:rPr lang="en-U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Analisis</a:t>
            </a:r>
            <a:r>
              <a:rPr lang="en-U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Wacana</a:t>
            </a:r>
            <a:r>
              <a:rPr lang="en-U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Kritis</a:t>
            </a:r>
            <a:r>
              <a:rPr lang="en-U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Mills</a:t>
            </a:r>
            <a:endParaRPr lang="en-US" sz="40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E0CB4947-A51A-D02C-8AC8-F72FF1DA24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4418"/>
            <a:ext cx="2667000" cy="83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93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>
            <a:extLst>
              <a:ext uri="{FF2B5EF4-FFF2-40B4-BE49-F238E27FC236}">
                <a16:creationId xmlns:a16="http://schemas.microsoft.com/office/drawing/2014/main" xmlns="" id="{B27CF87A-45FB-4DE0-BA1A-A21D1F8C4C3A}"/>
              </a:ext>
            </a:extLst>
          </p:cNvPr>
          <p:cNvSpPr/>
          <p:nvPr/>
        </p:nvSpPr>
        <p:spPr>
          <a:xfrm>
            <a:off x="-533400" y="166008"/>
            <a:ext cx="6858000" cy="576942"/>
          </a:xfrm>
          <a:prstGeom prst="parallelogram">
            <a:avLst>
              <a:gd name="adj" fmla="val 82862"/>
            </a:avLst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bg1"/>
                </a:solidFill>
              </a:rPr>
              <a:t>PENDAHULUAN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ECFF5EE-AB38-476A-BF47-8AD9F908C958}"/>
              </a:ext>
            </a:extLst>
          </p:cNvPr>
          <p:cNvSpPr/>
          <p:nvPr/>
        </p:nvSpPr>
        <p:spPr>
          <a:xfrm>
            <a:off x="457200" y="873026"/>
            <a:ext cx="83058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err="1" smtClean="0">
                <a:solidFill>
                  <a:srgbClr val="242021"/>
                </a:solidFill>
                <a:latin typeface="MinionPro-Regular"/>
              </a:rPr>
              <a:t>Berita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yang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dibahas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adalah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berita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tentang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 smtClean="0">
                <a:solidFill>
                  <a:srgbClr val="242021"/>
                </a:solidFill>
                <a:latin typeface="MinionPro-Regular"/>
              </a:rPr>
              <a:t>pelecehan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 smtClean="0">
                <a:solidFill>
                  <a:srgbClr val="242021"/>
                </a:solidFill>
                <a:latin typeface="MinionPro-Regular"/>
              </a:rPr>
              <a:t>seksual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 yang </a:t>
            </a:r>
            <a:r>
              <a:rPr lang="en-US" sz="1400" dirty="0" err="1" smtClean="0">
                <a:solidFill>
                  <a:srgbClr val="242021"/>
                </a:solidFill>
                <a:latin typeface="MinionPro-Regular"/>
              </a:rPr>
              <a:t>dialami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 smtClean="0">
                <a:solidFill>
                  <a:srgbClr val="242021"/>
                </a:solidFill>
                <a:latin typeface="MinionPro-Regular"/>
              </a:rPr>
              <a:t>oleh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 Miss Universe Indonesia.</a:t>
            </a:r>
            <a:endParaRPr lang="en-US" sz="1400" dirty="0">
              <a:solidFill>
                <a:srgbClr val="242021"/>
              </a:solidFill>
              <a:latin typeface="MinionPro-Regular"/>
            </a:endParaRPr>
          </a:p>
          <a:p>
            <a:pPr algn="just"/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Berita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dalam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penelitian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ini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dianalisis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menggunakan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teori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 smtClean="0">
                <a:solidFill>
                  <a:srgbClr val="242021"/>
                </a:solidFill>
                <a:latin typeface="MinionPro-Regular"/>
              </a:rPr>
              <a:t>Wacana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 smtClean="0">
                <a:solidFill>
                  <a:srgbClr val="242021"/>
                </a:solidFill>
                <a:latin typeface="MinionPro-Regular"/>
              </a:rPr>
              <a:t>Kritis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 Sara Mills, 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yang di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mana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 smtClean="0">
                <a:solidFill>
                  <a:srgbClr val="242021"/>
                </a:solidFill>
                <a:latin typeface="MinionPro-Regular"/>
              </a:rPr>
              <a:t>teori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 smtClean="0">
                <a:solidFill>
                  <a:srgbClr val="242021"/>
                </a:solidFill>
                <a:latin typeface="MinionPro-Regular"/>
              </a:rPr>
              <a:t>ini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membahas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bagaimana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 smtClean="0">
                <a:solidFill>
                  <a:srgbClr val="242021"/>
                </a:solidFill>
                <a:latin typeface="MinionPro-Regular"/>
              </a:rPr>
              <a:t>perempuan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direpresentasikan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sebagai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subjek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objek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,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serta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bagaimana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pembaca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diposisikan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oleh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teks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 smtClean="0">
                <a:solidFill>
                  <a:srgbClr val="242021"/>
                </a:solidFill>
                <a:latin typeface="MinionPro-Regular"/>
              </a:rPr>
              <a:t>tersebut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.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B</a:t>
            </a:r>
            <a:r>
              <a:rPr lang="en-US" sz="1400" dirty="0" err="1" smtClean="0">
                <a:solidFill>
                  <a:srgbClr val="242021"/>
                </a:solidFill>
                <a:latin typeface="MinionPro-Regular"/>
              </a:rPr>
              <a:t>agaimana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 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bahasa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, 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teks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wacana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membentuk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kekuasaan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 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gender.</a:t>
            </a:r>
            <a:endParaRPr lang="en-US" sz="1400" dirty="0">
              <a:solidFill>
                <a:srgbClr val="242021"/>
              </a:solidFill>
              <a:latin typeface="MinionPro-Regular"/>
            </a:endParaRPr>
          </a:p>
          <a:p>
            <a:endParaRPr lang="en-US" sz="1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C206B16-390D-4AA8-B026-23C51B23D6D8}"/>
              </a:ext>
            </a:extLst>
          </p:cNvPr>
          <p:cNvSpPr/>
          <p:nvPr/>
        </p:nvSpPr>
        <p:spPr>
          <a:xfrm>
            <a:off x="533400" y="2514421"/>
            <a:ext cx="815340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Rumusan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masalah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:</a:t>
            </a:r>
          </a:p>
          <a:p>
            <a:pPr algn="just"/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Bagaimana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pemberitaan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mengenai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pelecehan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seksual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 smtClean="0">
                <a:solidFill>
                  <a:srgbClr val="242021"/>
                </a:solidFill>
                <a:latin typeface="MinionPro-Regular"/>
              </a:rPr>
              <a:t>direpresentasikan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melalui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media 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daring </a:t>
            </a:r>
            <a:r>
              <a:rPr lang="en-US" sz="1400" dirty="0" err="1" smtClean="0">
                <a:solidFill>
                  <a:srgbClr val="242021"/>
                </a:solidFill>
                <a:latin typeface="MinionPro-Regular"/>
              </a:rPr>
              <a:t>yaitu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 Kompas.com</a:t>
            </a:r>
            <a:endParaRPr lang="en-US" sz="1400" dirty="0">
              <a:solidFill>
                <a:srgbClr val="242021"/>
              </a:solidFill>
              <a:latin typeface="MinionPro-Regular"/>
            </a:endParaRPr>
          </a:p>
          <a:p>
            <a:pPr algn="just"/>
            <a:endParaRPr lang="en-US" sz="1400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1C83994F-CC9D-48DF-B65D-2399630C09ED}"/>
              </a:ext>
            </a:extLst>
          </p:cNvPr>
          <p:cNvCxnSpPr>
            <a:cxnSpLocks/>
          </p:cNvCxnSpPr>
          <p:nvPr/>
        </p:nvCxnSpPr>
        <p:spPr>
          <a:xfrm>
            <a:off x="4572000" y="3284740"/>
            <a:ext cx="0" cy="430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93B779C7-84C5-7E69-3DC5-5A821A51882A}"/>
              </a:ext>
            </a:extLst>
          </p:cNvPr>
          <p:cNvSpPr/>
          <p:nvPr/>
        </p:nvSpPr>
        <p:spPr>
          <a:xfrm>
            <a:off x="533400" y="3768120"/>
            <a:ext cx="8153400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Tujuan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penelitian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:</a:t>
            </a:r>
          </a:p>
          <a:p>
            <a:pPr algn="just"/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</a:t>
            </a:r>
            <a:r>
              <a:rPr lang="en-US" sz="1400" dirty="0" err="1" smtClean="0">
                <a:solidFill>
                  <a:srgbClr val="242021"/>
                </a:solidFill>
                <a:latin typeface="MinionPro-Regular"/>
              </a:rPr>
              <a:t>emahami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bagaimana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pemberitaan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mengenai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pelecehan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seksual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direpresentasikan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melalui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media 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daring Kompas.com</a:t>
            </a:r>
            <a:endParaRPr lang="en-US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DD7A724-2FD6-D1BD-3DBE-31AD4AC088C5}"/>
              </a:ext>
            </a:extLst>
          </p:cNvPr>
          <p:cNvSpPr/>
          <p:nvPr/>
        </p:nvSpPr>
        <p:spPr>
          <a:xfrm>
            <a:off x="7543800" y="285750"/>
            <a:ext cx="1371600" cy="5872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ECFC2B1-234B-5176-F1A9-AA78F9D817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133350"/>
            <a:ext cx="2133599" cy="66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08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>
            <a:extLst>
              <a:ext uri="{FF2B5EF4-FFF2-40B4-BE49-F238E27FC236}">
                <a16:creationId xmlns:a16="http://schemas.microsoft.com/office/drawing/2014/main" xmlns="" id="{B27CF87A-45FB-4DE0-BA1A-A21D1F8C4C3A}"/>
              </a:ext>
            </a:extLst>
          </p:cNvPr>
          <p:cNvSpPr/>
          <p:nvPr/>
        </p:nvSpPr>
        <p:spPr>
          <a:xfrm>
            <a:off x="-609600" y="166008"/>
            <a:ext cx="6858000" cy="576942"/>
          </a:xfrm>
          <a:prstGeom prst="parallelogram">
            <a:avLst>
              <a:gd name="adj" fmla="val 82862"/>
            </a:avLst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bg1"/>
                </a:solidFill>
              </a:rPr>
              <a:t>TEORI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C206B16-390D-4AA8-B026-23C51B23D6D8}"/>
              </a:ext>
            </a:extLst>
          </p:cNvPr>
          <p:cNvSpPr/>
          <p:nvPr/>
        </p:nvSpPr>
        <p:spPr>
          <a:xfrm>
            <a:off x="1219200" y="1051257"/>
            <a:ext cx="167640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500" dirty="0" err="1" smtClean="0">
                <a:solidFill>
                  <a:srgbClr val="242021"/>
                </a:solidFill>
                <a:latin typeface="MinionPro-Regular"/>
              </a:rPr>
              <a:t>Posisi</a:t>
            </a:r>
            <a:r>
              <a:rPr lang="en-US" sz="1500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 smtClean="0">
                <a:solidFill>
                  <a:srgbClr val="242021"/>
                </a:solidFill>
                <a:latin typeface="MinionPro-Regular"/>
              </a:rPr>
              <a:t>subjek-objek</a:t>
            </a:r>
            <a:endParaRPr lang="en-US" sz="15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319154E-7702-42D3-A56F-EC6B28FB478C}"/>
              </a:ext>
            </a:extLst>
          </p:cNvPr>
          <p:cNvSpPr/>
          <p:nvPr/>
        </p:nvSpPr>
        <p:spPr>
          <a:xfrm>
            <a:off x="3505200" y="1276350"/>
            <a:ext cx="1981200" cy="3231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500" dirty="0" smtClean="0">
                <a:solidFill>
                  <a:srgbClr val="242021"/>
                </a:solidFill>
                <a:latin typeface="MinionPro-Regular"/>
              </a:rPr>
              <a:t>Sara Mills</a:t>
            </a:r>
            <a:endParaRPr lang="en-US" sz="15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7711C00-CC28-4AE8-ACB9-B07377B2DE20}"/>
              </a:ext>
            </a:extLst>
          </p:cNvPr>
          <p:cNvSpPr/>
          <p:nvPr/>
        </p:nvSpPr>
        <p:spPr>
          <a:xfrm>
            <a:off x="6096000" y="1047750"/>
            <a:ext cx="167640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500" dirty="0" err="1" smtClean="0">
                <a:solidFill>
                  <a:srgbClr val="242021"/>
                </a:solidFill>
                <a:latin typeface="MinionPro-Regular"/>
              </a:rPr>
              <a:t>Posisi</a:t>
            </a:r>
            <a:r>
              <a:rPr lang="en-US" sz="1500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 smtClean="0">
                <a:solidFill>
                  <a:srgbClr val="242021"/>
                </a:solidFill>
                <a:latin typeface="MinionPro-Regular"/>
              </a:rPr>
              <a:t>penulis-pembaca</a:t>
            </a:r>
            <a:endParaRPr lang="en-US" sz="1500" dirty="0"/>
          </a:p>
        </p:txBody>
      </p:sp>
      <p:pic>
        <p:nvPicPr>
          <p:cNvPr id="24" name="Picture 2">
            <a:extLst>
              <a:ext uri="{FF2B5EF4-FFF2-40B4-BE49-F238E27FC236}">
                <a16:creationId xmlns:a16="http://schemas.microsoft.com/office/drawing/2014/main" xmlns="" id="{52E6049D-5F27-9165-5CBE-A448ECC00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85430" y="1904315"/>
            <a:ext cx="1820739" cy="1658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9ABAD8F7-3E5F-AC69-5C62-5CDC6AAED967}"/>
              </a:ext>
            </a:extLst>
          </p:cNvPr>
          <p:cNvCxnSpPr>
            <a:stCxn id="7" idx="3"/>
            <a:endCxn id="14" idx="1"/>
          </p:cNvCxnSpPr>
          <p:nvPr/>
        </p:nvCxnSpPr>
        <p:spPr>
          <a:xfrm flipV="1">
            <a:off x="5486400" y="1324749"/>
            <a:ext cx="609600" cy="113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EC3858CA-02B4-44E6-6233-4F3E802A671E}"/>
              </a:ext>
            </a:extLst>
          </p:cNvPr>
          <p:cNvCxnSpPr>
            <a:stCxn id="7" idx="1"/>
            <a:endCxn id="6" idx="3"/>
          </p:cNvCxnSpPr>
          <p:nvPr/>
        </p:nvCxnSpPr>
        <p:spPr>
          <a:xfrm flipH="1" flipV="1">
            <a:off x="2895600" y="1328256"/>
            <a:ext cx="609600" cy="109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32FCE56-C55A-9DC1-B668-D050624BDCFA}"/>
              </a:ext>
            </a:extLst>
          </p:cNvPr>
          <p:cNvSpPr/>
          <p:nvPr/>
        </p:nvSpPr>
        <p:spPr>
          <a:xfrm>
            <a:off x="7543800" y="209550"/>
            <a:ext cx="1524000" cy="576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39EC67C-A3CA-9ABF-630C-AC419850E1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133350"/>
            <a:ext cx="2133599" cy="66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14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15ADCB2-481B-21E3-66BF-BEEA6BA770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>
            <a:extLst>
              <a:ext uri="{FF2B5EF4-FFF2-40B4-BE49-F238E27FC236}">
                <a16:creationId xmlns:a16="http://schemas.microsoft.com/office/drawing/2014/main" xmlns="" id="{533579DC-92A4-93F2-43CC-EABF648CEABA}"/>
              </a:ext>
            </a:extLst>
          </p:cNvPr>
          <p:cNvSpPr/>
          <p:nvPr/>
        </p:nvSpPr>
        <p:spPr>
          <a:xfrm>
            <a:off x="-533400" y="166008"/>
            <a:ext cx="6858000" cy="576942"/>
          </a:xfrm>
          <a:prstGeom prst="parallelogram">
            <a:avLst>
              <a:gd name="adj" fmla="val 82862"/>
            </a:avLst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bg1"/>
                </a:solidFill>
              </a:rPr>
              <a:t>METODE PENELITIAN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8F05F6D-03A0-BC33-5D84-1707C3CB52E2}"/>
              </a:ext>
            </a:extLst>
          </p:cNvPr>
          <p:cNvSpPr/>
          <p:nvPr/>
        </p:nvSpPr>
        <p:spPr>
          <a:xfrm>
            <a:off x="533400" y="971550"/>
            <a:ext cx="815340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Metode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penelitian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:</a:t>
            </a:r>
          </a:p>
          <a:p>
            <a:pPr algn="ctr"/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Metode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penelitian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deskriptif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kualitatif</a:t>
            </a:r>
            <a:endParaRPr lang="en-US" sz="1500" dirty="0">
              <a:solidFill>
                <a:srgbClr val="242021"/>
              </a:solidFill>
              <a:latin typeface="MinionPro-Regular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A5EF9552-2D19-CB29-BC47-BF5EEE81E8FA}"/>
              </a:ext>
            </a:extLst>
          </p:cNvPr>
          <p:cNvSpPr/>
          <p:nvPr/>
        </p:nvSpPr>
        <p:spPr>
          <a:xfrm>
            <a:off x="533400" y="3257550"/>
            <a:ext cx="815340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500" dirty="0">
                <a:solidFill>
                  <a:srgbClr val="242021"/>
                </a:solidFill>
                <a:latin typeface="MinionPro-Regular"/>
              </a:rPr>
              <a:t>Teknik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pengumpulan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data:</a:t>
            </a:r>
          </a:p>
          <a:p>
            <a:pPr algn="ctr"/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teknik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dokumentasi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,  </a:t>
            </a:r>
            <a:r>
              <a:rPr lang="en-US" sz="1500" dirty="0" err="1" smtClean="0">
                <a:solidFill>
                  <a:srgbClr val="242021"/>
                </a:solidFill>
                <a:latin typeface="MinionPro-Regular"/>
              </a:rPr>
              <a:t>teknik</a:t>
            </a:r>
            <a:r>
              <a:rPr lang="en-US" sz="1500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 smtClean="0">
                <a:solidFill>
                  <a:srgbClr val="242021"/>
                </a:solidFill>
                <a:latin typeface="MinionPro-Regular"/>
              </a:rPr>
              <a:t>baca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, 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dan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teknik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catat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.</a:t>
            </a:r>
            <a:endParaRPr lang="en-US" sz="15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A518A9D-F3E5-40A5-2370-2B104596B5E7}"/>
              </a:ext>
            </a:extLst>
          </p:cNvPr>
          <p:cNvSpPr/>
          <p:nvPr/>
        </p:nvSpPr>
        <p:spPr>
          <a:xfrm>
            <a:off x="533400" y="1657350"/>
            <a:ext cx="815340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500" dirty="0">
                <a:solidFill>
                  <a:srgbClr val="242021"/>
                </a:solidFill>
                <a:latin typeface="MinionPro-Regular"/>
              </a:rPr>
              <a:t>Data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penelitian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:</a:t>
            </a:r>
          </a:p>
          <a:p>
            <a:pPr algn="ctr"/>
            <a:r>
              <a:rPr lang="en-US" sz="1500" dirty="0" err="1" smtClean="0">
                <a:solidFill>
                  <a:srgbClr val="242021"/>
                </a:solidFill>
                <a:latin typeface="MinionPro-Regular"/>
              </a:rPr>
              <a:t>frasa</a:t>
            </a:r>
            <a:r>
              <a:rPr lang="en-US" sz="1500" dirty="0" smtClean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maupun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klausa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 yang </a:t>
            </a:r>
            <a:r>
              <a:rPr lang="en-US" sz="1500" dirty="0" err="1" smtClean="0">
                <a:solidFill>
                  <a:srgbClr val="242021"/>
                </a:solidFill>
                <a:latin typeface="MinionPro-Regular"/>
              </a:rPr>
              <a:t>berhubungan</a:t>
            </a:r>
            <a:r>
              <a:rPr lang="en-US" sz="1500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 smtClean="0">
                <a:solidFill>
                  <a:srgbClr val="242021"/>
                </a:solidFill>
                <a:latin typeface="MinionPro-Regular"/>
              </a:rPr>
              <a:t>dengan</a:t>
            </a:r>
            <a:r>
              <a:rPr lang="en-US" sz="1500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teori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Sara </a:t>
            </a:r>
            <a:r>
              <a:rPr lang="en-US" sz="1500" dirty="0" smtClean="0">
                <a:solidFill>
                  <a:srgbClr val="242021"/>
                </a:solidFill>
                <a:latin typeface="MinionPro-Regular"/>
              </a:rPr>
              <a:t>Mills </a:t>
            </a:r>
            <a:r>
              <a:rPr lang="en-US" sz="1500" dirty="0" err="1" smtClean="0">
                <a:solidFill>
                  <a:srgbClr val="242021"/>
                </a:solidFill>
                <a:latin typeface="MinionPro-Regular"/>
              </a:rPr>
              <a:t>pada</a:t>
            </a:r>
            <a:r>
              <a:rPr lang="en-US" sz="1500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teks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berita</a:t>
            </a:r>
            <a:endParaRPr lang="en-US" sz="1500" dirty="0">
              <a:solidFill>
                <a:srgbClr val="242021"/>
              </a:solidFill>
              <a:latin typeface="MinionPro-Regular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E81CF5B6-A39F-FCB1-EE2D-730B5D43B525}"/>
              </a:ext>
            </a:extLst>
          </p:cNvPr>
          <p:cNvSpPr/>
          <p:nvPr/>
        </p:nvSpPr>
        <p:spPr>
          <a:xfrm>
            <a:off x="533400" y="2571750"/>
            <a:ext cx="815340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Sumber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data:</a:t>
            </a:r>
          </a:p>
          <a:p>
            <a:pPr algn="ctr"/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teks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berita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yang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diterbitkan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oleh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media online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yaitu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Kompas.com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A518A9D-F3E5-40A5-2370-2B104596B5E7}"/>
              </a:ext>
            </a:extLst>
          </p:cNvPr>
          <p:cNvSpPr/>
          <p:nvPr/>
        </p:nvSpPr>
        <p:spPr>
          <a:xfrm>
            <a:off x="533400" y="3943350"/>
            <a:ext cx="8153400" cy="7848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Teknik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 smtClean="0">
                <a:solidFill>
                  <a:srgbClr val="242021"/>
                </a:solidFill>
                <a:latin typeface="MinionPro-Regular"/>
              </a:rPr>
              <a:t>analisis</a:t>
            </a:r>
            <a:r>
              <a:rPr lang="en-US" sz="1500" dirty="0" smtClean="0">
                <a:solidFill>
                  <a:srgbClr val="242021"/>
                </a:solidFill>
                <a:latin typeface="MinionPro-Regular"/>
              </a:rPr>
              <a:t> data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:</a:t>
            </a:r>
          </a:p>
          <a:p>
            <a:pPr algn="ctr"/>
            <a:r>
              <a:rPr lang="es-ES" sz="1500" dirty="0" err="1">
                <a:solidFill>
                  <a:srgbClr val="242021"/>
                </a:solidFill>
                <a:latin typeface="MinionPro-Regular"/>
              </a:rPr>
              <a:t>membaca</a:t>
            </a:r>
            <a:r>
              <a:rPr lang="es-ES" sz="1500" dirty="0">
                <a:solidFill>
                  <a:srgbClr val="242021"/>
                </a:solidFill>
                <a:latin typeface="MinionPro-Regular"/>
              </a:rPr>
              <a:t> secara </a:t>
            </a:r>
            <a:r>
              <a:rPr lang="es-ES" sz="1500" dirty="0" err="1">
                <a:solidFill>
                  <a:srgbClr val="242021"/>
                </a:solidFill>
                <a:latin typeface="MinionPro-Regular"/>
              </a:rPr>
              <a:t>keseluruhan</a:t>
            </a:r>
            <a:r>
              <a:rPr lang="es-ES" sz="1500" dirty="0">
                <a:solidFill>
                  <a:srgbClr val="242021"/>
                </a:solidFill>
                <a:latin typeface="MinionPro-Regular"/>
              </a:rPr>
              <a:t>, </a:t>
            </a:r>
            <a:r>
              <a:rPr lang="es-ES" sz="1500" dirty="0" err="1">
                <a:solidFill>
                  <a:srgbClr val="242021"/>
                </a:solidFill>
                <a:latin typeface="MinionPro-Regular"/>
              </a:rPr>
              <a:t>mengindentifikasi</a:t>
            </a:r>
            <a:r>
              <a:rPr lang="es-ES" sz="1500" dirty="0">
                <a:solidFill>
                  <a:srgbClr val="242021"/>
                </a:solidFill>
                <a:latin typeface="MinionPro-Regular"/>
              </a:rPr>
              <a:t>     </a:t>
            </a:r>
            <a:r>
              <a:rPr lang="es-ES" sz="1500" dirty="0" err="1">
                <a:solidFill>
                  <a:srgbClr val="242021"/>
                </a:solidFill>
                <a:latin typeface="MinionPro-Regular"/>
              </a:rPr>
              <a:t>subjek-objek</a:t>
            </a:r>
            <a:r>
              <a:rPr lang="es-ES" sz="1500" dirty="0">
                <a:solidFill>
                  <a:srgbClr val="242021"/>
                </a:solidFill>
                <a:latin typeface="MinionPro-Regular"/>
              </a:rPr>
              <a:t>     dan     </a:t>
            </a:r>
            <a:r>
              <a:rPr lang="es-ES" sz="1500" dirty="0" err="1">
                <a:solidFill>
                  <a:srgbClr val="242021"/>
                </a:solidFill>
                <a:latin typeface="MinionPro-Regular"/>
              </a:rPr>
              <a:t>penulis-pembaca,kategorisasi</a:t>
            </a:r>
            <a:r>
              <a:rPr lang="es-ES" sz="1500" dirty="0">
                <a:solidFill>
                  <a:srgbClr val="242021"/>
                </a:solidFill>
                <a:latin typeface="MinionPro-Regular"/>
              </a:rPr>
              <a:t>, dan  </a:t>
            </a:r>
            <a:r>
              <a:rPr lang="es-ES" sz="1500" dirty="0" err="1">
                <a:solidFill>
                  <a:srgbClr val="242021"/>
                </a:solidFill>
                <a:latin typeface="MinionPro-Regular"/>
              </a:rPr>
              <a:t>mengungkapkan</a:t>
            </a:r>
            <a:r>
              <a:rPr lang="es-ES" sz="15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s-ES" sz="1500" dirty="0" err="1">
                <a:solidFill>
                  <a:srgbClr val="242021"/>
                </a:solidFill>
                <a:latin typeface="MinionPro-Regular"/>
              </a:rPr>
              <a:t>relasi</a:t>
            </a:r>
            <a:r>
              <a:rPr lang="es-ES" sz="15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s-ES" sz="1500" dirty="0" err="1">
                <a:solidFill>
                  <a:srgbClr val="242021"/>
                </a:solidFill>
                <a:latin typeface="MinionPro-Regular"/>
              </a:rPr>
              <a:t>kuasa</a:t>
            </a:r>
            <a:r>
              <a:rPr lang="en-US" sz="1500" dirty="0" smtClean="0">
                <a:solidFill>
                  <a:srgbClr val="242021"/>
                </a:solidFill>
                <a:latin typeface="MinionPro-Regular"/>
              </a:rPr>
              <a:t>.</a:t>
            </a:r>
            <a:endParaRPr lang="en-US" sz="1500" dirty="0">
              <a:solidFill>
                <a:srgbClr val="242021"/>
              </a:solidFill>
              <a:latin typeface="MinionPro-Regular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847E598-0874-C391-91B9-23F6EE7350DB}"/>
              </a:ext>
            </a:extLst>
          </p:cNvPr>
          <p:cNvSpPr/>
          <p:nvPr/>
        </p:nvSpPr>
        <p:spPr>
          <a:xfrm>
            <a:off x="7467600" y="209550"/>
            <a:ext cx="1447800" cy="576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2185FE3-6122-D6FB-F18F-D8EC063295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133350"/>
            <a:ext cx="2133599" cy="66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33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F08393A-F893-7EAC-9B6C-0F2E066FD8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>
            <a:extLst>
              <a:ext uri="{FF2B5EF4-FFF2-40B4-BE49-F238E27FC236}">
                <a16:creationId xmlns:a16="http://schemas.microsoft.com/office/drawing/2014/main" xmlns="" id="{1311D80B-5DD6-6A63-5EAC-02AD5FF379F5}"/>
              </a:ext>
            </a:extLst>
          </p:cNvPr>
          <p:cNvSpPr/>
          <p:nvPr/>
        </p:nvSpPr>
        <p:spPr>
          <a:xfrm>
            <a:off x="-533400" y="166008"/>
            <a:ext cx="6858000" cy="576942"/>
          </a:xfrm>
          <a:prstGeom prst="parallelogram">
            <a:avLst>
              <a:gd name="adj" fmla="val 82862"/>
            </a:avLst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bg1"/>
                </a:solidFill>
              </a:rPr>
              <a:t>HASIL DAN PEMBAHASAN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78702D1-9E0E-4DCA-9BBA-EEF45F870D7A}"/>
              </a:ext>
            </a:extLst>
          </p:cNvPr>
          <p:cNvSpPr/>
          <p:nvPr/>
        </p:nvSpPr>
        <p:spPr>
          <a:xfrm>
            <a:off x="457200" y="1276350"/>
            <a:ext cx="8153400" cy="7540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242021"/>
                </a:solidFill>
                <a:latin typeface="MinionPro-Regular"/>
              </a:rPr>
              <a:t>Data 1</a:t>
            </a:r>
          </a:p>
          <a:p>
            <a:pPr algn="ctr"/>
            <a:r>
              <a:rPr lang="en-US" sz="1400" dirty="0">
                <a:solidFill>
                  <a:srgbClr val="242021"/>
                </a:solidFill>
                <a:latin typeface="MinionPro-Regular"/>
              </a:rPr>
              <a:t>"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Saya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jadi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salah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satu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finalis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awal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yang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diminta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untuk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body  checking.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Saya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diperintahkan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untuk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melepas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semua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pakaian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menyisakan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underwear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bagian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bawah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saja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,"</a:t>
            </a:r>
            <a:endParaRPr lang="en-US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6FD6677-C0E1-9A92-A36C-93AC95B4EE7A}"/>
              </a:ext>
            </a:extLst>
          </p:cNvPr>
          <p:cNvSpPr/>
          <p:nvPr/>
        </p:nvSpPr>
        <p:spPr>
          <a:xfrm>
            <a:off x="466725" y="2219325"/>
            <a:ext cx="8153400" cy="12464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242021"/>
                </a:solidFill>
                <a:latin typeface="MinionPro-Regular"/>
              </a:rPr>
              <a:t>Data 2</a:t>
            </a:r>
          </a:p>
          <a:p>
            <a:pPr algn="ctr"/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namun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,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ketika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gaun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dikenakan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,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tiba-tiba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oknum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 EO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acara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kecantikan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itu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mengadakan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body  checking.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Ketika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semua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pakaian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telah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dilepas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,  PJ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refleks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menutupi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area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dadanya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karena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malu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dilihat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sejumlah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orang.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Namun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,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ia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justru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dibentak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habis-habisan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karena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melakukan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hal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itu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.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Ia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dinilai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tak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bangga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dengan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tubuhnya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.</a:t>
            </a:r>
            <a:endParaRPr lang="en-US" sz="15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DD3FC7F-5A85-A69F-2E24-C59FB353C65D}"/>
              </a:ext>
            </a:extLst>
          </p:cNvPr>
          <p:cNvSpPr/>
          <p:nvPr/>
        </p:nvSpPr>
        <p:spPr>
          <a:xfrm>
            <a:off x="419100" y="869857"/>
            <a:ext cx="32004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500" b="1" dirty="0" err="1" smtClean="0">
                <a:solidFill>
                  <a:srgbClr val="242021"/>
                </a:solidFill>
                <a:latin typeface="MinionPro-Regular"/>
              </a:rPr>
              <a:t>Posisi</a:t>
            </a:r>
            <a:r>
              <a:rPr lang="en-US" sz="1500" b="1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b="1" dirty="0" err="1" smtClean="0">
                <a:solidFill>
                  <a:srgbClr val="242021"/>
                </a:solidFill>
                <a:latin typeface="MinionPro-Regular"/>
              </a:rPr>
              <a:t>Subjek-objek</a:t>
            </a:r>
            <a:endParaRPr lang="en-US" sz="1600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CDABD3E3-46A7-369E-3298-761C6BBF2E95}"/>
              </a:ext>
            </a:extLst>
          </p:cNvPr>
          <p:cNvSpPr/>
          <p:nvPr/>
        </p:nvSpPr>
        <p:spPr>
          <a:xfrm>
            <a:off x="7467600" y="242208"/>
            <a:ext cx="1524000" cy="576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2D91515D-772B-C8D3-B627-9B9ADB4650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133350"/>
            <a:ext cx="2133599" cy="66776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78702D1-9E0E-4DCA-9BBA-EEF45F870D7A}"/>
              </a:ext>
            </a:extLst>
          </p:cNvPr>
          <p:cNvSpPr/>
          <p:nvPr/>
        </p:nvSpPr>
        <p:spPr>
          <a:xfrm>
            <a:off x="466725" y="3638550"/>
            <a:ext cx="8153400" cy="9694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242021"/>
                </a:solidFill>
                <a:latin typeface="MinionPro-Regular"/>
              </a:rPr>
              <a:t>Data 3</a:t>
            </a:r>
          </a:p>
          <a:p>
            <a:pPr algn="ctr"/>
            <a:r>
              <a:rPr lang="en-US" sz="1400" dirty="0">
                <a:solidFill>
                  <a:srgbClr val="242021"/>
                </a:solidFill>
                <a:latin typeface="MinionPro-Regular"/>
              </a:rPr>
              <a:t>“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Saat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membuka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underwear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bagian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atas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,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saya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langsung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menutup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bagian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dada,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namun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malah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dimarahi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dibentak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.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Saya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disebut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tidak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bangga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dengan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tubuh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sendiri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,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makanya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saya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enggak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bisa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melupakan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momen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itu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sampai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sekarang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5409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72342EE-A1B5-4EE0-5725-67D805353A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>
            <a:extLst>
              <a:ext uri="{FF2B5EF4-FFF2-40B4-BE49-F238E27FC236}">
                <a16:creationId xmlns:a16="http://schemas.microsoft.com/office/drawing/2014/main" xmlns="" id="{087B4875-D96C-322E-7F1C-4891F391569C}"/>
              </a:ext>
            </a:extLst>
          </p:cNvPr>
          <p:cNvSpPr/>
          <p:nvPr/>
        </p:nvSpPr>
        <p:spPr>
          <a:xfrm>
            <a:off x="-533400" y="166008"/>
            <a:ext cx="6858000" cy="576942"/>
          </a:xfrm>
          <a:prstGeom prst="parallelogram">
            <a:avLst>
              <a:gd name="adj" fmla="val 82862"/>
            </a:avLst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bg1"/>
                </a:solidFill>
              </a:rPr>
              <a:t>HASIL DAN PEMBAHASAN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D4DBC15-0AC8-EBF7-4A62-8200784DE1CD}"/>
              </a:ext>
            </a:extLst>
          </p:cNvPr>
          <p:cNvSpPr/>
          <p:nvPr/>
        </p:nvSpPr>
        <p:spPr>
          <a:xfrm>
            <a:off x="457200" y="2625120"/>
            <a:ext cx="8153400" cy="7848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242021"/>
                </a:solidFill>
                <a:latin typeface="MinionPro-Regular"/>
              </a:rPr>
              <a:t>Data 5</a:t>
            </a:r>
          </a:p>
          <a:p>
            <a:pPr algn="ctr"/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banyak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finalis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 Miss  Universe  Indonesia 2023  yang 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menangis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ketika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diminta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melucuti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pakaiannya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saat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body checking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oleh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oknum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penyelenggara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ajang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kecantikan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itu</a:t>
            </a:r>
            <a:endParaRPr lang="en-US" sz="15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B811816-0ADC-27F7-191E-424F42FFF096}"/>
              </a:ext>
            </a:extLst>
          </p:cNvPr>
          <p:cNvSpPr/>
          <p:nvPr/>
        </p:nvSpPr>
        <p:spPr>
          <a:xfrm>
            <a:off x="457200" y="1276350"/>
            <a:ext cx="8153400" cy="7848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242021"/>
                </a:solidFill>
                <a:latin typeface="MinionPro-Regular"/>
              </a:rPr>
              <a:t>Data 4</a:t>
            </a:r>
          </a:p>
          <a:p>
            <a:pPr algn="ctr"/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sesudah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itu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,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ia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diminta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berpose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dengan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sejumlah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gaya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yang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tak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masuk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akal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. Salah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satunya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mengangkat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satu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smtClean="0">
                <a:solidFill>
                  <a:srgbClr val="242021"/>
                </a:solidFill>
                <a:latin typeface="MinionPro-Regular"/>
              </a:rPr>
              <a:t>kaki </a:t>
            </a:r>
            <a:r>
              <a:rPr lang="en-US" sz="1500" dirty="0" err="1" smtClean="0">
                <a:solidFill>
                  <a:srgbClr val="242021"/>
                </a:solidFill>
                <a:latin typeface="MinionPro-Regular"/>
              </a:rPr>
              <a:t>ke</a:t>
            </a:r>
            <a:r>
              <a:rPr lang="en-US" sz="1500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>
                <a:solidFill>
                  <a:srgbClr val="242021"/>
                </a:solidFill>
                <a:latin typeface="MinionPro-Regular"/>
              </a:rPr>
              <a:t>sebuah</a:t>
            </a:r>
            <a:r>
              <a:rPr lang="en-US" sz="15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500" dirty="0" err="1" smtClean="0">
                <a:solidFill>
                  <a:srgbClr val="242021"/>
                </a:solidFill>
                <a:latin typeface="MinionPro-Regular"/>
              </a:rPr>
              <a:t>kursi</a:t>
            </a:r>
            <a:endParaRPr lang="en-US" sz="15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83BD98D-63E1-F3FE-2B4E-0B7DF399F8EE}"/>
              </a:ext>
            </a:extLst>
          </p:cNvPr>
          <p:cNvSpPr/>
          <p:nvPr/>
        </p:nvSpPr>
        <p:spPr>
          <a:xfrm>
            <a:off x="7467600" y="209550"/>
            <a:ext cx="1447800" cy="576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508D50C-B260-E28F-6962-B33C90CB0A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133350"/>
            <a:ext cx="2133599" cy="66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03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89C573A-9AB5-B204-B643-4D5B08F2E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>
            <a:extLst>
              <a:ext uri="{FF2B5EF4-FFF2-40B4-BE49-F238E27FC236}">
                <a16:creationId xmlns:a16="http://schemas.microsoft.com/office/drawing/2014/main" xmlns="" id="{754727C0-B08D-40D5-A78D-C2373774EAD2}"/>
              </a:ext>
            </a:extLst>
          </p:cNvPr>
          <p:cNvSpPr/>
          <p:nvPr/>
        </p:nvSpPr>
        <p:spPr>
          <a:xfrm>
            <a:off x="-533400" y="166008"/>
            <a:ext cx="6858000" cy="576942"/>
          </a:xfrm>
          <a:prstGeom prst="parallelogram">
            <a:avLst>
              <a:gd name="adj" fmla="val 82862"/>
            </a:avLst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bg1"/>
                </a:solidFill>
              </a:rPr>
              <a:t>HASIL DAN PEMBAHASAN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DC96306-4C42-537C-4AC5-E3C7B44DC162}"/>
              </a:ext>
            </a:extLst>
          </p:cNvPr>
          <p:cNvSpPr/>
          <p:nvPr/>
        </p:nvSpPr>
        <p:spPr>
          <a:xfrm>
            <a:off x="457200" y="1657350"/>
            <a:ext cx="8153400" cy="11695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242021"/>
                </a:solidFill>
                <a:latin typeface="MinionPro-Regular"/>
              </a:rPr>
              <a:t>Data 6</a:t>
            </a:r>
          </a:p>
          <a:p>
            <a:pPr algn="ctr"/>
            <a:r>
              <a:rPr lang="en-US" sz="1400" dirty="0">
                <a:solidFill>
                  <a:srgbClr val="242021"/>
                </a:solidFill>
                <a:latin typeface="MinionPro-Regular"/>
              </a:rPr>
              <a:t>“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Polda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Metro Jaya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menetapkan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kasus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dugaan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pelecehan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yang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dialami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kontestan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Miss Universe Indonesia 2023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naik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ke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tahap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penyidikan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.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Kabid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Humas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Polda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Metro Jaya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Kombes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Trunoyudo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Wisnu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Andiko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mengatakan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,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kasus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ini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sudah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dilakukan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gelar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perkara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smtClean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 smtClean="0">
                <a:solidFill>
                  <a:srgbClr val="242021"/>
                </a:solidFill>
                <a:latin typeface="MinionPro-Regular"/>
              </a:rPr>
              <a:t>polisi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.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Saat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ini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,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polisi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menyatakan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kasus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pelecehan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terhadap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kontestan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 Miss Universe Indonesia 2023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naik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ke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proses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penyidikan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.</a:t>
            </a:r>
            <a:endParaRPr lang="en-US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A546CE69-B1C6-7E58-2A0D-E931E177A4FD}"/>
              </a:ext>
            </a:extLst>
          </p:cNvPr>
          <p:cNvSpPr/>
          <p:nvPr/>
        </p:nvSpPr>
        <p:spPr>
          <a:xfrm>
            <a:off x="457200" y="3181350"/>
            <a:ext cx="815340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242021"/>
                </a:solidFill>
                <a:latin typeface="MinionPro-Regular"/>
              </a:rPr>
              <a:t>Data 7</a:t>
            </a:r>
          </a:p>
          <a:p>
            <a:pPr algn="ctr"/>
            <a:r>
              <a:rPr lang="en-US" sz="1400" dirty="0">
                <a:solidFill>
                  <a:srgbClr val="242021"/>
                </a:solidFill>
                <a:latin typeface="MinionPro-Regular"/>
              </a:rPr>
              <a:t>“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Mungkin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(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termasuk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tindak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kekerasan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seksual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),  kami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masih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mendalami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kasusnya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sekarang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," kata Andy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saat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dihubungi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melalui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pesan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singkat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,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Selasa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(8/8/2023) Andy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mengungkapkan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,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Komnas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Perempuan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bakal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menerima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laporan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dugaan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tersebut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untuk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kemudian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 </a:t>
            </a:r>
            <a:r>
              <a:rPr lang="en-US" sz="1400" dirty="0" err="1">
                <a:solidFill>
                  <a:srgbClr val="242021"/>
                </a:solidFill>
                <a:latin typeface="MinionPro-Regular"/>
              </a:rPr>
              <a:t>didalami</a:t>
            </a:r>
            <a:r>
              <a:rPr lang="en-US" sz="1400" dirty="0">
                <a:solidFill>
                  <a:srgbClr val="242021"/>
                </a:solidFill>
                <a:latin typeface="MinionPro-Regular"/>
              </a:rPr>
              <a:t>.</a:t>
            </a:r>
            <a:endParaRPr lang="en-US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9744529-DB35-A469-C0E6-4A8E91BEB2C5}"/>
              </a:ext>
            </a:extLst>
          </p:cNvPr>
          <p:cNvSpPr/>
          <p:nvPr/>
        </p:nvSpPr>
        <p:spPr>
          <a:xfrm>
            <a:off x="7543800" y="209550"/>
            <a:ext cx="1447800" cy="5539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7BFB22F1-AF1D-E687-6EB6-87FE995E69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133350"/>
            <a:ext cx="2133599" cy="66776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28625" y="1123950"/>
            <a:ext cx="203523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 err="1"/>
              <a:t>Posisi</a:t>
            </a:r>
            <a:r>
              <a:rPr lang="en-US" sz="1500" b="1" dirty="0"/>
              <a:t> </a:t>
            </a:r>
            <a:r>
              <a:rPr lang="en-US" sz="1500" b="1" dirty="0" err="1" smtClean="0"/>
              <a:t>Penulis-pembaca</a:t>
            </a:r>
            <a:endParaRPr lang="en-US" sz="1500" b="1" dirty="0"/>
          </a:p>
        </p:txBody>
      </p:sp>
    </p:spTree>
    <p:extLst>
      <p:ext uri="{BB962C8B-B14F-4D97-AF65-F5344CB8AC3E}">
        <p14:creationId xmlns:p14="http://schemas.microsoft.com/office/powerpoint/2010/main" val="156893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>
            <a:extLst>
              <a:ext uri="{FF2B5EF4-FFF2-40B4-BE49-F238E27FC236}">
                <a16:creationId xmlns:a16="http://schemas.microsoft.com/office/drawing/2014/main" xmlns="" id="{B27CF87A-45FB-4DE0-BA1A-A21D1F8C4C3A}"/>
              </a:ext>
            </a:extLst>
          </p:cNvPr>
          <p:cNvSpPr/>
          <p:nvPr/>
        </p:nvSpPr>
        <p:spPr>
          <a:xfrm>
            <a:off x="-609600" y="166008"/>
            <a:ext cx="6858000" cy="576942"/>
          </a:xfrm>
          <a:prstGeom prst="parallelogram">
            <a:avLst>
              <a:gd name="adj" fmla="val 82862"/>
            </a:avLst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bg1"/>
                </a:solidFill>
              </a:rPr>
              <a:t>SIMPULAN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8CC8123-4F44-4F8E-9113-651062E846DB}"/>
              </a:ext>
            </a:extLst>
          </p:cNvPr>
          <p:cNvSpPr/>
          <p:nvPr/>
        </p:nvSpPr>
        <p:spPr>
          <a:xfrm>
            <a:off x="609600" y="1081028"/>
            <a:ext cx="77724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 smtClean="0"/>
              <a:t>Adanya</a:t>
            </a:r>
            <a:r>
              <a:rPr lang="en-US" sz="1600" dirty="0" smtClean="0"/>
              <a:t>  </a:t>
            </a:r>
            <a:r>
              <a:rPr lang="en-US" sz="1600" dirty="0" err="1"/>
              <a:t>relasi</a:t>
            </a:r>
            <a:r>
              <a:rPr lang="en-US" sz="1600" dirty="0"/>
              <a:t>  </a:t>
            </a:r>
            <a:r>
              <a:rPr lang="en-US" sz="1600" dirty="0" err="1"/>
              <a:t>kuasa</a:t>
            </a:r>
            <a:r>
              <a:rPr lang="en-US" sz="1600" dirty="0"/>
              <a:t> yang  </a:t>
            </a:r>
            <a:r>
              <a:rPr lang="en-US" sz="1600" dirty="0" err="1"/>
              <a:t>timpang</a:t>
            </a:r>
            <a:r>
              <a:rPr lang="en-US" sz="1600" dirty="0"/>
              <a:t>  </a:t>
            </a:r>
            <a:r>
              <a:rPr lang="en-US" sz="1600" dirty="0" err="1"/>
              <a:t>antara</a:t>
            </a:r>
            <a:r>
              <a:rPr lang="en-US" sz="1600" dirty="0"/>
              <a:t>  </a:t>
            </a:r>
            <a:r>
              <a:rPr lang="en-US" sz="1600" dirty="0" err="1"/>
              <a:t>korban</a:t>
            </a:r>
            <a:r>
              <a:rPr lang="en-US" sz="1600" dirty="0"/>
              <a:t>  </a:t>
            </a:r>
            <a:r>
              <a:rPr lang="en-US" sz="1600" dirty="0" err="1"/>
              <a:t>dan</a:t>
            </a:r>
            <a:r>
              <a:rPr lang="en-US" sz="1600" dirty="0"/>
              <a:t>  </a:t>
            </a:r>
            <a:r>
              <a:rPr lang="en-US" sz="1600" dirty="0" err="1"/>
              <a:t>pihak</a:t>
            </a:r>
            <a:r>
              <a:rPr lang="en-US" sz="1600" dirty="0"/>
              <a:t>  </a:t>
            </a:r>
            <a:r>
              <a:rPr lang="en-US" sz="1600" dirty="0" err="1"/>
              <a:t>penyelenggara</a:t>
            </a:r>
            <a:r>
              <a:rPr lang="en-US" sz="1600" dirty="0"/>
              <a:t>.  </a:t>
            </a:r>
            <a:r>
              <a:rPr lang="en-US" sz="1600" dirty="0" err="1"/>
              <a:t>Korban</a:t>
            </a:r>
            <a:r>
              <a:rPr lang="en-US" sz="1600" dirty="0"/>
              <a:t>,  </a:t>
            </a:r>
            <a:r>
              <a:rPr lang="en-US" sz="1600" dirty="0" err="1"/>
              <a:t>seperti</a:t>
            </a:r>
            <a:r>
              <a:rPr lang="en-US" sz="1600" dirty="0"/>
              <a:t>  PJ,  </a:t>
            </a:r>
            <a:r>
              <a:rPr lang="en-US" sz="1600" dirty="0" err="1"/>
              <a:t>diposisikan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 </a:t>
            </a:r>
            <a:r>
              <a:rPr lang="en-US" sz="1600" dirty="0" err="1"/>
              <a:t>objek</a:t>
            </a:r>
            <a:r>
              <a:rPr lang="en-US" sz="1600" dirty="0"/>
              <a:t>  yang  </a:t>
            </a:r>
            <a:r>
              <a:rPr lang="en-US" sz="1600" dirty="0" err="1"/>
              <a:t>kehilangan</a:t>
            </a:r>
            <a:r>
              <a:rPr lang="en-US" sz="1600" dirty="0"/>
              <a:t>   </a:t>
            </a:r>
            <a:r>
              <a:rPr lang="en-US" sz="1600" dirty="0" err="1"/>
              <a:t>kontrol</a:t>
            </a:r>
            <a:r>
              <a:rPr lang="en-US" sz="1600" dirty="0"/>
              <a:t>  </a:t>
            </a:r>
            <a:r>
              <a:rPr lang="en-US" sz="1600" dirty="0" err="1"/>
              <a:t>atas</a:t>
            </a:r>
            <a:r>
              <a:rPr lang="en-US" sz="1600" dirty="0"/>
              <a:t>  </a:t>
            </a:r>
            <a:r>
              <a:rPr lang="en-US" sz="1600" dirty="0" err="1"/>
              <a:t>tubuh</a:t>
            </a:r>
            <a:r>
              <a:rPr lang="en-US" sz="1600" dirty="0"/>
              <a:t>  </a:t>
            </a:r>
            <a:r>
              <a:rPr lang="en-US" sz="1600" dirty="0" err="1"/>
              <a:t>dan</a:t>
            </a:r>
            <a:r>
              <a:rPr lang="en-US" sz="1600" dirty="0"/>
              <a:t>  </a:t>
            </a:r>
            <a:r>
              <a:rPr lang="en-US" sz="1600" dirty="0" err="1"/>
              <a:t>hak</a:t>
            </a:r>
            <a:r>
              <a:rPr lang="en-US" sz="1600" dirty="0"/>
              <a:t>   </a:t>
            </a:r>
            <a:r>
              <a:rPr lang="en-US" sz="1600" dirty="0" err="1"/>
              <a:t>pribadinya</a:t>
            </a:r>
            <a:r>
              <a:rPr lang="en-US" sz="1600" dirty="0"/>
              <a:t>,  </a:t>
            </a:r>
            <a:r>
              <a:rPr lang="en-US" sz="1600" dirty="0" err="1"/>
              <a:t>sementara</a:t>
            </a:r>
            <a:r>
              <a:rPr lang="en-US" sz="1600" dirty="0"/>
              <a:t> </a:t>
            </a:r>
            <a:r>
              <a:rPr lang="en-US" sz="1600" dirty="0" err="1"/>
              <a:t>penyelenggara</a:t>
            </a:r>
            <a:r>
              <a:rPr lang="en-US" sz="1600" dirty="0"/>
              <a:t>  </a:t>
            </a:r>
            <a:r>
              <a:rPr lang="en-US" sz="1600" dirty="0" err="1"/>
              <a:t>memegang</a:t>
            </a:r>
            <a:r>
              <a:rPr lang="en-US" sz="1600" dirty="0"/>
              <a:t>  </a:t>
            </a:r>
            <a:r>
              <a:rPr lang="en-US" sz="1600" dirty="0" err="1"/>
              <a:t>kendali</a:t>
            </a:r>
            <a:r>
              <a:rPr lang="en-US" sz="1600" dirty="0"/>
              <a:t>  </a:t>
            </a:r>
            <a:r>
              <a:rPr lang="en-US" sz="1600" dirty="0" err="1"/>
              <a:t>penuh</a:t>
            </a:r>
            <a:r>
              <a:rPr lang="en-US" sz="1600" dirty="0"/>
              <a:t>  </a:t>
            </a:r>
            <a:r>
              <a:rPr lang="en-US" sz="1600" dirty="0" err="1"/>
              <a:t>sebagai</a:t>
            </a:r>
            <a:r>
              <a:rPr lang="en-US" sz="1600" dirty="0"/>
              <a:t>  </a:t>
            </a:r>
            <a:r>
              <a:rPr lang="en-US" sz="1600" dirty="0" err="1"/>
              <a:t>subjek</a:t>
            </a:r>
            <a:r>
              <a:rPr lang="en-US" sz="1600" dirty="0"/>
              <a:t>  </a:t>
            </a:r>
            <a:r>
              <a:rPr lang="en-US" sz="1600" dirty="0" err="1"/>
              <a:t>dominan</a:t>
            </a:r>
            <a:r>
              <a:rPr lang="en-US" sz="1600" dirty="0"/>
              <a:t>  yang  </a:t>
            </a:r>
            <a:r>
              <a:rPr lang="en-US" sz="1600" dirty="0" err="1"/>
              <a:t>memaksakan</a:t>
            </a:r>
            <a:r>
              <a:rPr lang="en-US" sz="1600" dirty="0"/>
              <a:t> </a:t>
            </a:r>
            <a:r>
              <a:rPr lang="en-US" sz="1600" dirty="0" err="1"/>
              <a:t>aturan</a:t>
            </a:r>
            <a:r>
              <a:rPr lang="en-US" sz="1600" dirty="0"/>
              <a:t>   </a:t>
            </a:r>
            <a:r>
              <a:rPr lang="en-US" sz="1600" dirty="0" err="1"/>
              <a:t>tanpa</a:t>
            </a:r>
            <a:r>
              <a:rPr lang="en-US" sz="1600" dirty="0"/>
              <a:t>   </a:t>
            </a:r>
            <a:r>
              <a:rPr lang="en-US" sz="1600" dirty="0" err="1"/>
              <a:t>mempertimbangkan</a:t>
            </a:r>
            <a:r>
              <a:rPr lang="en-US" sz="1600" dirty="0"/>
              <a:t>   </a:t>
            </a:r>
            <a:r>
              <a:rPr lang="en-US" sz="1600" dirty="0" err="1"/>
              <a:t>kenyamanan</a:t>
            </a:r>
            <a:r>
              <a:rPr lang="en-US" sz="1600" dirty="0"/>
              <a:t>   </a:t>
            </a:r>
            <a:r>
              <a:rPr lang="en-US" sz="1600" dirty="0" err="1"/>
              <a:t>korban</a:t>
            </a:r>
            <a:r>
              <a:rPr lang="en-US" sz="1600" dirty="0"/>
              <a:t>.   </a:t>
            </a:r>
            <a:r>
              <a:rPr lang="en-US" sz="1600" dirty="0" err="1"/>
              <a:t>Dalam</a:t>
            </a:r>
            <a:r>
              <a:rPr lang="en-US" sz="1600" dirty="0"/>
              <a:t>   </a:t>
            </a:r>
            <a:r>
              <a:rPr lang="en-US" sz="1600" dirty="0" err="1"/>
              <a:t>upaya</a:t>
            </a:r>
            <a:r>
              <a:rPr lang="en-US" sz="1600" dirty="0"/>
              <a:t>   </a:t>
            </a:r>
            <a:r>
              <a:rPr lang="en-US" sz="1600" dirty="0" err="1" smtClean="0"/>
              <a:t>ini</a:t>
            </a:r>
            <a:r>
              <a:rPr lang="en-US" sz="1600" dirty="0" smtClean="0"/>
              <a:t>,  </a:t>
            </a:r>
            <a:r>
              <a:rPr lang="en-US" sz="1600" dirty="0" err="1"/>
              <a:t>penulis</a:t>
            </a:r>
            <a:r>
              <a:rPr lang="en-US" sz="1600" dirty="0"/>
              <a:t>  </a:t>
            </a:r>
            <a:r>
              <a:rPr lang="en-US" sz="1600" dirty="0" err="1"/>
              <a:t>sering</a:t>
            </a:r>
            <a:r>
              <a:rPr lang="en-US" sz="1600" dirty="0"/>
              <a:t>  kali  </a:t>
            </a:r>
            <a:r>
              <a:rPr lang="en-US" sz="1600" dirty="0" err="1"/>
              <a:t>memusatkan</a:t>
            </a:r>
            <a:r>
              <a:rPr lang="en-US" sz="1600" dirty="0"/>
              <a:t>  </a:t>
            </a:r>
            <a:r>
              <a:rPr lang="en-US" sz="1600" dirty="0" err="1"/>
              <a:t>perhatian</a:t>
            </a:r>
            <a:r>
              <a:rPr lang="en-US" sz="1600" dirty="0"/>
              <a:t>  </a:t>
            </a:r>
            <a:r>
              <a:rPr lang="en-US" sz="1600" dirty="0" err="1"/>
              <a:t>pada</a:t>
            </a:r>
            <a:r>
              <a:rPr lang="en-US" sz="1600" dirty="0"/>
              <a:t>  </a:t>
            </a:r>
            <a:r>
              <a:rPr lang="en-US" sz="1600" dirty="0" err="1"/>
              <a:t>prosedur</a:t>
            </a:r>
            <a:r>
              <a:rPr lang="en-US" sz="1600" dirty="0"/>
              <a:t>  </a:t>
            </a:r>
            <a:r>
              <a:rPr lang="en-US" sz="1600" dirty="0" err="1" smtClean="0"/>
              <a:t>hukum</a:t>
            </a:r>
            <a:r>
              <a:rPr lang="en-US" sz="1600" dirty="0" smtClean="0"/>
              <a:t>,   </a:t>
            </a:r>
            <a:r>
              <a:rPr lang="en-US" sz="1600" dirty="0" err="1"/>
              <a:t>sementara</a:t>
            </a:r>
            <a:r>
              <a:rPr lang="en-US" sz="1600" dirty="0"/>
              <a:t>   </a:t>
            </a:r>
            <a:r>
              <a:rPr lang="en-US" sz="1600" dirty="0" err="1"/>
              <a:t>pengalaman</a:t>
            </a:r>
            <a:r>
              <a:rPr lang="en-US" sz="1600" dirty="0"/>
              <a:t> </a:t>
            </a:r>
            <a:r>
              <a:rPr lang="en-US" sz="1600" dirty="0" err="1"/>
              <a:t>emosional</a:t>
            </a:r>
            <a:r>
              <a:rPr lang="en-US" sz="1600" dirty="0"/>
              <a:t>  </a:t>
            </a:r>
            <a:r>
              <a:rPr lang="en-US" sz="1600" dirty="0" err="1"/>
              <a:t>dan</a:t>
            </a:r>
            <a:r>
              <a:rPr lang="en-US" sz="1600" dirty="0"/>
              <a:t>  </a:t>
            </a:r>
            <a:r>
              <a:rPr lang="en-US" sz="1600" dirty="0" err="1"/>
              <a:t>perspektif</a:t>
            </a:r>
            <a:r>
              <a:rPr lang="en-US" sz="1600" dirty="0"/>
              <a:t>  </a:t>
            </a:r>
            <a:r>
              <a:rPr lang="en-US" sz="1600" dirty="0" err="1"/>
              <a:t>korban</a:t>
            </a:r>
            <a:r>
              <a:rPr lang="en-US" sz="1600" dirty="0"/>
              <a:t>  </a:t>
            </a:r>
            <a:r>
              <a:rPr lang="en-US" sz="1600" dirty="0" err="1"/>
              <a:t>kurang</a:t>
            </a:r>
            <a:r>
              <a:rPr lang="en-US" sz="1600" dirty="0"/>
              <a:t>  </a:t>
            </a:r>
            <a:r>
              <a:rPr lang="en-US" sz="1600" dirty="0" err="1"/>
              <a:t>terwakili</a:t>
            </a:r>
            <a:r>
              <a:rPr lang="en-US" sz="1600" dirty="0"/>
              <a:t>.  Hal  </a:t>
            </a:r>
            <a:r>
              <a:rPr lang="en-US" sz="1600" dirty="0" err="1"/>
              <a:t>ini</a:t>
            </a:r>
            <a:r>
              <a:rPr lang="en-US" sz="1600" dirty="0"/>
              <a:t>  </a:t>
            </a:r>
            <a:r>
              <a:rPr lang="en-US" sz="1600" dirty="0" err="1"/>
              <a:t>menunjukkan</a:t>
            </a:r>
            <a:r>
              <a:rPr lang="en-US" sz="1600" dirty="0"/>
              <a:t>  </a:t>
            </a:r>
            <a:r>
              <a:rPr lang="en-US" sz="1600" dirty="0" err="1"/>
              <a:t>bahwa</a:t>
            </a:r>
            <a:r>
              <a:rPr lang="en-US" sz="1600" dirty="0"/>
              <a:t>  </a:t>
            </a:r>
            <a:r>
              <a:rPr lang="en-US" sz="1600" dirty="0" err="1"/>
              <a:t>narasi</a:t>
            </a:r>
            <a:r>
              <a:rPr lang="en-US" sz="1600" dirty="0"/>
              <a:t> media  </a:t>
            </a:r>
            <a:r>
              <a:rPr lang="en-US" sz="1600" dirty="0" err="1"/>
              <a:t>cenderung</a:t>
            </a:r>
            <a:r>
              <a:rPr lang="en-US" sz="1600" dirty="0"/>
              <a:t>  </a:t>
            </a:r>
            <a:r>
              <a:rPr lang="en-US" sz="1600" dirty="0" err="1"/>
              <a:t>memfokuskan</a:t>
            </a:r>
            <a:r>
              <a:rPr lang="en-US" sz="1600" dirty="0"/>
              <a:t>  </a:t>
            </a:r>
            <a:r>
              <a:rPr lang="en-US" sz="1600" dirty="0" err="1"/>
              <a:t>pembaca</a:t>
            </a:r>
            <a:r>
              <a:rPr lang="en-US" sz="1600" dirty="0"/>
              <a:t>  </a:t>
            </a:r>
            <a:r>
              <a:rPr lang="en-US" sz="1600" dirty="0" err="1"/>
              <a:t>pada</a:t>
            </a:r>
            <a:r>
              <a:rPr lang="en-US" sz="1600" dirty="0"/>
              <a:t>  </a:t>
            </a:r>
            <a:r>
              <a:rPr lang="en-US" sz="1600" dirty="0" err="1"/>
              <a:t>sisi</a:t>
            </a:r>
            <a:r>
              <a:rPr lang="en-US" sz="1600" dirty="0"/>
              <a:t>  </a:t>
            </a:r>
            <a:r>
              <a:rPr lang="en-US" sz="1600" dirty="0" err="1"/>
              <a:t>formalitas</a:t>
            </a:r>
            <a:r>
              <a:rPr lang="en-US" sz="1600" dirty="0"/>
              <a:t>  </a:t>
            </a:r>
            <a:r>
              <a:rPr lang="en-US" sz="1600" dirty="0" err="1" smtClean="0"/>
              <a:t>hukum</a:t>
            </a:r>
            <a:r>
              <a:rPr lang="en-US" sz="1600" dirty="0" smtClean="0"/>
              <a:t>, </a:t>
            </a:r>
            <a:r>
              <a:rPr lang="en-US" sz="1600" dirty="0" err="1"/>
              <a:t>bukan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trauma </a:t>
            </a:r>
            <a:r>
              <a:rPr lang="en-US" sz="1600" dirty="0" err="1"/>
              <a:t>kemanusiaan</a:t>
            </a:r>
            <a:r>
              <a:rPr lang="en-US" sz="1600" dirty="0"/>
              <a:t> yang </a:t>
            </a:r>
            <a:r>
              <a:rPr lang="en-US" sz="1600" dirty="0" err="1"/>
              <a:t>dialami</a:t>
            </a:r>
            <a:r>
              <a:rPr lang="en-US" sz="1600" dirty="0"/>
              <a:t> </a:t>
            </a:r>
            <a:r>
              <a:rPr lang="en-US" sz="1600" dirty="0" err="1"/>
              <a:t>korban</a:t>
            </a:r>
            <a:r>
              <a:rPr lang="en-US" sz="1600" dirty="0"/>
              <a:t>. Saran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ke</a:t>
            </a:r>
            <a:r>
              <a:rPr lang="en-US" sz="1600" dirty="0"/>
              <a:t> </a:t>
            </a:r>
            <a:r>
              <a:rPr lang="en-US" sz="1600" dirty="0" err="1"/>
              <a:t>depannya</a:t>
            </a:r>
            <a:r>
              <a:rPr lang="en-US" sz="1600" dirty="0"/>
              <a:t>, media </a:t>
            </a:r>
            <a:r>
              <a:rPr lang="en-US" sz="1600" dirty="0" err="1"/>
              <a:t>dan</a:t>
            </a:r>
            <a:r>
              <a:rPr lang="en-US" sz="1600" dirty="0"/>
              <a:t>    </a:t>
            </a:r>
            <a:r>
              <a:rPr lang="en-US" sz="1600" dirty="0" err="1"/>
              <a:t>institusi</a:t>
            </a:r>
            <a:r>
              <a:rPr lang="en-US" sz="1600" dirty="0"/>
              <a:t>    </a:t>
            </a:r>
            <a:r>
              <a:rPr lang="en-US" sz="1600" dirty="0" err="1"/>
              <a:t>perlu</a:t>
            </a:r>
            <a:r>
              <a:rPr lang="en-US" sz="1600" dirty="0"/>
              <a:t>    </a:t>
            </a:r>
            <a:r>
              <a:rPr lang="en-US" sz="1600" dirty="0" err="1"/>
              <a:t>memberikan</a:t>
            </a:r>
            <a:r>
              <a:rPr lang="en-US" sz="1600" dirty="0"/>
              <a:t>    </a:t>
            </a:r>
            <a:r>
              <a:rPr lang="en-US" sz="1600" dirty="0" err="1"/>
              <a:t>ruang</a:t>
            </a:r>
            <a:r>
              <a:rPr lang="en-US" sz="1600" dirty="0"/>
              <a:t>    </a:t>
            </a:r>
            <a:r>
              <a:rPr lang="en-US" sz="1600" dirty="0" err="1"/>
              <a:t>lebih</a:t>
            </a:r>
            <a:r>
              <a:rPr lang="en-US" sz="1600" dirty="0"/>
              <a:t>    </a:t>
            </a:r>
            <a:r>
              <a:rPr lang="en-US" sz="1600" dirty="0" err="1"/>
              <a:t>besar</a:t>
            </a:r>
            <a:r>
              <a:rPr lang="en-US" sz="1600" dirty="0"/>
              <a:t>    </a:t>
            </a:r>
            <a:r>
              <a:rPr lang="en-US" sz="1600" dirty="0" err="1"/>
              <a:t>bagi</a:t>
            </a:r>
            <a:r>
              <a:rPr lang="en-US" sz="1600" dirty="0"/>
              <a:t>    </a:t>
            </a:r>
            <a:r>
              <a:rPr lang="en-US" sz="1600" dirty="0" err="1"/>
              <a:t>suara</a:t>
            </a:r>
            <a:r>
              <a:rPr lang="en-US" sz="1600" dirty="0"/>
              <a:t>    </a:t>
            </a:r>
            <a:r>
              <a:rPr lang="en-US" sz="1600" dirty="0" err="1"/>
              <a:t>korban</a:t>
            </a:r>
            <a:r>
              <a:rPr lang="en-US" sz="1600" dirty="0"/>
              <a:t>   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menceritakan</a:t>
            </a:r>
            <a:r>
              <a:rPr lang="en-US" sz="1600" dirty="0"/>
              <a:t> </a:t>
            </a:r>
            <a:r>
              <a:rPr lang="en-US" sz="1600" dirty="0" err="1"/>
              <a:t>pengalaman</a:t>
            </a:r>
            <a:r>
              <a:rPr lang="en-US" sz="1600" dirty="0"/>
              <a:t> </a:t>
            </a:r>
            <a:r>
              <a:rPr lang="en-US" sz="1600" dirty="0" err="1"/>
              <a:t>mereka</a:t>
            </a:r>
            <a:r>
              <a:rPr lang="en-US" sz="1600" dirty="0"/>
              <a:t>.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demikian</a:t>
            </a:r>
            <a:r>
              <a:rPr lang="en-US" sz="1600" dirty="0"/>
              <a:t>, </a:t>
            </a:r>
            <a:r>
              <a:rPr lang="en-US" sz="1600" dirty="0" err="1"/>
              <a:t>korban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subjek</a:t>
            </a:r>
            <a:r>
              <a:rPr lang="en-US" sz="1600" dirty="0"/>
              <a:t> </a:t>
            </a:r>
            <a:r>
              <a:rPr lang="en-US" sz="1600" dirty="0" err="1" smtClean="0"/>
              <a:t>aktif</a:t>
            </a:r>
            <a:r>
              <a:rPr lang="en-US" sz="1600" dirty="0"/>
              <a:t>,</a:t>
            </a:r>
            <a:r>
              <a:rPr lang="en-US" sz="1600" dirty="0" smtClean="0"/>
              <a:t> </a:t>
            </a:r>
            <a:r>
              <a:rPr lang="en-US" sz="1600" dirty="0" err="1"/>
              <a:t>mengurangi</a:t>
            </a:r>
            <a:r>
              <a:rPr lang="en-US" sz="1600" dirty="0"/>
              <a:t> </a:t>
            </a:r>
            <a:r>
              <a:rPr lang="en-US" sz="1600" dirty="0" err="1"/>
              <a:t>dominasi</a:t>
            </a:r>
            <a:r>
              <a:rPr lang="en-US" sz="1600" dirty="0"/>
              <a:t> </a:t>
            </a:r>
            <a:r>
              <a:rPr lang="en-US" sz="1600" dirty="0" err="1"/>
              <a:t>sudut</a:t>
            </a:r>
            <a:r>
              <a:rPr lang="en-US" sz="1600" dirty="0"/>
              <a:t> </a:t>
            </a:r>
            <a:r>
              <a:rPr lang="en-US" sz="1600" dirty="0" err="1"/>
              <a:t>pandang</a:t>
            </a:r>
            <a:r>
              <a:rPr lang="en-US" sz="1600" dirty="0"/>
              <a:t> </a:t>
            </a:r>
            <a:r>
              <a:rPr lang="en-US" sz="1600" dirty="0" err="1"/>
              <a:t>pelaku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institusi</a:t>
            </a:r>
            <a:r>
              <a:rPr lang="en-US" sz="1600" dirty="0"/>
              <a:t> </a:t>
            </a:r>
            <a:r>
              <a:rPr lang="en-US" sz="1600" dirty="0" err="1"/>
              <a:t>hukum</a:t>
            </a:r>
            <a:r>
              <a:rPr lang="en-US" sz="1600" dirty="0"/>
              <a:t> </a:t>
            </a:r>
            <a:r>
              <a:rPr lang="en-US" sz="1600" dirty="0" err="1"/>
              <a:t>semata</a:t>
            </a:r>
            <a:endParaRPr lang="en-US" sz="1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3DECD62-C4D7-E940-6D0C-59503716D54F}"/>
              </a:ext>
            </a:extLst>
          </p:cNvPr>
          <p:cNvSpPr/>
          <p:nvPr/>
        </p:nvSpPr>
        <p:spPr>
          <a:xfrm>
            <a:off x="7391400" y="209550"/>
            <a:ext cx="1524000" cy="576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606B645-0287-4510-4F1F-A2BEDCEE05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133350"/>
            <a:ext cx="2133599" cy="66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87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0" y="1730892"/>
            <a:ext cx="3657600" cy="857250"/>
          </a:xfrm>
        </p:spPr>
        <p:txBody>
          <a:bodyPr>
            <a:normAutofit/>
          </a:bodyPr>
          <a:lstStyle/>
          <a:p>
            <a:pPr algn="l"/>
            <a:r>
              <a:rPr lang="en-US" dirty="0" err="1">
                <a:latin typeface="Futura Bk BT" pitchFamily="34" charset="0"/>
              </a:rPr>
              <a:t>Terima</a:t>
            </a:r>
            <a:r>
              <a:rPr lang="en-US" dirty="0">
                <a:latin typeface="Futura Bk BT" pitchFamily="34" charset="0"/>
              </a:rPr>
              <a:t> </a:t>
            </a:r>
            <a:r>
              <a:rPr lang="en-US" dirty="0" err="1">
                <a:latin typeface="Futura Bk BT" pitchFamily="34" charset="0"/>
              </a:rPr>
              <a:t>kasih</a:t>
            </a:r>
            <a:endParaRPr lang="en-US" dirty="0">
              <a:latin typeface="Futura Bk BT" pitchFamily="34" charset="0"/>
            </a:endParaRPr>
          </a:p>
        </p:txBody>
      </p:sp>
      <p:pic>
        <p:nvPicPr>
          <p:cNvPr id="1029" name="Picture 5" descr="D:\HUMAS\TEMPLATE PPT\Untitled-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54597"/>
            <a:ext cx="3031706" cy="3685207"/>
          </a:xfrm>
          <a:prstGeom prst="rect">
            <a:avLst/>
          </a:prstGeom>
          <a:noFill/>
          <a:effectLst>
            <a:reflection stA="40000" endPos="40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9CBABC6-0A66-2D49-9547-2DF2BB94F825}"/>
              </a:ext>
            </a:extLst>
          </p:cNvPr>
          <p:cNvSpPr/>
          <p:nvPr/>
        </p:nvSpPr>
        <p:spPr>
          <a:xfrm>
            <a:off x="1676400" y="2038350"/>
            <a:ext cx="990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3DD1227-D9FE-2651-1D62-97ACFBCE04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114550"/>
            <a:ext cx="1704277" cy="5334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B327DA00-DD01-AF7A-9845-151E4148014F}"/>
              </a:ext>
            </a:extLst>
          </p:cNvPr>
          <p:cNvSpPr/>
          <p:nvPr/>
        </p:nvSpPr>
        <p:spPr>
          <a:xfrm>
            <a:off x="7391400" y="285750"/>
            <a:ext cx="1524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E70B8F3-08C9-13BC-A653-B37011DA0A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133350"/>
            <a:ext cx="2133599" cy="66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4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Words>594</Words>
  <Application>Microsoft Office PowerPoint</Application>
  <PresentationFormat>On-screen Show (16:9)</PresentationFormat>
  <Paragraphs>54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HP</cp:lastModifiedBy>
  <cp:revision>167</cp:revision>
  <dcterms:created xsi:type="dcterms:W3CDTF">2019-12-28T03:28:15Z</dcterms:created>
  <dcterms:modified xsi:type="dcterms:W3CDTF">2025-02-12T16:36:09Z</dcterms:modified>
</cp:coreProperties>
</file>