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League Spartan" panose="020B0604020202020204" charset="0"/>
      <p:regular r:id="rId13"/>
    </p:embeddedFont>
    <p:embeddedFont>
      <p:font typeface="Montserrat" panose="00000500000000000000" pitchFamily="2" charset="0"/>
      <p:regular r:id="rId14"/>
    </p:embeddedFont>
    <p:embeddedFont>
      <p:font typeface="Montserrat Bold" panose="00000800000000000000" charset="0"/>
      <p:regular r:id="rId15"/>
    </p:embeddedFont>
    <p:embeddedFont>
      <p:font typeface="Poppins" panose="00000500000000000000" pitchFamily="2" charset="0"/>
      <p:regular r:id="rId16"/>
    </p:embeddedFont>
    <p:embeddedFont>
      <p:font typeface="Poppins Bold" panose="00000800000000000000" charset="0"/>
      <p:regular r:id="rId17"/>
    </p:embeddedFont>
    <p:embeddedFont>
      <p:font typeface="Poppins Bold Italics" panose="020B0604020202020204" charset="0"/>
      <p:regular r:id="rId18"/>
    </p:embeddedFont>
    <p:embeddedFont>
      <p:font typeface="Poppins Semi-Bold" panose="020B0604020202020204" charset="0"/>
      <p:regular r:id="rId19"/>
    </p:embeddedFont>
    <p:embeddedFont>
      <p:font typeface="Poppins Semi-Bold Italics" panose="020B0604020202020204" charset="0"/>
      <p:regular r:id="rId20"/>
    </p:embeddedFont>
    <p:embeddedFont>
      <p:font typeface="Source Sans Pro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3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13" Type="http://schemas.openxmlformats.org/officeDocument/2006/relationships/image" Target="../media/image103.png"/><Relationship Id="rId18" Type="http://schemas.openxmlformats.org/officeDocument/2006/relationships/image" Target="../media/image108.svg"/><Relationship Id="rId26" Type="http://schemas.openxmlformats.org/officeDocument/2006/relationships/image" Target="../media/image115.png"/><Relationship Id="rId3" Type="http://schemas.openxmlformats.org/officeDocument/2006/relationships/image" Target="../media/image93.png"/><Relationship Id="rId21" Type="http://schemas.openxmlformats.org/officeDocument/2006/relationships/image" Target="../media/image111.png"/><Relationship Id="rId34" Type="http://schemas.openxmlformats.org/officeDocument/2006/relationships/image" Target="../media/image78.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image" Target="../media/image114.svg"/><Relationship Id="rId33" Type="http://schemas.openxmlformats.org/officeDocument/2006/relationships/image" Target="../media/image35.svg"/><Relationship Id="rId2" Type="http://schemas.openxmlformats.org/officeDocument/2006/relationships/image" Target="../media/image1.jpeg"/><Relationship Id="rId16" Type="http://schemas.openxmlformats.org/officeDocument/2006/relationships/image" Target="../media/image106.svg"/><Relationship Id="rId20" Type="http://schemas.openxmlformats.org/officeDocument/2006/relationships/image" Target="../media/image110.svg"/><Relationship Id="rId29"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image" Target="../media/image113.png"/><Relationship Id="rId32" Type="http://schemas.openxmlformats.org/officeDocument/2006/relationships/image" Target="../media/image34.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5.png"/><Relationship Id="rId28" Type="http://schemas.openxmlformats.org/officeDocument/2006/relationships/image" Target="../media/image117.png"/><Relationship Id="rId10" Type="http://schemas.openxmlformats.org/officeDocument/2006/relationships/image" Target="../media/image100.svg"/><Relationship Id="rId19" Type="http://schemas.openxmlformats.org/officeDocument/2006/relationships/image" Target="../media/image109.png"/><Relationship Id="rId31" Type="http://schemas.openxmlformats.org/officeDocument/2006/relationships/image" Target="../media/image120.png"/><Relationship Id="rId4" Type="http://schemas.openxmlformats.org/officeDocument/2006/relationships/image" Target="../media/image94.svg"/><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12.svg"/><Relationship Id="rId27" Type="http://schemas.openxmlformats.org/officeDocument/2006/relationships/image" Target="../media/image116.png"/><Relationship Id="rId30" Type="http://schemas.openxmlformats.org/officeDocument/2006/relationships/image" Target="../media/image119.png"/><Relationship Id="rId35" Type="http://schemas.openxmlformats.org/officeDocument/2006/relationships/image" Target="../media/image79.svg"/><Relationship Id="rId8" Type="http://schemas.openxmlformats.org/officeDocument/2006/relationships/image" Target="../media/image98.svg"/></Relationships>
</file>

<file path=ppt/slides/_rels/slide11.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60.png"/><Relationship Id="rId18" Type="http://schemas.openxmlformats.org/officeDocument/2006/relationships/image" Target="../media/image25.svg"/><Relationship Id="rId3" Type="http://schemas.openxmlformats.org/officeDocument/2006/relationships/image" Target="../media/image46.png"/><Relationship Id="rId7" Type="http://schemas.openxmlformats.org/officeDocument/2006/relationships/image" Target="../media/image123.png"/><Relationship Id="rId12" Type="http://schemas.openxmlformats.org/officeDocument/2006/relationships/image" Target="../media/image9.svg"/><Relationship Id="rId17"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67.sv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8.png"/><Relationship Id="rId5" Type="http://schemas.openxmlformats.org/officeDocument/2006/relationships/image" Target="../media/image121.png"/><Relationship Id="rId15" Type="http://schemas.openxmlformats.org/officeDocument/2006/relationships/image" Target="../media/image66.png"/><Relationship Id="rId10" Type="http://schemas.openxmlformats.org/officeDocument/2006/relationships/image" Target="../media/image126.svg"/><Relationship Id="rId19" Type="http://schemas.openxmlformats.org/officeDocument/2006/relationships/image" Target="../media/image15.png"/><Relationship Id="rId4" Type="http://schemas.openxmlformats.org/officeDocument/2006/relationships/image" Target="../media/image47.svg"/><Relationship Id="rId9" Type="http://schemas.openxmlformats.org/officeDocument/2006/relationships/image" Target="../media/image125.png"/><Relationship Id="rId14" Type="http://schemas.openxmlformats.org/officeDocument/2006/relationships/image" Target="../media/image61.sv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18" Type="http://schemas.openxmlformats.org/officeDocument/2006/relationships/image" Target="../media/image35.svg"/><Relationship Id="rId3" Type="http://schemas.openxmlformats.org/officeDocument/2006/relationships/image" Target="../media/image4.png"/><Relationship Id="rId7" Type="http://schemas.openxmlformats.org/officeDocument/2006/relationships/image" Target="../media/image9.svg"/><Relationship Id="rId12" Type="http://schemas.openxmlformats.org/officeDocument/2006/relationships/image" Target="../media/image31.png"/><Relationship Id="rId17" Type="http://schemas.openxmlformats.org/officeDocument/2006/relationships/image" Target="../media/image34.png"/><Relationship Id="rId2" Type="http://schemas.openxmlformats.org/officeDocument/2006/relationships/image" Target="../media/image1.jpe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0.svg"/><Relationship Id="rId5" Type="http://schemas.openxmlformats.org/officeDocument/2006/relationships/image" Target="../media/image26.png"/><Relationship Id="rId15" Type="http://schemas.openxmlformats.org/officeDocument/2006/relationships/image" Target="../media/image25.svg"/><Relationship Id="rId10" Type="http://schemas.openxmlformats.org/officeDocument/2006/relationships/image" Target="../media/image29.png"/><Relationship Id="rId4" Type="http://schemas.openxmlformats.org/officeDocument/2006/relationships/image" Target="../media/image5.svg"/><Relationship Id="rId9" Type="http://schemas.openxmlformats.org/officeDocument/2006/relationships/image" Target="../media/image28.sv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24.png"/><Relationship Id="rId12" Type="http://schemas.openxmlformats.org/officeDocument/2006/relationships/image" Target="../media/image43.svg"/><Relationship Id="rId2" Type="http://schemas.openxmlformats.org/officeDocument/2006/relationships/image" Target="../media/image1.jpeg"/><Relationship Id="rId16"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2.png"/><Relationship Id="rId5" Type="http://schemas.openxmlformats.org/officeDocument/2006/relationships/image" Target="../media/image38.png"/><Relationship Id="rId15" Type="http://schemas.openxmlformats.org/officeDocument/2006/relationships/image" Target="../media/image34.png"/><Relationship Id="rId10" Type="http://schemas.openxmlformats.org/officeDocument/2006/relationships/image" Target="../media/image41.svg"/><Relationship Id="rId4" Type="http://schemas.openxmlformats.org/officeDocument/2006/relationships/image" Target="../media/image37.svg"/><Relationship Id="rId9" Type="http://schemas.openxmlformats.org/officeDocument/2006/relationships/image" Target="../media/image40.png"/><Relationship Id="rId14" Type="http://schemas.openxmlformats.org/officeDocument/2006/relationships/image" Target="../media/image45.svg"/></Relationships>
</file>

<file path=ppt/slides/_rels/slide5.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18" Type="http://schemas.openxmlformats.org/officeDocument/2006/relationships/image" Target="../media/image45.svg"/><Relationship Id="rId3" Type="http://schemas.openxmlformats.org/officeDocument/2006/relationships/image" Target="../media/image46.png"/><Relationship Id="rId21" Type="http://schemas.openxmlformats.org/officeDocument/2006/relationships/image" Target="../media/image56.png"/><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44.png"/><Relationship Id="rId25"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25.sv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2.png"/><Relationship Id="rId24" Type="http://schemas.openxmlformats.org/officeDocument/2006/relationships/image" Target="../media/image59.svg"/><Relationship Id="rId5" Type="http://schemas.openxmlformats.org/officeDocument/2006/relationships/image" Target="../media/image4.png"/><Relationship Id="rId15" Type="http://schemas.openxmlformats.org/officeDocument/2006/relationships/image" Target="../media/image24.png"/><Relationship Id="rId23" Type="http://schemas.openxmlformats.org/officeDocument/2006/relationships/image" Target="../media/image58.png"/><Relationship Id="rId10" Type="http://schemas.openxmlformats.org/officeDocument/2006/relationships/image" Target="../media/image51.svg"/><Relationship Id="rId19" Type="http://schemas.openxmlformats.org/officeDocument/2006/relationships/image" Target="../media/image34.png"/><Relationship Id="rId4" Type="http://schemas.openxmlformats.org/officeDocument/2006/relationships/image" Target="../media/image47.svg"/><Relationship Id="rId9" Type="http://schemas.openxmlformats.org/officeDocument/2006/relationships/image" Target="../media/image50.png"/><Relationship Id="rId14" Type="http://schemas.openxmlformats.org/officeDocument/2006/relationships/image" Target="../media/image55.svg"/><Relationship Id="rId22" Type="http://schemas.openxmlformats.org/officeDocument/2006/relationships/image" Target="../media/image57.svg"/></Relationships>
</file>

<file path=ppt/slides/_rels/slide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60.png"/><Relationship Id="rId7" Type="http://schemas.openxmlformats.org/officeDocument/2006/relationships/image" Target="../media/image47.svg"/><Relationship Id="rId12" Type="http://schemas.openxmlformats.org/officeDocument/2006/relationships/image" Target="../media/image66.png"/><Relationship Id="rId17" Type="http://schemas.openxmlformats.org/officeDocument/2006/relationships/image" Target="../media/image35.svg"/><Relationship Id="rId2" Type="http://schemas.openxmlformats.org/officeDocument/2006/relationships/image" Target="../media/image1.jpe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65.svg"/><Relationship Id="rId5" Type="http://schemas.openxmlformats.org/officeDocument/2006/relationships/image" Target="../media/image33.png"/><Relationship Id="rId15" Type="http://schemas.openxmlformats.org/officeDocument/2006/relationships/image" Target="../media/image25.svg"/><Relationship Id="rId10" Type="http://schemas.openxmlformats.org/officeDocument/2006/relationships/image" Target="../media/image64.png"/><Relationship Id="rId4" Type="http://schemas.openxmlformats.org/officeDocument/2006/relationships/image" Target="../media/image61.svg"/><Relationship Id="rId9" Type="http://schemas.openxmlformats.org/officeDocument/2006/relationships/image" Target="../media/image63.sv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svg"/><Relationship Id="rId7" Type="http://schemas.openxmlformats.org/officeDocument/2006/relationships/image" Target="../media/image35.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73.svg"/></Relationships>
</file>

<file path=ppt/slides/_rels/slide8.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71.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35.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24.png"/><Relationship Id="rId18" Type="http://schemas.openxmlformats.org/officeDocument/2006/relationships/image" Target="../media/image15.png"/><Relationship Id="rId26" Type="http://schemas.openxmlformats.org/officeDocument/2006/relationships/image" Target="../media/image88.svg"/><Relationship Id="rId3" Type="http://schemas.openxmlformats.org/officeDocument/2006/relationships/image" Target="../media/image46.png"/><Relationship Id="rId21" Type="http://schemas.openxmlformats.org/officeDocument/2006/relationships/image" Target="../media/image83.png"/><Relationship Id="rId7" Type="http://schemas.openxmlformats.org/officeDocument/2006/relationships/image" Target="../media/image27.png"/><Relationship Id="rId12" Type="http://schemas.openxmlformats.org/officeDocument/2006/relationships/image" Target="../media/image79.svg"/><Relationship Id="rId17" Type="http://schemas.openxmlformats.org/officeDocument/2006/relationships/image" Target="../media/image35.svg"/><Relationship Id="rId25" Type="http://schemas.openxmlformats.org/officeDocument/2006/relationships/image" Target="../media/image87.png"/><Relationship Id="rId2" Type="http://schemas.openxmlformats.org/officeDocument/2006/relationships/image" Target="../media/image1.jpeg"/><Relationship Id="rId16" Type="http://schemas.openxmlformats.org/officeDocument/2006/relationships/image" Target="../media/image34.png"/><Relationship Id="rId20" Type="http://schemas.openxmlformats.org/officeDocument/2006/relationships/image" Target="../media/image82.svg"/><Relationship Id="rId29"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8.png"/><Relationship Id="rId24" Type="http://schemas.openxmlformats.org/officeDocument/2006/relationships/image" Target="../media/image86.svg"/><Relationship Id="rId5" Type="http://schemas.openxmlformats.org/officeDocument/2006/relationships/image" Target="../media/image4.png"/><Relationship Id="rId15" Type="http://schemas.openxmlformats.org/officeDocument/2006/relationships/image" Target="../media/image80.png"/><Relationship Id="rId23" Type="http://schemas.openxmlformats.org/officeDocument/2006/relationships/image" Target="../media/image85.png"/><Relationship Id="rId28" Type="http://schemas.openxmlformats.org/officeDocument/2006/relationships/image" Target="../media/image90.svg"/><Relationship Id="rId10" Type="http://schemas.openxmlformats.org/officeDocument/2006/relationships/image" Target="../media/image77.svg"/><Relationship Id="rId19" Type="http://schemas.openxmlformats.org/officeDocument/2006/relationships/image" Target="../media/image81.png"/><Relationship Id="rId4" Type="http://schemas.openxmlformats.org/officeDocument/2006/relationships/image" Target="../media/image47.svg"/><Relationship Id="rId9" Type="http://schemas.openxmlformats.org/officeDocument/2006/relationships/image" Target="../media/image76.png"/><Relationship Id="rId14" Type="http://schemas.openxmlformats.org/officeDocument/2006/relationships/image" Target="../media/image25.svg"/><Relationship Id="rId22" Type="http://schemas.openxmlformats.org/officeDocument/2006/relationships/image" Target="../media/image84.svg"/><Relationship Id="rId27" Type="http://schemas.openxmlformats.org/officeDocument/2006/relationships/image" Target="../media/image89.png"/><Relationship Id="rId30" Type="http://schemas.openxmlformats.org/officeDocument/2006/relationships/image" Target="../media/image9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ID"/>
          </a:p>
        </p:txBody>
      </p:sp>
      <p:sp>
        <p:nvSpPr>
          <p:cNvPr id="3" name="Freeform 3"/>
          <p:cNvSpPr/>
          <p:nvPr/>
        </p:nvSpPr>
        <p:spPr>
          <a:xfrm rot="-5400000">
            <a:off x="15222781" y="5829701"/>
            <a:ext cx="6222120" cy="863319"/>
          </a:xfrm>
          <a:custGeom>
            <a:avLst/>
            <a:gdLst/>
            <a:ahLst/>
            <a:cxnLst/>
            <a:rect l="l" t="t" r="r" b="b"/>
            <a:pathLst>
              <a:path w="6222120" h="863319">
                <a:moveTo>
                  <a:pt x="0" y="0"/>
                </a:moveTo>
                <a:lnTo>
                  <a:pt x="6222120" y="0"/>
                </a:lnTo>
                <a:lnTo>
                  <a:pt x="6222120" y="863319"/>
                </a:lnTo>
                <a:lnTo>
                  <a:pt x="0" y="863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9474373" y="5373695"/>
            <a:ext cx="1056718" cy="446463"/>
          </a:xfrm>
          <a:custGeom>
            <a:avLst/>
            <a:gdLst/>
            <a:ahLst/>
            <a:cxnLst/>
            <a:rect l="l" t="t" r="r" b="b"/>
            <a:pathLst>
              <a:path w="1056718" h="446463">
                <a:moveTo>
                  <a:pt x="0" y="0"/>
                </a:moveTo>
                <a:lnTo>
                  <a:pt x="1056718" y="0"/>
                </a:lnTo>
                <a:lnTo>
                  <a:pt x="1056718" y="446463"/>
                </a:lnTo>
                <a:lnTo>
                  <a:pt x="0" y="4464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grpSp>
        <p:nvGrpSpPr>
          <p:cNvPr id="5" name="Group 5"/>
          <p:cNvGrpSpPr/>
          <p:nvPr/>
        </p:nvGrpSpPr>
        <p:grpSpPr>
          <a:xfrm>
            <a:off x="-1584189" y="9075986"/>
            <a:ext cx="3811614" cy="3811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661"/>
            </a:solidFill>
          </p:spPr>
          <p:txBody>
            <a:bodyPr/>
            <a:lstStyle/>
            <a:p>
              <a:endParaRPr lang="en-ID"/>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8" name="Group 8"/>
          <p:cNvGrpSpPr/>
          <p:nvPr/>
        </p:nvGrpSpPr>
        <p:grpSpPr>
          <a:xfrm>
            <a:off x="16494678" y="-251854"/>
            <a:ext cx="2561108" cy="256110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661"/>
            </a:solidFill>
          </p:spPr>
          <p:txBody>
            <a:bodyPr/>
            <a:lstStyle/>
            <a:p>
              <a:endParaRPr lang="en-ID"/>
            </a:p>
          </p:txBody>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11" name="Freeform 11"/>
          <p:cNvSpPr/>
          <p:nvPr/>
        </p:nvSpPr>
        <p:spPr>
          <a:xfrm>
            <a:off x="-603018" y="7477264"/>
            <a:ext cx="1578654" cy="1598722"/>
          </a:xfrm>
          <a:custGeom>
            <a:avLst/>
            <a:gdLst/>
            <a:ahLst/>
            <a:cxnLst/>
            <a:rect l="l" t="t" r="r" b="b"/>
            <a:pathLst>
              <a:path w="1578654" h="1598722">
                <a:moveTo>
                  <a:pt x="0" y="0"/>
                </a:moveTo>
                <a:lnTo>
                  <a:pt x="1578654" y="0"/>
                </a:lnTo>
                <a:lnTo>
                  <a:pt x="1578654" y="1598722"/>
                </a:lnTo>
                <a:lnTo>
                  <a:pt x="0" y="1598722"/>
                </a:lnTo>
                <a:lnTo>
                  <a:pt x="0" y="0"/>
                </a:lnTo>
                <a:close/>
              </a:path>
            </a:pathLst>
          </a:custGeom>
          <a:blipFill>
            <a:blip r:embed="rId7">
              <a:extLst>
                <a:ext uri="{96DAC541-7B7A-43D3-8B79-37D633B846F1}">
                  <asvg:svgBlip xmlns:asvg="http://schemas.microsoft.com/office/drawing/2016/SVG/main" r:embed="rId8"/>
                </a:ext>
              </a:extLst>
            </a:blip>
            <a:stretch>
              <a:fillRect t="-23504" r="-25074"/>
            </a:stretch>
          </a:blipFill>
        </p:spPr>
        <p:txBody>
          <a:bodyPr/>
          <a:lstStyle/>
          <a:p>
            <a:endParaRPr lang="en-ID"/>
          </a:p>
        </p:txBody>
      </p:sp>
      <p:sp>
        <p:nvSpPr>
          <p:cNvPr id="12" name="Freeform 12"/>
          <p:cNvSpPr/>
          <p:nvPr/>
        </p:nvSpPr>
        <p:spPr>
          <a:xfrm>
            <a:off x="16896910" y="1730185"/>
            <a:ext cx="1143599" cy="1158137"/>
          </a:xfrm>
          <a:custGeom>
            <a:avLst/>
            <a:gdLst/>
            <a:ahLst/>
            <a:cxnLst/>
            <a:rect l="l" t="t" r="r" b="b"/>
            <a:pathLst>
              <a:path w="1143599" h="1158137">
                <a:moveTo>
                  <a:pt x="0" y="0"/>
                </a:moveTo>
                <a:lnTo>
                  <a:pt x="1143599" y="0"/>
                </a:lnTo>
                <a:lnTo>
                  <a:pt x="1143599" y="1158137"/>
                </a:lnTo>
                <a:lnTo>
                  <a:pt x="0" y="1158137"/>
                </a:lnTo>
                <a:lnTo>
                  <a:pt x="0" y="0"/>
                </a:lnTo>
                <a:close/>
              </a:path>
            </a:pathLst>
          </a:custGeom>
          <a:blipFill>
            <a:blip r:embed="rId9">
              <a:extLst>
                <a:ext uri="{96DAC541-7B7A-43D3-8B79-37D633B846F1}">
                  <asvg:svgBlip xmlns:asvg="http://schemas.microsoft.com/office/drawing/2016/SVG/main" r:embed="rId10"/>
                </a:ext>
              </a:extLst>
            </a:blip>
            <a:stretch>
              <a:fillRect t="-23504" r="-25074"/>
            </a:stretch>
          </a:blipFill>
        </p:spPr>
        <p:txBody>
          <a:bodyPr/>
          <a:lstStyle/>
          <a:p>
            <a:endParaRPr lang="en-ID"/>
          </a:p>
        </p:txBody>
      </p:sp>
      <p:sp>
        <p:nvSpPr>
          <p:cNvPr id="13" name="Freeform 13"/>
          <p:cNvSpPr/>
          <p:nvPr/>
        </p:nvSpPr>
        <p:spPr>
          <a:xfrm>
            <a:off x="8870046" y="-734592"/>
            <a:ext cx="3557976" cy="2606217"/>
          </a:xfrm>
          <a:custGeom>
            <a:avLst/>
            <a:gdLst/>
            <a:ahLst/>
            <a:cxnLst/>
            <a:rect l="l" t="t" r="r" b="b"/>
            <a:pathLst>
              <a:path w="3557976" h="2606217">
                <a:moveTo>
                  <a:pt x="0" y="0"/>
                </a:moveTo>
                <a:lnTo>
                  <a:pt x="3557976" y="0"/>
                </a:lnTo>
                <a:lnTo>
                  <a:pt x="3557976" y="2606217"/>
                </a:lnTo>
                <a:lnTo>
                  <a:pt x="0" y="2606217"/>
                </a:lnTo>
                <a:lnTo>
                  <a:pt x="0" y="0"/>
                </a:lnTo>
                <a:close/>
              </a:path>
            </a:pathLst>
          </a:custGeom>
          <a:blipFill>
            <a:blip r:embed="rId11">
              <a:alphaModFix amt="19999"/>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14" name="Freeform 14"/>
          <p:cNvSpPr/>
          <p:nvPr/>
        </p:nvSpPr>
        <p:spPr>
          <a:xfrm rot="-10282169">
            <a:off x="15408822" y="5473969"/>
            <a:ext cx="3424988" cy="2667209"/>
          </a:xfrm>
          <a:custGeom>
            <a:avLst/>
            <a:gdLst/>
            <a:ahLst/>
            <a:cxnLst/>
            <a:rect l="l" t="t" r="r" b="b"/>
            <a:pathLst>
              <a:path w="3424988" h="2667209">
                <a:moveTo>
                  <a:pt x="0" y="0"/>
                </a:moveTo>
                <a:lnTo>
                  <a:pt x="3424988" y="0"/>
                </a:lnTo>
                <a:lnTo>
                  <a:pt x="3424988" y="2667209"/>
                </a:lnTo>
                <a:lnTo>
                  <a:pt x="0" y="2667209"/>
                </a:lnTo>
                <a:lnTo>
                  <a:pt x="0" y="0"/>
                </a:lnTo>
                <a:close/>
              </a:path>
            </a:pathLst>
          </a:custGeom>
          <a:blipFill>
            <a:blip r:embed="rId13">
              <a:alphaModFix amt="19999"/>
              <a:extLst>
                <a:ext uri="{96DAC541-7B7A-43D3-8B79-37D633B846F1}">
                  <asvg:svgBlip xmlns:asvg="http://schemas.microsoft.com/office/drawing/2016/SVG/main" r:embed="rId14"/>
                </a:ext>
              </a:extLst>
            </a:blip>
            <a:stretch>
              <a:fillRect/>
            </a:stretch>
          </a:blipFill>
        </p:spPr>
        <p:txBody>
          <a:bodyPr/>
          <a:lstStyle/>
          <a:p>
            <a:endParaRPr lang="en-ID"/>
          </a:p>
        </p:txBody>
      </p:sp>
      <p:grpSp>
        <p:nvGrpSpPr>
          <p:cNvPr id="15" name="Group 15"/>
          <p:cNvGrpSpPr/>
          <p:nvPr/>
        </p:nvGrpSpPr>
        <p:grpSpPr>
          <a:xfrm>
            <a:off x="0" y="0"/>
            <a:ext cx="7085539" cy="586451"/>
            <a:chOff x="0" y="0"/>
            <a:chExt cx="1866150" cy="154456"/>
          </a:xfrm>
        </p:grpSpPr>
        <p:sp>
          <p:nvSpPr>
            <p:cNvPr id="16" name="Freeform 16"/>
            <p:cNvSpPr/>
            <p:nvPr/>
          </p:nvSpPr>
          <p:spPr>
            <a:xfrm>
              <a:off x="0" y="0"/>
              <a:ext cx="1866150" cy="154456"/>
            </a:xfrm>
            <a:custGeom>
              <a:avLst/>
              <a:gdLst/>
              <a:ahLst/>
              <a:cxnLst/>
              <a:rect l="l" t="t" r="r" b="b"/>
              <a:pathLst>
                <a:path w="1866150" h="154456">
                  <a:moveTo>
                    <a:pt x="0" y="0"/>
                  </a:moveTo>
                  <a:lnTo>
                    <a:pt x="1866150" y="0"/>
                  </a:lnTo>
                  <a:lnTo>
                    <a:pt x="1866150" y="154456"/>
                  </a:lnTo>
                  <a:lnTo>
                    <a:pt x="0" y="154456"/>
                  </a:lnTo>
                  <a:close/>
                </a:path>
              </a:pathLst>
            </a:custGeom>
            <a:solidFill>
              <a:srgbClr val="173661"/>
            </a:solidFill>
          </p:spPr>
          <p:txBody>
            <a:bodyPr/>
            <a:lstStyle/>
            <a:p>
              <a:endParaRPr lang="en-ID"/>
            </a:p>
          </p:txBody>
        </p:sp>
        <p:sp>
          <p:nvSpPr>
            <p:cNvPr id="17" name="TextBox 17"/>
            <p:cNvSpPr txBox="1"/>
            <p:nvPr/>
          </p:nvSpPr>
          <p:spPr>
            <a:xfrm>
              <a:off x="0" y="-47625"/>
              <a:ext cx="1866150" cy="202081"/>
            </a:xfrm>
            <a:prstGeom prst="rect">
              <a:avLst/>
            </a:prstGeom>
          </p:spPr>
          <p:txBody>
            <a:bodyPr lIns="50800" tIns="50800" rIns="50800" bIns="50800" rtlCol="0" anchor="ctr"/>
            <a:lstStyle/>
            <a:p>
              <a:pPr algn="ctr">
                <a:lnSpc>
                  <a:spcPts val="3640"/>
                </a:lnSpc>
              </a:pPr>
              <a:endParaRPr/>
            </a:p>
          </p:txBody>
        </p:sp>
      </p:grpSp>
      <p:grpSp>
        <p:nvGrpSpPr>
          <p:cNvPr id="18" name="Group 18"/>
          <p:cNvGrpSpPr/>
          <p:nvPr/>
        </p:nvGrpSpPr>
        <p:grpSpPr>
          <a:xfrm>
            <a:off x="11202461" y="9700549"/>
            <a:ext cx="7085539" cy="586451"/>
            <a:chOff x="0" y="0"/>
            <a:chExt cx="1866150" cy="154456"/>
          </a:xfrm>
        </p:grpSpPr>
        <p:sp>
          <p:nvSpPr>
            <p:cNvPr id="19" name="Freeform 19"/>
            <p:cNvSpPr/>
            <p:nvPr/>
          </p:nvSpPr>
          <p:spPr>
            <a:xfrm>
              <a:off x="0" y="0"/>
              <a:ext cx="1866150" cy="154456"/>
            </a:xfrm>
            <a:custGeom>
              <a:avLst/>
              <a:gdLst/>
              <a:ahLst/>
              <a:cxnLst/>
              <a:rect l="l" t="t" r="r" b="b"/>
              <a:pathLst>
                <a:path w="1866150" h="154456">
                  <a:moveTo>
                    <a:pt x="0" y="0"/>
                  </a:moveTo>
                  <a:lnTo>
                    <a:pt x="1866150" y="0"/>
                  </a:lnTo>
                  <a:lnTo>
                    <a:pt x="1866150" y="154456"/>
                  </a:lnTo>
                  <a:lnTo>
                    <a:pt x="0" y="154456"/>
                  </a:lnTo>
                  <a:close/>
                </a:path>
              </a:pathLst>
            </a:custGeom>
            <a:solidFill>
              <a:srgbClr val="173661"/>
            </a:solidFill>
          </p:spPr>
          <p:txBody>
            <a:bodyPr/>
            <a:lstStyle/>
            <a:p>
              <a:endParaRPr lang="en-ID"/>
            </a:p>
          </p:txBody>
        </p:sp>
        <p:sp>
          <p:nvSpPr>
            <p:cNvPr id="20" name="TextBox 20"/>
            <p:cNvSpPr txBox="1"/>
            <p:nvPr/>
          </p:nvSpPr>
          <p:spPr>
            <a:xfrm>
              <a:off x="0" y="-47625"/>
              <a:ext cx="1866150" cy="202081"/>
            </a:xfrm>
            <a:prstGeom prst="rect">
              <a:avLst/>
            </a:prstGeom>
          </p:spPr>
          <p:txBody>
            <a:bodyPr lIns="50800" tIns="50800" rIns="50800" bIns="50800" rtlCol="0" anchor="ctr"/>
            <a:lstStyle/>
            <a:p>
              <a:pPr algn="ctr">
                <a:lnSpc>
                  <a:spcPts val="3640"/>
                </a:lnSpc>
              </a:pPr>
              <a:endParaRPr/>
            </a:p>
          </p:txBody>
        </p:sp>
      </p:grpSp>
      <p:grpSp>
        <p:nvGrpSpPr>
          <p:cNvPr id="21" name="Group 21"/>
          <p:cNvGrpSpPr/>
          <p:nvPr/>
        </p:nvGrpSpPr>
        <p:grpSpPr>
          <a:xfrm>
            <a:off x="9674793" y="195580"/>
            <a:ext cx="8081045" cy="8081045"/>
            <a:chOff x="0" y="0"/>
            <a:chExt cx="812800" cy="812800"/>
          </a:xfrm>
        </p:grpSpPr>
        <p:sp>
          <p:nvSpPr>
            <p:cNvPr id="22" name="Freeform 22"/>
            <p:cNvSpPr/>
            <p:nvPr/>
          </p:nvSpPr>
          <p:spPr>
            <a:xfrm>
              <a:off x="23960" y="23960"/>
              <a:ext cx="764879" cy="764879"/>
            </a:xfrm>
            <a:custGeom>
              <a:avLst/>
              <a:gdLst/>
              <a:ahLst/>
              <a:cxnLst/>
              <a:rect l="l" t="t" r="r" b="b"/>
              <a:pathLst>
                <a:path w="764879" h="764879">
                  <a:moveTo>
                    <a:pt x="435957" y="29557"/>
                  </a:moveTo>
                  <a:lnTo>
                    <a:pt x="735323" y="328923"/>
                  </a:lnTo>
                  <a:cubicBezTo>
                    <a:pt x="764880" y="358480"/>
                    <a:pt x="764880" y="406400"/>
                    <a:pt x="735323" y="435957"/>
                  </a:cubicBezTo>
                  <a:lnTo>
                    <a:pt x="435957" y="735323"/>
                  </a:lnTo>
                  <a:cubicBezTo>
                    <a:pt x="406400" y="764880"/>
                    <a:pt x="358480" y="764880"/>
                    <a:pt x="328923" y="735323"/>
                  </a:cubicBezTo>
                  <a:lnTo>
                    <a:pt x="29557" y="435957"/>
                  </a:lnTo>
                  <a:cubicBezTo>
                    <a:pt x="0" y="406400"/>
                    <a:pt x="0" y="358480"/>
                    <a:pt x="29557" y="328923"/>
                  </a:cubicBezTo>
                  <a:lnTo>
                    <a:pt x="328923" y="29557"/>
                  </a:lnTo>
                  <a:cubicBezTo>
                    <a:pt x="358480" y="0"/>
                    <a:pt x="406400" y="0"/>
                    <a:pt x="435957" y="29557"/>
                  </a:cubicBezTo>
                  <a:close/>
                </a:path>
              </a:pathLst>
            </a:custGeom>
            <a:blipFill>
              <a:blip r:embed="rId15"/>
              <a:stretch>
                <a:fillRect t="-4347" b="-4347"/>
              </a:stretch>
            </a:blipFill>
            <a:ln w="152400" cap="rnd">
              <a:solidFill>
                <a:srgbClr val="FFFFFF"/>
              </a:solidFill>
              <a:prstDash val="solid"/>
              <a:round/>
            </a:ln>
          </p:spPr>
          <p:txBody>
            <a:bodyPr/>
            <a:lstStyle/>
            <a:p>
              <a:endParaRPr lang="en-ID"/>
            </a:p>
          </p:txBody>
        </p:sp>
      </p:grpSp>
      <p:grpSp>
        <p:nvGrpSpPr>
          <p:cNvPr id="23" name="Group 23"/>
          <p:cNvGrpSpPr/>
          <p:nvPr/>
        </p:nvGrpSpPr>
        <p:grpSpPr>
          <a:xfrm>
            <a:off x="1028700" y="902816"/>
            <a:ext cx="7841346" cy="966383"/>
            <a:chOff x="0" y="0"/>
            <a:chExt cx="10455128" cy="1288510"/>
          </a:xfrm>
        </p:grpSpPr>
        <p:sp>
          <p:nvSpPr>
            <p:cNvPr id="24" name="Freeform 24"/>
            <p:cNvSpPr/>
            <p:nvPr/>
          </p:nvSpPr>
          <p:spPr>
            <a:xfrm>
              <a:off x="0" y="0"/>
              <a:ext cx="1278846" cy="1288510"/>
            </a:xfrm>
            <a:custGeom>
              <a:avLst/>
              <a:gdLst/>
              <a:ahLst/>
              <a:cxnLst/>
              <a:rect l="l" t="t" r="r" b="b"/>
              <a:pathLst>
                <a:path w="1278846" h="1288510">
                  <a:moveTo>
                    <a:pt x="0" y="0"/>
                  </a:moveTo>
                  <a:lnTo>
                    <a:pt x="1278846" y="0"/>
                  </a:lnTo>
                  <a:lnTo>
                    <a:pt x="1278846" y="1288510"/>
                  </a:lnTo>
                  <a:lnTo>
                    <a:pt x="0" y="1288510"/>
                  </a:lnTo>
                  <a:lnTo>
                    <a:pt x="0" y="0"/>
                  </a:lnTo>
                  <a:close/>
                </a:path>
              </a:pathLst>
            </a:custGeom>
            <a:blipFill>
              <a:blip r:embed="rId16"/>
              <a:stretch>
                <a:fillRect/>
              </a:stretch>
            </a:blipFill>
          </p:spPr>
          <p:txBody>
            <a:bodyPr/>
            <a:lstStyle/>
            <a:p>
              <a:endParaRPr lang="en-ID"/>
            </a:p>
          </p:txBody>
        </p:sp>
        <p:sp>
          <p:nvSpPr>
            <p:cNvPr id="25" name="TextBox 25"/>
            <p:cNvSpPr txBox="1"/>
            <p:nvPr/>
          </p:nvSpPr>
          <p:spPr>
            <a:xfrm>
              <a:off x="1598300" y="305571"/>
              <a:ext cx="8856827" cy="569172"/>
            </a:xfrm>
            <a:prstGeom prst="rect">
              <a:avLst/>
            </a:prstGeom>
          </p:spPr>
          <p:txBody>
            <a:bodyPr lIns="0" tIns="0" rIns="0" bIns="0" rtlCol="0" anchor="t">
              <a:spAutoFit/>
            </a:bodyPr>
            <a:lstStyle/>
            <a:p>
              <a:pPr algn="l">
                <a:lnSpc>
                  <a:spcPts val="3640"/>
                </a:lnSpc>
              </a:pPr>
              <a:r>
                <a:rPr lang="en-US" sz="2600">
                  <a:solidFill>
                    <a:srgbClr val="0B315E"/>
                  </a:solidFill>
                  <a:latin typeface="Montserrat"/>
                  <a:ea typeface="Montserrat"/>
                  <a:cs typeface="Montserrat"/>
                  <a:sym typeface="Montserrat"/>
                </a:rPr>
                <a:t>Universitas Muhammadiyah Jember</a:t>
              </a:r>
            </a:p>
          </p:txBody>
        </p:sp>
      </p:grpSp>
      <p:sp>
        <p:nvSpPr>
          <p:cNvPr id="26" name="Freeform 26"/>
          <p:cNvSpPr/>
          <p:nvPr/>
        </p:nvSpPr>
        <p:spPr>
          <a:xfrm rot="-5400000">
            <a:off x="-2924751" y="3828133"/>
            <a:ext cx="6222120" cy="863319"/>
          </a:xfrm>
          <a:custGeom>
            <a:avLst/>
            <a:gdLst/>
            <a:ahLst/>
            <a:cxnLst/>
            <a:rect l="l" t="t" r="r" b="b"/>
            <a:pathLst>
              <a:path w="6222120" h="863319">
                <a:moveTo>
                  <a:pt x="0" y="0"/>
                </a:moveTo>
                <a:lnTo>
                  <a:pt x="6222120" y="0"/>
                </a:lnTo>
                <a:lnTo>
                  <a:pt x="6222120" y="863319"/>
                </a:lnTo>
                <a:lnTo>
                  <a:pt x="0" y="863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27" name="TextBox 27"/>
          <p:cNvSpPr txBox="1"/>
          <p:nvPr/>
        </p:nvSpPr>
        <p:spPr>
          <a:xfrm>
            <a:off x="1267231" y="2195475"/>
            <a:ext cx="8112287" cy="4448175"/>
          </a:xfrm>
          <a:prstGeom prst="rect">
            <a:avLst/>
          </a:prstGeom>
        </p:spPr>
        <p:txBody>
          <a:bodyPr lIns="0" tIns="0" rIns="0" bIns="0" rtlCol="0" anchor="t">
            <a:spAutoFit/>
          </a:bodyPr>
          <a:lstStyle/>
          <a:p>
            <a:pPr algn="l">
              <a:lnSpc>
                <a:spcPts val="5880"/>
              </a:lnSpc>
            </a:pPr>
            <a:r>
              <a:rPr lang="en-US" sz="4900" b="1">
                <a:solidFill>
                  <a:srgbClr val="040912"/>
                </a:solidFill>
                <a:latin typeface="League Spartan"/>
                <a:ea typeface="League Spartan"/>
                <a:cs typeface="League Spartan"/>
                <a:sym typeface="League Spartan"/>
              </a:rPr>
              <a:t>REPRESENTASI TUBUH PEREMPUAN DALAM FILM IMPERFECT KARYA ERNEST PRAKASA: PERSPEKTIF SIMONE DE BEAUVOIR</a:t>
            </a:r>
          </a:p>
        </p:txBody>
      </p:sp>
      <p:sp>
        <p:nvSpPr>
          <p:cNvPr id="28" name="TextBox 28"/>
          <p:cNvSpPr txBox="1"/>
          <p:nvPr/>
        </p:nvSpPr>
        <p:spPr>
          <a:xfrm>
            <a:off x="1267231" y="7323228"/>
            <a:ext cx="5388564" cy="1353185"/>
          </a:xfrm>
          <a:prstGeom prst="rect">
            <a:avLst/>
          </a:prstGeom>
        </p:spPr>
        <p:txBody>
          <a:bodyPr lIns="0" tIns="0" rIns="0" bIns="0" rtlCol="0" anchor="t">
            <a:spAutoFit/>
          </a:bodyPr>
          <a:lstStyle/>
          <a:p>
            <a:pPr algn="just">
              <a:lnSpc>
                <a:spcPts val="3640"/>
              </a:lnSpc>
            </a:pPr>
            <a:r>
              <a:rPr lang="en-US" sz="2600" b="1">
                <a:solidFill>
                  <a:srgbClr val="0B315E"/>
                </a:solidFill>
                <a:latin typeface="Montserrat Bold"/>
                <a:ea typeface="Montserrat Bold"/>
                <a:cs typeface="Montserrat Bold"/>
                <a:sym typeface="Montserrat Bold"/>
              </a:rPr>
              <a:t>Oleh:</a:t>
            </a:r>
          </a:p>
          <a:p>
            <a:pPr algn="just">
              <a:lnSpc>
                <a:spcPts val="3640"/>
              </a:lnSpc>
            </a:pPr>
            <a:r>
              <a:rPr lang="en-US" sz="2600" b="1">
                <a:solidFill>
                  <a:srgbClr val="0B315E"/>
                </a:solidFill>
                <a:latin typeface="Montserrat Bold"/>
                <a:ea typeface="Montserrat Bold"/>
                <a:cs typeface="Montserrat Bold"/>
                <a:sym typeface="Montserrat Bold"/>
              </a:rPr>
              <a:t>Marsella Putri Permatasari</a:t>
            </a:r>
          </a:p>
          <a:p>
            <a:pPr algn="just">
              <a:lnSpc>
                <a:spcPts val="3640"/>
              </a:lnSpc>
            </a:pPr>
            <a:r>
              <a:rPr lang="en-US" sz="2600" b="1">
                <a:solidFill>
                  <a:srgbClr val="0B315E"/>
                </a:solidFill>
                <a:latin typeface="Montserrat Bold"/>
                <a:ea typeface="Montserrat Bold"/>
                <a:cs typeface="Montserrat Bold"/>
                <a:sym typeface="Montserrat Bold"/>
              </a:rPr>
              <a:t>NIM. 2110221012</a:t>
            </a:r>
          </a:p>
        </p:txBody>
      </p:sp>
      <p:sp>
        <p:nvSpPr>
          <p:cNvPr id="29" name="TextBox 29"/>
          <p:cNvSpPr txBox="1"/>
          <p:nvPr/>
        </p:nvSpPr>
        <p:spPr>
          <a:xfrm>
            <a:off x="10002732" y="8059455"/>
            <a:ext cx="3029400" cy="396240"/>
          </a:xfrm>
          <a:prstGeom prst="rect">
            <a:avLst/>
          </a:prstGeom>
        </p:spPr>
        <p:txBody>
          <a:bodyPr lIns="0" tIns="0" rIns="0" bIns="0" rtlCol="0" anchor="t">
            <a:spAutoFit/>
          </a:bodyPr>
          <a:lstStyle/>
          <a:p>
            <a:pPr algn="l">
              <a:lnSpc>
                <a:spcPts val="3360"/>
              </a:lnSpc>
            </a:pPr>
            <a:r>
              <a:rPr lang="en-US" sz="2400" b="1">
                <a:solidFill>
                  <a:srgbClr val="0B315E"/>
                </a:solidFill>
                <a:latin typeface="Montserrat Bold"/>
                <a:ea typeface="Montserrat Bold"/>
                <a:cs typeface="Montserrat Bold"/>
                <a:sym typeface="Montserrat Bold"/>
              </a:rPr>
              <a:t>Pembimbing 1</a:t>
            </a:r>
          </a:p>
        </p:txBody>
      </p:sp>
      <p:sp>
        <p:nvSpPr>
          <p:cNvPr id="30" name="TextBox 30"/>
          <p:cNvSpPr txBox="1"/>
          <p:nvPr/>
        </p:nvSpPr>
        <p:spPr>
          <a:xfrm>
            <a:off x="12887585" y="8059455"/>
            <a:ext cx="4009325" cy="396240"/>
          </a:xfrm>
          <a:prstGeom prst="rect">
            <a:avLst/>
          </a:prstGeom>
        </p:spPr>
        <p:txBody>
          <a:bodyPr lIns="0" tIns="0" rIns="0" bIns="0" rtlCol="0" anchor="t">
            <a:spAutoFit/>
          </a:bodyPr>
          <a:lstStyle/>
          <a:p>
            <a:pPr algn="l">
              <a:lnSpc>
                <a:spcPts val="3360"/>
              </a:lnSpc>
            </a:pPr>
            <a:r>
              <a:rPr lang="en-US" sz="2400" b="1">
                <a:solidFill>
                  <a:srgbClr val="040912"/>
                </a:solidFill>
                <a:latin typeface="Montserrat Bold"/>
                <a:ea typeface="Montserrat Bold"/>
                <a:cs typeface="Montserrat Bold"/>
                <a:sym typeface="Montserrat Bold"/>
              </a:rPr>
              <a:t>Dr. Hasan Suaedi, M.Pd</a:t>
            </a:r>
          </a:p>
        </p:txBody>
      </p:sp>
      <p:sp>
        <p:nvSpPr>
          <p:cNvPr id="31" name="TextBox 31"/>
          <p:cNvSpPr txBox="1"/>
          <p:nvPr/>
        </p:nvSpPr>
        <p:spPr>
          <a:xfrm>
            <a:off x="12887585" y="8638313"/>
            <a:ext cx="3715291" cy="396240"/>
          </a:xfrm>
          <a:prstGeom prst="rect">
            <a:avLst/>
          </a:prstGeom>
        </p:spPr>
        <p:txBody>
          <a:bodyPr lIns="0" tIns="0" rIns="0" bIns="0" rtlCol="0" anchor="t">
            <a:spAutoFit/>
          </a:bodyPr>
          <a:lstStyle/>
          <a:p>
            <a:pPr algn="l">
              <a:lnSpc>
                <a:spcPts val="3360"/>
              </a:lnSpc>
            </a:pPr>
            <a:r>
              <a:rPr lang="en-US" sz="2400" b="1">
                <a:solidFill>
                  <a:srgbClr val="040912"/>
                </a:solidFill>
                <a:latin typeface="Montserrat Bold"/>
                <a:ea typeface="Montserrat Bold"/>
                <a:cs typeface="Montserrat Bold"/>
                <a:sym typeface="Montserrat Bold"/>
              </a:rPr>
              <a:t>Dr. Dzarna, M.Pd</a:t>
            </a:r>
          </a:p>
        </p:txBody>
      </p:sp>
      <p:sp>
        <p:nvSpPr>
          <p:cNvPr id="32" name="TextBox 32"/>
          <p:cNvSpPr txBox="1"/>
          <p:nvPr/>
        </p:nvSpPr>
        <p:spPr>
          <a:xfrm>
            <a:off x="10002732" y="8638313"/>
            <a:ext cx="3029400" cy="396240"/>
          </a:xfrm>
          <a:prstGeom prst="rect">
            <a:avLst/>
          </a:prstGeom>
        </p:spPr>
        <p:txBody>
          <a:bodyPr lIns="0" tIns="0" rIns="0" bIns="0" rtlCol="0" anchor="t">
            <a:spAutoFit/>
          </a:bodyPr>
          <a:lstStyle/>
          <a:p>
            <a:pPr algn="l">
              <a:lnSpc>
                <a:spcPts val="3360"/>
              </a:lnSpc>
            </a:pPr>
            <a:r>
              <a:rPr lang="en-US" sz="2400" b="1">
                <a:solidFill>
                  <a:srgbClr val="0B315E"/>
                </a:solidFill>
                <a:latin typeface="Montserrat Bold"/>
                <a:ea typeface="Montserrat Bold"/>
                <a:cs typeface="Montserrat Bold"/>
                <a:sym typeface="Montserrat Bold"/>
              </a:rPr>
              <a:t>Pembimbing 2</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ID"/>
          </a:p>
        </p:txBody>
      </p:sp>
      <p:sp>
        <p:nvSpPr>
          <p:cNvPr id="3" name="Freeform 3"/>
          <p:cNvSpPr/>
          <p:nvPr/>
        </p:nvSpPr>
        <p:spPr>
          <a:xfrm>
            <a:off x="-751054" y="-854310"/>
            <a:ext cx="1839949" cy="2499081"/>
          </a:xfrm>
          <a:custGeom>
            <a:avLst/>
            <a:gdLst/>
            <a:ahLst/>
            <a:cxnLst/>
            <a:rect l="l" t="t" r="r" b="b"/>
            <a:pathLst>
              <a:path w="1839949" h="2499081">
                <a:moveTo>
                  <a:pt x="0" y="0"/>
                </a:moveTo>
                <a:lnTo>
                  <a:pt x="1839948" y="0"/>
                </a:lnTo>
                <a:lnTo>
                  <a:pt x="1839948" y="2499081"/>
                </a:lnTo>
                <a:lnTo>
                  <a:pt x="0" y="2499081"/>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7476217" y="6569350"/>
            <a:ext cx="2516165" cy="2577378"/>
          </a:xfrm>
          <a:custGeom>
            <a:avLst/>
            <a:gdLst/>
            <a:ahLst/>
            <a:cxnLst/>
            <a:rect l="l" t="t" r="r" b="b"/>
            <a:pathLst>
              <a:path w="2516165" h="2577378">
                <a:moveTo>
                  <a:pt x="0" y="0"/>
                </a:moveTo>
                <a:lnTo>
                  <a:pt x="2516165" y="0"/>
                </a:lnTo>
                <a:lnTo>
                  <a:pt x="2516165" y="2577378"/>
                </a:lnTo>
                <a:lnTo>
                  <a:pt x="0" y="25773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5" name="Freeform 5"/>
          <p:cNvSpPr/>
          <p:nvPr/>
        </p:nvSpPr>
        <p:spPr>
          <a:xfrm>
            <a:off x="75685" y="10115345"/>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6" name="Freeform 6"/>
          <p:cNvSpPr/>
          <p:nvPr/>
        </p:nvSpPr>
        <p:spPr>
          <a:xfrm>
            <a:off x="17476217" y="307089"/>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7" name="Freeform 7"/>
          <p:cNvSpPr/>
          <p:nvPr/>
        </p:nvSpPr>
        <p:spPr>
          <a:xfrm>
            <a:off x="-391634" y="8983240"/>
            <a:ext cx="934638" cy="1417507"/>
          </a:xfrm>
          <a:custGeom>
            <a:avLst/>
            <a:gdLst/>
            <a:ahLst/>
            <a:cxnLst/>
            <a:rect l="l" t="t" r="r" b="b"/>
            <a:pathLst>
              <a:path w="934638" h="1417507">
                <a:moveTo>
                  <a:pt x="0" y="0"/>
                </a:moveTo>
                <a:lnTo>
                  <a:pt x="934638" y="0"/>
                </a:lnTo>
                <a:lnTo>
                  <a:pt x="934638" y="1417507"/>
                </a:lnTo>
                <a:lnTo>
                  <a:pt x="0" y="1417507"/>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ID"/>
          </a:p>
        </p:txBody>
      </p:sp>
      <p:grpSp>
        <p:nvGrpSpPr>
          <p:cNvPr id="8" name="Group 8"/>
          <p:cNvGrpSpPr/>
          <p:nvPr/>
        </p:nvGrpSpPr>
        <p:grpSpPr>
          <a:xfrm>
            <a:off x="2379567" y="2131576"/>
            <a:ext cx="8872938" cy="2005635"/>
            <a:chOff x="0" y="0"/>
            <a:chExt cx="11830584" cy="2674180"/>
          </a:xfrm>
        </p:grpSpPr>
        <p:grpSp>
          <p:nvGrpSpPr>
            <p:cNvPr id="9" name="Group 9"/>
            <p:cNvGrpSpPr/>
            <p:nvPr/>
          </p:nvGrpSpPr>
          <p:grpSpPr>
            <a:xfrm>
              <a:off x="2907384" y="357564"/>
              <a:ext cx="8923200" cy="1959051"/>
              <a:chOff x="0" y="0"/>
              <a:chExt cx="1721622" cy="377975"/>
            </a:xfrm>
          </p:grpSpPr>
          <p:sp>
            <p:nvSpPr>
              <p:cNvPr id="10" name="Freeform 10"/>
              <p:cNvSpPr/>
              <p:nvPr/>
            </p:nvSpPr>
            <p:spPr>
              <a:xfrm>
                <a:off x="0" y="0"/>
                <a:ext cx="1721622" cy="377975"/>
              </a:xfrm>
              <a:custGeom>
                <a:avLst/>
                <a:gdLst/>
                <a:ahLst/>
                <a:cxnLst/>
                <a:rect l="l" t="t" r="r" b="b"/>
                <a:pathLst>
                  <a:path w="1721622" h="377975">
                    <a:moveTo>
                      <a:pt x="4737" y="0"/>
                    </a:moveTo>
                    <a:lnTo>
                      <a:pt x="1716884" y="0"/>
                    </a:lnTo>
                    <a:cubicBezTo>
                      <a:pt x="1719501" y="0"/>
                      <a:pt x="1721622" y="2121"/>
                      <a:pt x="1721622" y="4737"/>
                    </a:cubicBezTo>
                    <a:lnTo>
                      <a:pt x="1721622" y="373237"/>
                    </a:lnTo>
                    <a:cubicBezTo>
                      <a:pt x="1721622" y="375854"/>
                      <a:pt x="1719501" y="377975"/>
                      <a:pt x="1716884" y="377975"/>
                    </a:cubicBezTo>
                    <a:lnTo>
                      <a:pt x="4737" y="377975"/>
                    </a:lnTo>
                    <a:cubicBezTo>
                      <a:pt x="2121" y="377975"/>
                      <a:pt x="0" y="375854"/>
                      <a:pt x="0" y="373237"/>
                    </a:cubicBezTo>
                    <a:lnTo>
                      <a:pt x="0" y="4737"/>
                    </a:lnTo>
                    <a:cubicBezTo>
                      <a:pt x="0" y="2121"/>
                      <a:pt x="2121" y="0"/>
                      <a:pt x="4737" y="0"/>
                    </a:cubicBezTo>
                    <a:close/>
                  </a:path>
                </a:pathLst>
              </a:custGeom>
              <a:solidFill>
                <a:srgbClr val="173661"/>
              </a:solidFill>
              <a:ln cap="sq">
                <a:noFill/>
                <a:prstDash val="solid"/>
                <a:miter/>
              </a:ln>
            </p:spPr>
            <p:txBody>
              <a:bodyPr/>
              <a:lstStyle/>
              <a:p>
                <a:endParaRPr lang="en-ID"/>
              </a:p>
            </p:txBody>
          </p:sp>
          <p:sp>
            <p:nvSpPr>
              <p:cNvPr id="11" name="TextBox 11"/>
              <p:cNvSpPr txBox="1"/>
              <p:nvPr/>
            </p:nvSpPr>
            <p:spPr>
              <a:xfrm>
                <a:off x="0" y="-38100"/>
                <a:ext cx="1721622" cy="416075"/>
              </a:xfrm>
              <a:prstGeom prst="rect">
                <a:avLst/>
              </a:prstGeom>
            </p:spPr>
            <p:txBody>
              <a:bodyPr lIns="50800" tIns="50800" rIns="50800" bIns="50800" rtlCol="0" anchor="ctr"/>
              <a:lstStyle/>
              <a:p>
                <a:pPr algn="ctr">
                  <a:lnSpc>
                    <a:spcPts val="3079"/>
                  </a:lnSpc>
                </a:pPr>
                <a:endParaRPr/>
              </a:p>
            </p:txBody>
          </p:sp>
        </p:grpSp>
        <p:sp>
          <p:nvSpPr>
            <p:cNvPr id="12" name="Freeform 12"/>
            <p:cNvSpPr/>
            <p:nvPr/>
          </p:nvSpPr>
          <p:spPr>
            <a:xfrm>
              <a:off x="0" y="0"/>
              <a:ext cx="2955574" cy="2674180"/>
            </a:xfrm>
            <a:custGeom>
              <a:avLst/>
              <a:gdLst/>
              <a:ahLst/>
              <a:cxnLst/>
              <a:rect l="l" t="t" r="r" b="b"/>
              <a:pathLst>
                <a:path w="2955574" h="2674180">
                  <a:moveTo>
                    <a:pt x="0" y="0"/>
                  </a:moveTo>
                  <a:lnTo>
                    <a:pt x="2955574" y="0"/>
                  </a:lnTo>
                  <a:lnTo>
                    <a:pt x="2955574" y="2674180"/>
                  </a:lnTo>
                  <a:lnTo>
                    <a:pt x="0" y="2674180"/>
                  </a:lnTo>
                  <a:lnTo>
                    <a:pt x="0" y="0"/>
                  </a:lnTo>
                  <a:close/>
                </a:path>
              </a:pathLst>
            </a:custGeom>
            <a:blipFill>
              <a:blip r:embed="rId11">
                <a:extLst>
                  <a:ext uri="{96DAC541-7B7A-43D3-8B79-37D633B846F1}">
                    <asvg:svgBlip xmlns:asvg="http://schemas.microsoft.com/office/drawing/2016/SVG/main" r:embed="rId12"/>
                  </a:ext>
                </a:extLst>
              </a:blip>
              <a:stretch>
                <a:fillRect r="-38931"/>
              </a:stretch>
            </a:blipFill>
          </p:spPr>
          <p:txBody>
            <a:bodyPr/>
            <a:lstStyle/>
            <a:p>
              <a:endParaRPr lang="en-ID"/>
            </a:p>
          </p:txBody>
        </p:sp>
        <p:sp>
          <p:nvSpPr>
            <p:cNvPr id="13" name="Freeform 13"/>
            <p:cNvSpPr/>
            <p:nvPr/>
          </p:nvSpPr>
          <p:spPr>
            <a:xfrm>
              <a:off x="717603" y="765083"/>
              <a:ext cx="1167963" cy="1167963"/>
            </a:xfrm>
            <a:custGeom>
              <a:avLst/>
              <a:gdLst/>
              <a:ahLst/>
              <a:cxnLst/>
              <a:rect l="l" t="t" r="r" b="b"/>
              <a:pathLst>
                <a:path w="1167963" h="1167963">
                  <a:moveTo>
                    <a:pt x="0" y="0"/>
                  </a:moveTo>
                  <a:lnTo>
                    <a:pt x="1167963" y="0"/>
                  </a:lnTo>
                  <a:lnTo>
                    <a:pt x="1167963" y="1167963"/>
                  </a:lnTo>
                  <a:lnTo>
                    <a:pt x="0" y="11679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14" name="TextBox 14"/>
            <p:cNvSpPr txBox="1"/>
            <p:nvPr/>
          </p:nvSpPr>
          <p:spPr>
            <a:xfrm>
              <a:off x="2070332" y="994124"/>
              <a:ext cx="9466412" cy="609732"/>
            </a:xfrm>
            <a:prstGeom prst="rect">
              <a:avLst/>
            </a:prstGeom>
          </p:spPr>
          <p:txBody>
            <a:bodyPr lIns="0" tIns="0" rIns="0" bIns="0" rtlCol="0" anchor="t">
              <a:spAutoFit/>
            </a:bodyPr>
            <a:lstStyle/>
            <a:p>
              <a:pPr marL="577451" lvl="1" indent="-288726" algn="just">
                <a:lnSpc>
                  <a:spcPts val="3744"/>
                </a:lnSpc>
                <a:buAutoNum type="arabicPeriod"/>
              </a:pPr>
              <a:r>
                <a:rPr lang="en-US" sz="2674" b="1">
                  <a:solidFill>
                    <a:srgbClr val="FFFFFF"/>
                  </a:solidFill>
                  <a:latin typeface="Poppins Semi-Bold"/>
                  <a:ea typeface="Poppins Semi-Bold"/>
                  <a:cs typeface="Poppins Semi-Bold"/>
                  <a:sym typeface="Poppins Semi-Bold"/>
                </a:rPr>
                <a:t> Mengenali Jurnal yang akan Dituju</a:t>
              </a:r>
            </a:p>
          </p:txBody>
        </p:sp>
      </p:grpSp>
      <p:grpSp>
        <p:nvGrpSpPr>
          <p:cNvPr id="15" name="Group 15"/>
          <p:cNvGrpSpPr/>
          <p:nvPr/>
        </p:nvGrpSpPr>
        <p:grpSpPr>
          <a:xfrm>
            <a:off x="2482728" y="6102567"/>
            <a:ext cx="8666617" cy="2032222"/>
            <a:chOff x="0" y="0"/>
            <a:chExt cx="11555489" cy="2709629"/>
          </a:xfrm>
        </p:grpSpPr>
        <p:sp>
          <p:nvSpPr>
            <p:cNvPr id="16" name="Freeform 16"/>
            <p:cNvSpPr/>
            <p:nvPr/>
          </p:nvSpPr>
          <p:spPr>
            <a:xfrm>
              <a:off x="0" y="0"/>
              <a:ext cx="2994753" cy="2709629"/>
            </a:xfrm>
            <a:custGeom>
              <a:avLst/>
              <a:gdLst/>
              <a:ahLst/>
              <a:cxnLst/>
              <a:rect l="l" t="t" r="r" b="b"/>
              <a:pathLst>
                <a:path w="2994753" h="2709629">
                  <a:moveTo>
                    <a:pt x="0" y="0"/>
                  </a:moveTo>
                  <a:lnTo>
                    <a:pt x="2994753" y="0"/>
                  </a:lnTo>
                  <a:lnTo>
                    <a:pt x="2994753" y="2709629"/>
                  </a:lnTo>
                  <a:lnTo>
                    <a:pt x="0" y="2709629"/>
                  </a:lnTo>
                  <a:lnTo>
                    <a:pt x="0" y="0"/>
                  </a:lnTo>
                  <a:close/>
                </a:path>
              </a:pathLst>
            </a:custGeom>
            <a:blipFill>
              <a:blip r:embed="rId15">
                <a:extLst>
                  <a:ext uri="{96DAC541-7B7A-43D3-8B79-37D633B846F1}">
                    <asvg:svgBlip xmlns:asvg="http://schemas.microsoft.com/office/drawing/2016/SVG/main" r:embed="rId16"/>
                  </a:ext>
                </a:extLst>
              </a:blip>
              <a:stretch>
                <a:fillRect r="-38931"/>
              </a:stretch>
            </a:blipFill>
          </p:spPr>
          <p:txBody>
            <a:bodyPr/>
            <a:lstStyle/>
            <a:p>
              <a:endParaRPr lang="en-ID"/>
            </a:p>
          </p:txBody>
        </p:sp>
        <p:sp>
          <p:nvSpPr>
            <p:cNvPr id="17" name="Freeform 17"/>
            <p:cNvSpPr/>
            <p:nvPr/>
          </p:nvSpPr>
          <p:spPr>
            <a:xfrm>
              <a:off x="706242" y="758730"/>
              <a:ext cx="1186358" cy="1230981"/>
            </a:xfrm>
            <a:custGeom>
              <a:avLst/>
              <a:gdLst/>
              <a:ahLst/>
              <a:cxnLst/>
              <a:rect l="l" t="t" r="r" b="b"/>
              <a:pathLst>
                <a:path w="1186358" h="1230981">
                  <a:moveTo>
                    <a:pt x="0" y="0"/>
                  </a:moveTo>
                  <a:lnTo>
                    <a:pt x="1186357" y="0"/>
                  </a:lnTo>
                  <a:lnTo>
                    <a:pt x="1186357" y="1230981"/>
                  </a:lnTo>
                  <a:lnTo>
                    <a:pt x="0" y="12309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D"/>
            </a:p>
          </p:txBody>
        </p:sp>
        <p:grpSp>
          <p:nvGrpSpPr>
            <p:cNvPr id="18" name="Group 18"/>
            <p:cNvGrpSpPr/>
            <p:nvPr/>
          </p:nvGrpSpPr>
          <p:grpSpPr>
            <a:xfrm>
              <a:off x="2839779" y="214393"/>
              <a:ext cx="8715710" cy="1913497"/>
              <a:chOff x="0" y="0"/>
              <a:chExt cx="1721622" cy="377975"/>
            </a:xfrm>
          </p:grpSpPr>
          <p:sp>
            <p:nvSpPr>
              <p:cNvPr id="19" name="Freeform 19"/>
              <p:cNvSpPr/>
              <p:nvPr/>
            </p:nvSpPr>
            <p:spPr>
              <a:xfrm>
                <a:off x="0" y="0"/>
                <a:ext cx="1721622" cy="377975"/>
              </a:xfrm>
              <a:custGeom>
                <a:avLst/>
                <a:gdLst/>
                <a:ahLst/>
                <a:cxnLst/>
                <a:rect l="l" t="t" r="r" b="b"/>
                <a:pathLst>
                  <a:path w="1721622" h="377975">
                    <a:moveTo>
                      <a:pt x="4737" y="0"/>
                    </a:moveTo>
                    <a:lnTo>
                      <a:pt x="1716884" y="0"/>
                    </a:lnTo>
                    <a:cubicBezTo>
                      <a:pt x="1719501" y="0"/>
                      <a:pt x="1721622" y="2121"/>
                      <a:pt x="1721622" y="4737"/>
                    </a:cubicBezTo>
                    <a:lnTo>
                      <a:pt x="1721622" y="373237"/>
                    </a:lnTo>
                    <a:cubicBezTo>
                      <a:pt x="1721622" y="375854"/>
                      <a:pt x="1719501" y="377975"/>
                      <a:pt x="1716884" y="377975"/>
                    </a:cubicBezTo>
                    <a:lnTo>
                      <a:pt x="4737" y="377975"/>
                    </a:lnTo>
                    <a:cubicBezTo>
                      <a:pt x="2121" y="377975"/>
                      <a:pt x="0" y="375854"/>
                      <a:pt x="0" y="373237"/>
                    </a:cubicBezTo>
                    <a:lnTo>
                      <a:pt x="0" y="4737"/>
                    </a:lnTo>
                    <a:cubicBezTo>
                      <a:pt x="0" y="2121"/>
                      <a:pt x="2121" y="0"/>
                      <a:pt x="4737" y="0"/>
                    </a:cubicBezTo>
                    <a:close/>
                  </a:path>
                </a:pathLst>
              </a:custGeom>
              <a:solidFill>
                <a:srgbClr val="173661"/>
              </a:solidFill>
              <a:ln cap="sq">
                <a:noFill/>
                <a:prstDash val="solid"/>
                <a:miter/>
              </a:ln>
            </p:spPr>
            <p:txBody>
              <a:bodyPr/>
              <a:lstStyle/>
              <a:p>
                <a:endParaRPr lang="en-ID"/>
              </a:p>
            </p:txBody>
          </p:sp>
          <p:sp>
            <p:nvSpPr>
              <p:cNvPr id="20" name="TextBox 20"/>
              <p:cNvSpPr txBox="1"/>
              <p:nvPr/>
            </p:nvSpPr>
            <p:spPr>
              <a:xfrm>
                <a:off x="0" y="-38100"/>
                <a:ext cx="1721622" cy="416075"/>
              </a:xfrm>
              <a:prstGeom prst="rect">
                <a:avLst/>
              </a:prstGeom>
            </p:spPr>
            <p:txBody>
              <a:bodyPr lIns="50800" tIns="50800" rIns="50800" bIns="50800" rtlCol="0" anchor="ctr"/>
              <a:lstStyle/>
              <a:p>
                <a:pPr algn="ctr">
                  <a:lnSpc>
                    <a:spcPts val="3079"/>
                  </a:lnSpc>
                </a:pPr>
                <a:endParaRPr/>
              </a:p>
            </p:txBody>
          </p:sp>
        </p:grpSp>
        <p:sp>
          <p:nvSpPr>
            <p:cNvPr id="21" name="TextBox 21"/>
            <p:cNvSpPr txBox="1"/>
            <p:nvPr/>
          </p:nvSpPr>
          <p:spPr>
            <a:xfrm>
              <a:off x="2610170" y="843904"/>
              <a:ext cx="8369991" cy="587801"/>
            </a:xfrm>
            <a:prstGeom prst="rect">
              <a:avLst/>
            </a:prstGeom>
          </p:spPr>
          <p:txBody>
            <a:bodyPr lIns="0" tIns="0" rIns="0" bIns="0" rtlCol="0" anchor="t">
              <a:spAutoFit/>
            </a:bodyPr>
            <a:lstStyle/>
            <a:p>
              <a:pPr algn="just">
                <a:lnSpc>
                  <a:spcPts val="3657"/>
                </a:lnSpc>
              </a:pPr>
              <a:r>
                <a:rPr lang="en-US" sz="2612" b="1">
                  <a:solidFill>
                    <a:srgbClr val="FFFFFF"/>
                  </a:solidFill>
                  <a:latin typeface="Poppins Semi-Bold"/>
                  <a:ea typeface="Poppins Semi-Bold"/>
                  <a:cs typeface="Poppins Semi-Bold"/>
                  <a:sym typeface="Poppins Semi-Bold"/>
                </a:rPr>
                <a:t>3. Menggunakan Bahasa yang baik</a:t>
              </a:r>
            </a:p>
          </p:txBody>
        </p:sp>
      </p:grpSp>
      <p:grpSp>
        <p:nvGrpSpPr>
          <p:cNvPr id="22" name="Group 22"/>
          <p:cNvGrpSpPr/>
          <p:nvPr/>
        </p:nvGrpSpPr>
        <p:grpSpPr>
          <a:xfrm>
            <a:off x="1088894" y="4137211"/>
            <a:ext cx="7611962" cy="1965356"/>
            <a:chOff x="0" y="0"/>
            <a:chExt cx="10149283" cy="2620475"/>
          </a:xfrm>
        </p:grpSpPr>
        <p:sp>
          <p:nvSpPr>
            <p:cNvPr id="23" name="Freeform 23"/>
            <p:cNvSpPr/>
            <p:nvPr/>
          </p:nvSpPr>
          <p:spPr>
            <a:xfrm>
              <a:off x="0" y="0"/>
              <a:ext cx="2896218" cy="2620475"/>
            </a:xfrm>
            <a:custGeom>
              <a:avLst/>
              <a:gdLst/>
              <a:ahLst/>
              <a:cxnLst/>
              <a:rect l="l" t="t" r="r" b="b"/>
              <a:pathLst>
                <a:path w="2896218" h="2620475">
                  <a:moveTo>
                    <a:pt x="0" y="0"/>
                  </a:moveTo>
                  <a:lnTo>
                    <a:pt x="2896218" y="0"/>
                  </a:lnTo>
                  <a:lnTo>
                    <a:pt x="2896218" y="2620475"/>
                  </a:lnTo>
                  <a:lnTo>
                    <a:pt x="0" y="2620475"/>
                  </a:lnTo>
                  <a:lnTo>
                    <a:pt x="0" y="0"/>
                  </a:lnTo>
                  <a:close/>
                </a:path>
              </a:pathLst>
            </a:custGeom>
            <a:blipFill>
              <a:blip r:embed="rId19">
                <a:extLst>
                  <a:ext uri="{96DAC541-7B7A-43D3-8B79-37D633B846F1}">
                    <asvg:svgBlip xmlns:asvg="http://schemas.microsoft.com/office/drawing/2016/SVG/main" r:embed="rId20"/>
                  </a:ext>
                </a:extLst>
              </a:blip>
              <a:stretch>
                <a:fillRect r="-38931"/>
              </a:stretch>
            </a:blipFill>
          </p:spPr>
          <p:txBody>
            <a:bodyPr/>
            <a:lstStyle/>
            <a:p>
              <a:endParaRPr lang="en-ID"/>
            </a:p>
          </p:txBody>
        </p:sp>
        <p:grpSp>
          <p:nvGrpSpPr>
            <p:cNvPr id="24" name="Group 24"/>
            <p:cNvGrpSpPr/>
            <p:nvPr/>
          </p:nvGrpSpPr>
          <p:grpSpPr>
            <a:xfrm>
              <a:off x="2896218" y="325072"/>
              <a:ext cx="7253065" cy="1970332"/>
              <a:chOff x="0" y="0"/>
              <a:chExt cx="1322748" cy="359331"/>
            </a:xfrm>
          </p:grpSpPr>
          <p:sp>
            <p:nvSpPr>
              <p:cNvPr id="25" name="Freeform 25"/>
              <p:cNvSpPr/>
              <p:nvPr/>
            </p:nvSpPr>
            <p:spPr>
              <a:xfrm>
                <a:off x="0" y="0"/>
                <a:ext cx="1322748" cy="359331"/>
              </a:xfrm>
              <a:custGeom>
                <a:avLst/>
                <a:gdLst/>
                <a:ahLst/>
                <a:cxnLst/>
                <a:rect l="l" t="t" r="r" b="b"/>
                <a:pathLst>
                  <a:path w="1322748" h="359331">
                    <a:moveTo>
                      <a:pt x="6166" y="0"/>
                    </a:moveTo>
                    <a:lnTo>
                      <a:pt x="1316582" y="0"/>
                    </a:lnTo>
                    <a:cubicBezTo>
                      <a:pt x="1319987" y="0"/>
                      <a:pt x="1322748" y="2761"/>
                      <a:pt x="1322748" y="6166"/>
                    </a:cubicBezTo>
                    <a:lnTo>
                      <a:pt x="1322748" y="353165"/>
                    </a:lnTo>
                    <a:cubicBezTo>
                      <a:pt x="1322748" y="356570"/>
                      <a:pt x="1319987" y="359331"/>
                      <a:pt x="1316582" y="359331"/>
                    </a:cubicBezTo>
                    <a:lnTo>
                      <a:pt x="6166" y="359331"/>
                    </a:lnTo>
                    <a:cubicBezTo>
                      <a:pt x="2761" y="359331"/>
                      <a:pt x="0" y="356570"/>
                      <a:pt x="0" y="353165"/>
                    </a:cubicBezTo>
                    <a:lnTo>
                      <a:pt x="0" y="6166"/>
                    </a:lnTo>
                    <a:cubicBezTo>
                      <a:pt x="0" y="2761"/>
                      <a:pt x="2761" y="0"/>
                      <a:pt x="6166" y="0"/>
                    </a:cubicBezTo>
                    <a:close/>
                  </a:path>
                </a:pathLst>
              </a:custGeom>
              <a:solidFill>
                <a:srgbClr val="233E8B"/>
              </a:solidFill>
              <a:ln cap="sq">
                <a:noFill/>
                <a:prstDash val="solid"/>
                <a:miter/>
              </a:ln>
            </p:spPr>
            <p:txBody>
              <a:bodyPr/>
              <a:lstStyle/>
              <a:p>
                <a:endParaRPr lang="en-ID"/>
              </a:p>
            </p:txBody>
          </p:sp>
          <p:sp>
            <p:nvSpPr>
              <p:cNvPr id="26" name="TextBox 26"/>
              <p:cNvSpPr txBox="1"/>
              <p:nvPr/>
            </p:nvSpPr>
            <p:spPr>
              <a:xfrm>
                <a:off x="0" y="-38100"/>
                <a:ext cx="1322748" cy="397431"/>
              </a:xfrm>
              <a:prstGeom prst="rect">
                <a:avLst/>
              </a:prstGeom>
            </p:spPr>
            <p:txBody>
              <a:bodyPr lIns="50800" tIns="50800" rIns="50800" bIns="50800" rtlCol="0" anchor="ctr"/>
              <a:lstStyle/>
              <a:p>
                <a:pPr algn="ctr">
                  <a:lnSpc>
                    <a:spcPts val="3080"/>
                  </a:lnSpc>
                </a:pPr>
                <a:endParaRPr/>
              </a:p>
            </p:txBody>
          </p:sp>
        </p:grpSp>
        <p:sp>
          <p:nvSpPr>
            <p:cNvPr id="27" name="Freeform 27"/>
            <p:cNvSpPr/>
            <p:nvPr/>
          </p:nvSpPr>
          <p:spPr>
            <a:xfrm>
              <a:off x="662549" y="708365"/>
              <a:ext cx="1158605" cy="1203746"/>
            </a:xfrm>
            <a:custGeom>
              <a:avLst/>
              <a:gdLst/>
              <a:ahLst/>
              <a:cxnLst/>
              <a:rect l="l" t="t" r="r" b="b"/>
              <a:pathLst>
                <a:path w="1158605" h="1203746">
                  <a:moveTo>
                    <a:pt x="0" y="0"/>
                  </a:moveTo>
                  <a:lnTo>
                    <a:pt x="1158605" y="0"/>
                  </a:lnTo>
                  <a:lnTo>
                    <a:pt x="1158605" y="1203745"/>
                  </a:lnTo>
                  <a:lnTo>
                    <a:pt x="0" y="120374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ID"/>
            </a:p>
          </p:txBody>
        </p:sp>
        <p:sp>
          <p:nvSpPr>
            <p:cNvPr id="28" name="TextBox 28"/>
            <p:cNvSpPr txBox="1"/>
            <p:nvPr/>
          </p:nvSpPr>
          <p:spPr>
            <a:xfrm>
              <a:off x="2402885" y="907859"/>
              <a:ext cx="7250012" cy="650171"/>
            </a:xfrm>
            <a:prstGeom prst="rect">
              <a:avLst/>
            </a:prstGeom>
          </p:spPr>
          <p:txBody>
            <a:bodyPr lIns="0" tIns="0" rIns="0" bIns="0" rtlCol="0" anchor="t">
              <a:spAutoFit/>
            </a:bodyPr>
            <a:lstStyle/>
            <a:p>
              <a:pPr algn="just">
                <a:lnSpc>
                  <a:spcPts val="3961"/>
                </a:lnSpc>
              </a:pPr>
              <a:r>
                <a:rPr lang="en-US" sz="2829" b="1">
                  <a:solidFill>
                    <a:srgbClr val="FFFFFF"/>
                  </a:solidFill>
                  <a:latin typeface="Poppins Semi-Bold"/>
                  <a:ea typeface="Poppins Semi-Bold"/>
                  <a:cs typeface="Poppins Semi-Bold"/>
                  <a:sym typeface="Poppins Semi-Bold"/>
                </a:rPr>
                <a:t>2. Struktur Artikel yang Jelas</a:t>
              </a:r>
            </a:p>
          </p:txBody>
        </p:sp>
      </p:grpSp>
      <p:grpSp>
        <p:nvGrpSpPr>
          <p:cNvPr id="29" name="Group 29"/>
          <p:cNvGrpSpPr/>
          <p:nvPr/>
        </p:nvGrpSpPr>
        <p:grpSpPr>
          <a:xfrm>
            <a:off x="168920" y="0"/>
            <a:ext cx="7841346" cy="966383"/>
            <a:chOff x="0" y="0"/>
            <a:chExt cx="10455128" cy="1288510"/>
          </a:xfrm>
        </p:grpSpPr>
        <p:sp>
          <p:nvSpPr>
            <p:cNvPr id="30" name="Freeform 30"/>
            <p:cNvSpPr/>
            <p:nvPr/>
          </p:nvSpPr>
          <p:spPr>
            <a:xfrm>
              <a:off x="0" y="0"/>
              <a:ext cx="1278846" cy="1288510"/>
            </a:xfrm>
            <a:custGeom>
              <a:avLst/>
              <a:gdLst/>
              <a:ahLst/>
              <a:cxnLst/>
              <a:rect l="l" t="t" r="r" b="b"/>
              <a:pathLst>
                <a:path w="1278846" h="1288510">
                  <a:moveTo>
                    <a:pt x="0" y="0"/>
                  </a:moveTo>
                  <a:lnTo>
                    <a:pt x="1278846" y="0"/>
                  </a:lnTo>
                  <a:lnTo>
                    <a:pt x="1278846" y="1288510"/>
                  </a:lnTo>
                  <a:lnTo>
                    <a:pt x="0" y="1288510"/>
                  </a:lnTo>
                  <a:lnTo>
                    <a:pt x="0" y="0"/>
                  </a:lnTo>
                  <a:close/>
                </a:path>
              </a:pathLst>
            </a:custGeom>
            <a:blipFill>
              <a:blip r:embed="rId23"/>
              <a:stretch>
                <a:fillRect/>
              </a:stretch>
            </a:blipFill>
          </p:spPr>
          <p:txBody>
            <a:bodyPr/>
            <a:lstStyle/>
            <a:p>
              <a:endParaRPr lang="en-ID"/>
            </a:p>
          </p:txBody>
        </p:sp>
        <p:sp>
          <p:nvSpPr>
            <p:cNvPr id="31" name="TextBox 31"/>
            <p:cNvSpPr txBox="1"/>
            <p:nvPr/>
          </p:nvSpPr>
          <p:spPr>
            <a:xfrm>
              <a:off x="1598300" y="305571"/>
              <a:ext cx="8856827" cy="569172"/>
            </a:xfrm>
            <a:prstGeom prst="rect">
              <a:avLst/>
            </a:prstGeom>
          </p:spPr>
          <p:txBody>
            <a:bodyPr lIns="0" tIns="0" rIns="0" bIns="0" rtlCol="0" anchor="t">
              <a:spAutoFit/>
            </a:bodyPr>
            <a:lstStyle/>
            <a:p>
              <a:pPr algn="l">
                <a:lnSpc>
                  <a:spcPts val="3640"/>
                </a:lnSpc>
              </a:pPr>
              <a:r>
                <a:rPr lang="en-US" sz="2600">
                  <a:solidFill>
                    <a:srgbClr val="0B315E"/>
                  </a:solidFill>
                  <a:latin typeface="Montserrat"/>
                  <a:ea typeface="Montserrat"/>
                  <a:cs typeface="Montserrat"/>
                  <a:sym typeface="Montserrat"/>
                </a:rPr>
                <a:t>Universitas Muhammadiyah Jember</a:t>
              </a:r>
            </a:p>
          </p:txBody>
        </p:sp>
      </p:grpSp>
      <p:sp>
        <p:nvSpPr>
          <p:cNvPr id="32" name="TextBox 32"/>
          <p:cNvSpPr txBox="1"/>
          <p:nvPr/>
        </p:nvSpPr>
        <p:spPr>
          <a:xfrm>
            <a:off x="16478295" y="8229235"/>
            <a:ext cx="504922" cy="481330"/>
          </a:xfrm>
          <a:prstGeom prst="rect">
            <a:avLst/>
          </a:prstGeom>
        </p:spPr>
        <p:txBody>
          <a:bodyPr lIns="0" tIns="0" rIns="0" bIns="0" rtlCol="0" anchor="t">
            <a:spAutoFit/>
          </a:bodyPr>
          <a:lstStyle/>
          <a:p>
            <a:pPr algn="r">
              <a:lnSpc>
                <a:spcPts val="3919"/>
              </a:lnSpc>
            </a:pPr>
            <a:r>
              <a:rPr lang="en-US" sz="2799" b="1" spc="117">
                <a:solidFill>
                  <a:srgbClr val="FFFFFF"/>
                </a:solidFill>
                <a:latin typeface="Source Sans Pro Bold"/>
                <a:ea typeface="Source Sans Pro Bold"/>
                <a:cs typeface="Source Sans Pro Bold"/>
                <a:sym typeface="Source Sans Pro Bold"/>
              </a:rPr>
              <a:t>04</a:t>
            </a:r>
          </a:p>
        </p:txBody>
      </p:sp>
      <p:grpSp>
        <p:nvGrpSpPr>
          <p:cNvPr id="33" name="Group 33"/>
          <p:cNvGrpSpPr/>
          <p:nvPr/>
        </p:nvGrpSpPr>
        <p:grpSpPr>
          <a:xfrm>
            <a:off x="1088894" y="8089346"/>
            <a:ext cx="8739058" cy="2025999"/>
            <a:chOff x="0" y="0"/>
            <a:chExt cx="11652077" cy="2701332"/>
          </a:xfrm>
        </p:grpSpPr>
        <p:sp>
          <p:nvSpPr>
            <p:cNvPr id="34" name="Freeform 34"/>
            <p:cNvSpPr/>
            <p:nvPr/>
          </p:nvSpPr>
          <p:spPr>
            <a:xfrm>
              <a:off x="0" y="0"/>
              <a:ext cx="2985583" cy="2701332"/>
            </a:xfrm>
            <a:custGeom>
              <a:avLst/>
              <a:gdLst/>
              <a:ahLst/>
              <a:cxnLst/>
              <a:rect l="l" t="t" r="r" b="b"/>
              <a:pathLst>
                <a:path w="2985583" h="2701332">
                  <a:moveTo>
                    <a:pt x="0" y="0"/>
                  </a:moveTo>
                  <a:lnTo>
                    <a:pt x="2985583" y="0"/>
                  </a:lnTo>
                  <a:lnTo>
                    <a:pt x="2985583" y="2701332"/>
                  </a:lnTo>
                  <a:lnTo>
                    <a:pt x="0" y="2701332"/>
                  </a:lnTo>
                  <a:lnTo>
                    <a:pt x="0" y="0"/>
                  </a:lnTo>
                  <a:close/>
                </a:path>
              </a:pathLst>
            </a:custGeom>
            <a:blipFill>
              <a:blip r:embed="rId19">
                <a:extLst>
                  <a:ext uri="{96DAC541-7B7A-43D3-8B79-37D633B846F1}">
                    <asvg:svgBlip xmlns:asvg="http://schemas.microsoft.com/office/drawing/2016/SVG/main" r:embed="rId20"/>
                  </a:ext>
                </a:extLst>
              </a:blip>
              <a:stretch>
                <a:fillRect r="-38931"/>
              </a:stretch>
            </a:blipFill>
          </p:spPr>
          <p:txBody>
            <a:bodyPr/>
            <a:lstStyle/>
            <a:p>
              <a:endParaRPr lang="en-ID"/>
            </a:p>
          </p:txBody>
        </p:sp>
        <p:sp>
          <p:nvSpPr>
            <p:cNvPr id="35" name="Freeform 35"/>
            <p:cNvSpPr/>
            <p:nvPr/>
          </p:nvSpPr>
          <p:spPr>
            <a:xfrm>
              <a:off x="704570" y="819187"/>
              <a:ext cx="1245047" cy="1062959"/>
            </a:xfrm>
            <a:custGeom>
              <a:avLst/>
              <a:gdLst/>
              <a:ahLst/>
              <a:cxnLst/>
              <a:rect l="l" t="t" r="r" b="b"/>
              <a:pathLst>
                <a:path w="1245047" h="1062959">
                  <a:moveTo>
                    <a:pt x="0" y="0"/>
                  </a:moveTo>
                  <a:lnTo>
                    <a:pt x="1245047" y="0"/>
                  </a:lnTo>
                  <a:lnTo>
                    <a:pt x="1245047" y="1062959"/>
                  </a:lnTo>
                  <a:lnTo>
                    <a:pt x="0" y="106295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ID"/>
            </a:p>
          </p:txBody>
        </p:sp>
        <p:grpSp>
          <p:nvGrpSpPr>
            <p:cNvPr id="36" name="Group 36"/>
            <p:cNvGrpSpPr/>
            <p:nvPr/>
          </p:nvGrpSpPr>
          <p:grpSpPr>
            <a:xfrm>
              <a:off x="2936367" y="350818"/>
              <a:ext cx="8715710" cy="1963595"/>
              <a:chOff x="0" y="0"/>
              <a:chExt cx="1721622" cy="387871"/>
            </a:xfrm>
          </p:grpSpPr>
          <p:sp>
            <p:nvSpPr>
              <p:cNvPr id="37" name="Freeform 37"/>
              <p:cNvSpPr/>
              <p:nvPr/>
            </p:nvSpPr>
            <p:spPr>
              <a:xfrm>
                <a:off x="0" y="0"/>
                <a:ext cx="1721622" cy="387871"/>
              </a:xfrm>
              <a:custGeom>
                <a:avLst/>
                <a:gdLst/>
                <a:ahLst/>
                <a:cxnLst/>
                <a:rect l="l" t="t" r="r" b="b"/>
                <a:pathLst>
                  <a:path w="1721622" h="387871">
                    <a:moveTo>
                      <a:pt x="4737" y="0"/>
                    </a:moveTo>
                    <a:lnTo>
                      <a:pt x="1716884" y="0"/>
                    </a:lnTo>
                    <a:cubicBezTo>
                      <a:pt x="1719501" y="0"/>
                      <a:pt x="1721622" y="2121"/>
                      <a:pt x="1721622" y="4737"/>
                    </a:cubicBezTo>
                    <a:lnTo>
                      <a:pt x="1721622" y="383133"/>
                    </a:lnTo>
                    <a:cubicBezTo>
                      <a:pt x="1721622" y="385750"/>
                      <a:pt x="1719501" y="387871"/>
                      <a:pt x="1716884" y="387871"/>
                    </a:cubicBezTo>
                    <a:lnTo>
                      <a:pt x="4737" y="387871"/>
                    </a:lnTo>
                    <a:cubicBezTo>
                      <a:pt x="2121" y="387871"/>
                      <a:pt x="0" y="385750"/>
                      <a:pt x="0" y="383133"/>
                    </a:cubicBezTo>
                    <a:lnTo>
                      <a:pt x="0" y="4737"/>
                    </a:lnTo>
                    <a:cubicBezTo>
                      <a:pt x="0" y="2121"/>
                      <a:pt x="2121" y="0"/>
                      <a:pt x="4737" y="0"/>
                    </a:cubicBezTo>
                    <a:close/>
                  </a:path>
                </a:pathLst>
              </a:custGeom>
              <a:solidFill>
                <a:srgbClr val="233E8B"/>
              </a:solidFill>
              <a:ln cap="sq">
                <a:noFill/>
                <a:prstDash val="solid"/>
                <a:miter/>
              </a:ln>
            </p:spPr>
            <p:txBody>
              <a:bodyPr/>
              <a:lstStyle/>
              <a:p>
                <a:endParaRPr lang="en-ID"/>
              </a:p>
            </p:txBody>
          </p:sp>
          <p:sp>
            <p:nvSpPr>
              <p:cNvPr id="38" name="TextBox 38"/>
              <p:cNvSpPr txBox="1"/>
              <p:nvPr/>
            </p:nvSpPr>
            <p:spPr>
              <a:xfrm>
                <a:off x="0" y="-38100"/>
                <a:ext cx="1721622" cy="425971"/>
              </a:xfrm>
              <a:prstGeom prst="rect">
                <a:avLst/>
              </a:prstGeom>
            </p:spPr>
            <p:txBody>
              <a:bodyPr lIns="50800" tIns="50800" rIns="50800" bIns="50800" rtlCol="0" anchor="ctr"/>
              <a:lstStyle/>
              <a:p>
                <a:pPr algn="ctr">
                  <a:lnSpc>
                    <a:spcPts val="3079"/>
                  </a:lnSpc>
                </a:pPr>
                <a:endParaRPr/>
              </a:p>
            </p:txBody>
          </p:sp>
        </p:grpSp>
        <p:sp>
          <p:nvSpPr>
            <p:cNvPr id="39" name="TextBox 39"/>
            <p:cNvSpPr txBox="1"/>
            <p:nvPr/>
          </p:nvSpPr>
          <p:spPr>
            <a:xfrm>
              <a:off x="2564425" y="962025"/>
              <a:ext cx="9087653" cy="587801"/>
            </a:xfrm>
            <a:prstGeom prst="rect">
              <a:avLst/>
            </a:prstGeom>
          </p:spPr>
          <p:txBody>
            <a:bodyPr lIns="0" tIns="0" rIns="0" bIns="0" rtlCol="0" anchor="t">
              <a:spAutoFit/>
            </a:bodyPr>
            <a:lstStyle/>
            <a:p>
              <a:pPr algn="just">
                <a:lnSpc>
                  <a:spcPts val="3657"/>
                </a:lnSpc>
              </a:pPr>
              <a:r>
                <a:rPr lang="en-US" sz="2612" b="1">
                  <a:solidFill>
                    <a:srgbClr val="FFFFFF"/>
                  </a:solidFill>
                  <a:latin typeface="Poppins Semi-Bold"/>
                  <a:ea typeface="Poppins Semi-Bold"/>
                  <a:cs typeface="Poppins Semi-Bold"/>
                  <a:sym typeface="Poppins Semi-Bold"/>
                </a:rPr>
                <a:t>4. Konsistensi dalam Penyusunan Data</a:t>
              </a:r>
            </a:p>
          </p:txBody>
        </p:sp>
      </p:grpSp>
      <p:grpSp>
        <p:nvGrpSpPr>
          <p:cNvPr id="40" name="Group 40"/>
          <p:cNvGrpSpPr/>
          <p:nvPr/>
        </p:nvGrpSpPr>
        <p:grpSpPr>
          <a:xfrm>
            <a:off x="12807683" y="1681097"/>
            <a:ext cx="4451617" cy="7906534"/>
            <a:chOff x="0" y="0"/>
            <a:chExt cx="1172442" cy="2082379"/>
          </a:xfrm>
        </p:grpSpPr>
        <p:sp>
          <p:nvSpPr>
            <p:cNvPr id="41" name="Freeform 41"/>
            <p:cNvSpPr/>
            <p:nvPr/>
          </p:nvSpPr>
          <p:spPr>
            <a:xfrm>
              <a:off x="0" y="0"/>
              <a:ext cx="1172442" cy="2082379"/>
            </a:xfrm>
            <a:custGeom>
              <a:avLst/>
              <a:gdLst/>
              <a:ahLst/>
              <a:cxnLst/>
              <a:rect l="l" t="t" r="r" b="b"/>
              <a:pathLst>
                <a:path w="1172442" h="2082379">
                  <a:moveTo>
                    <a:pt x="86956" y="0"/>
                  </a:moveTo>
                  <a:lnTo>
                    <a:pt x="1085486" y="0"/>
                  </a:lnTo>
                  <a:cubicBezTo>
                    <a:pt x="1133511" y="0"/>
                    <a:pt x="1172442" y="38932"/>
                    <a:pt x="1172442" y="86956"/>
                  </a:cubicBezTo>
                  <a:lnTo>
                    <a:pt x="1172442" y="1995423"/>
                  </a:lnTo>
                  <a:cubicBezTo>
                    <a:pt x="1172442" y="2043448"/>
                    <a:pt x="1133511" y="2082379"/>
                    <a:pt x="1085486" y="2082379"/>
                  </a:cubicBezTo>
                  <a:lnTo>
                    <a:pt x="86956" y="2082379"/>
                  </a:lnTo>
                  <a:cubicBezTo>
                    <a:pt x="38932" y="2082379"/>
                    <a:pt x="0" y="2043448"/>
                    <a:pt x="0" y="1995423"/>
                  </a:cubicBezTo>
                  <a:lnTo>
                    <a:pt x="0" y="86956"/>
                  </a:lnTo>
                  <a:cubicBezTo>
                    <a:pt x="0" y="38932"/>
                    <a:pt x="38932" y="0"/>
                    <a:pt x="86956" y="0"/>
                  </a:cubicBezTo>
                  <a:close/>
                </a:path>
              </a:pathLst>
            </a:custGeom>
            <a:solidFill>
              <a:srgbClr val="233E8B"/>
            </a:solidFill>
          </p:spPr>
          <p:txBody>
            <a:bodyPr/>
            <a:lstStyle/>
            <a:p>
              <a:endParaRPr lang="en-ID"/>
            </a:p>
          </p:txBody>
        </p:sp>
        <p:sp>
          <p:nvSpPr>
            <p:cNvPr id="42" name="TextBox 42"/>
            <p:cNvSpPr txBox="1"/>
            <p:nvPr/>
          </p:nvSpPr>
          <p:spPr>
            <a:xfrm>
              <a:off x="0" y="-47625"/>
              <a:ext cx="1172442" cy="2130004"/>
            </a:xfrm>
            <a:prstGeom prst="rect">
              <a:avLst/>
            </a:prstGeom>
          </p:spPr>
          <p:txBody>
            <a:bodyPr lIns="50800" tIns="50800" rIns="50800" bIns="50800" rtlCol="0" anchor="ctr"/>
            <a:lstStyle/>
            <a:p>
              <a:pPr algn="ctr">
                <a:lnSpc>
                  <a:spcPts val="3640"/>
                </a:lnSpc>
              </a:pPr>
              <a:endParaRPr/>
            </a:p>
          </p:txBody>
        </p:sp>
      </p:grpSp>
      <p:grpSp>
        <p:nvGrpSpPr>
          <p:cNvPr id="43" name="Group 43"/>
          <p:cNvGrpSpPr/>
          <p:nvPr/>
        </p:nvGrpSpPr>
        <p:grpSpPr>
          <a:xfrm>
            <a:off x="12807683" y="627803"/>
            <a:ext cx="5614166" cy="8630497"/>
            <a:chOff x="0" y="0"/>
            <a:chExt cx="7485555" cy="11507330"/>
          </a:xfrm>
        </p:grpSpPr>
        <p:grpSp>
          <p:nvGrpSpPr>
            <p:cNvPr id="44" name="Group 44"/>
            <p:cNvGrpSpPr/>
            <p:nvPr/>
          </p:nvGrpSpPr>
          <p:grpSpPr>
            <a:xfrm>
              <a:off x="0" y="686808"/>
              <a:ext cx="5307804" cy="10820522"/>
              <a:chOff x="0" y="0"/>
              <a:chExt cx="1048455" cy="2137387"/>
            </a:xfrm>
          </p:grpSpPr>
          <p:sp>
            <p:nvSpPr>
              <p:cNvPr id="45" name="Freeform 45"/>
              <p:cNvSpPr/>
              <p:nvPr/>
            </p:nvSpPr>
            <p:spPr>
              <a:xfrm>
                <a:off x="0" y="0"/>
                <a:ext cx="1048455" cy="2137387"/>
              </a:xfrm>
              <a:custGeom>
                <a:avLst/>
                <a:gdLst/>
                <a:ahLst/>
                <a:cxnLst/>
                <a:rect l="l" t="t" r="r" b="b"/>
                <a:pathLst>
                  <a:path w="1048455" h="2137387">
                    <a:moveTo>
                      <a:pt x="97239" y="0"/>
                    </a:moveTo>
                    <a:lnTo>
                      <a:pt x="951216" y="0"/>
                    </a:lnTo>
                    <a:cubicBezTo>
                      <a:pt x="1004920" y="0"/>
                      <a:pt x="1048455" y="43536"/>
                      <a:pt x="1048455" y="97239"/>
                    </a:cubicBezTo>
                    <a:lnTo>
                      <a:pt x="1048455" y="2040148"/>
                    </a:lnTo>
                    <a:cubicBezTo>
                      <a:pt x="1048455" y="2093851"/>
                      <a:pt x="1004920" y="2137387"/>
                      <a:pt x="951216" y="2137387"/>
                    </a:cubicBezTo>
                    <a:lnTo>
                      <a:pt x="97239" y="2137387"/>
                    </a:lnTo>
                    <a:cubicBezTo>
                      <a:pt x="43536" y="2137387"/>
                      <a:pt x="0" y="2093851"/>
                      <a:pt x="0" y="2040148"/>
                    </a:cubicBezTo>
                    <a:lnTo>
                      <a:pt x="0" y="97239"/>
                    </a:lnTo>
                    <a:cubicBezTo>
                      <a:pt x="0" y="43536"/>
                      <a:pt x="43536" y="0"/>
                      <a:pt x="97239" y="0"/>
                    </a:cubicBezTo>
                    <a:close/>
                  </a:path>
                </a:pathLst>
              </a:custGeom>
              <a:solidFill>
                <a:srgbClr val="C4D1C2"/>
              </a:solidFill>
            </p:spPr>
            <p:txBody>
              <a:bodyPr/>
              <a:lstStyle/>
              <a:p>
                <a:endParaRPr lang="en-ID"/>
              </a:p>
            </p:txBody>
          </p:sp>
          <p:sp>
            <p:nvSpPr>
              <p:cNvPr id="46" name="TextBox 46"/>
              <p:cNvSpPr txBox="1"/>
              <p:nvPr/>
            </p:nvSpPr>
            <p:spPr>
              <a:xfrm>
                <a:off x="0" y="-47625"/>
                <a:ext cx="1048455" cy="2185012"/>
              </a:xfrm>
              <a:prstGeom prst="rect">
                <a:avLst/>
              </a:prstGeom>
            </p:spPr>
            <p:txBody>
              <a:bodyPr lIns="50800" tIns="50800" rIns="50800" bIns="50800" rtlCol="0" anchor="ctr"/>
              <a:lstStyle/>
              <a:p>
                <a:pPr algn="ctr">
                  <a:lnSpc>
                    <a:spcPts val="3640"/>
                  </a:lnSpc>
                </a:pPr>
                <a:endParaRPr/>
              </a:p>
            </p:txBody>
          </p:sp>
        </p:grpSp>
        <p:sp>
          <p:nvSpPr>
            <p:cNvPr id="47" name="Freeform 47"/>
            <p:cNvSpPr/>
            <p:nvPr/>
          </p:nvSpPr>
          <p:spPr>
            <a:xfrm>
              <a:off x="722643" y="933119"/>
              <a:ext cx="3852325" cy="1643172"/>
            </a:xfrm>
            <a:custGeom>
              <a:avLst/>
              <a:gdLst/>
              <a:ahLst/>
              <a:cxnLst/>
              <a:rect l="l" t="t" r="r" b="b"/>
              <a:pathLst>
                <a:path w="3852325" h="1643172">
                  <a:moveTo>
                    <a:pt x="0" y="0"/>
                  </a:moveTo>
                  <a:lnTo>
                    <a:pt x="3852324" y="0"/>
                  </a:lnTo>
                  <a:lnTo>
                    <a:pt x="3852324" y="1643172"/>
                  </a:lnTo>
                  <a:lnTo>
                    <a:pt x="0" y="1643172"/>
                  </a:lnTo>
                  <a:lnTo>
                    <a:pt x="0" y="0"/>
                  </a:lnTo>
                  <a:close/>
                </a:path>
              </a:pathLst>
            </a:custGeom>
            <a:blipFill>
              <a:blip r:embed="rId26"/>
              <a:stretch>
                <a:fillRect/>
              </a:stretch>
            </a:blipFill>
          </p:spPr>
          <p:txBody>
            <a:bodyPr/>
            <a:lstStyle/>
            <a:p>
              <a:endParaRPr lang="en-ID"/>
            </a:p>
          </p:txBody>
        </p:sp>
        <p:sp>
          <p:nvSpPr>
            <p:cNvPr id="48" name="Freeform 48"/>
            <p:cNvSpPr/>
            <p:nvPr/>
          </p:nvSpPr>
          <p:spPr>
            <a:xfrm>
              <a:off x="570248" y="2906491"/>
              <a:ext cx="4167308" cy="1057454"/>
            </a:xfrm>
            <a:custGeom>
              <a:avLst/>
              <a:gdLst/>
              <a:ahLst/>
              <a:cxnLst/>
              <a:rect l="l" t="t" r="r" b="b"/>
              <a:pathLst>
                <a:path w="4167308" h="1057454">
                  <a:moveTo>
                    <a:pt x="0" y="0"/>
                  </a:moveTo>
                  <a:lnTo>
                    <a:pt x="4167308" y="0"/>
                  </a:lnTo>
                  <a:lnTo>
                    <a:pt x="4167308" y="1057454"/>
                  </a:lnTo>
                  <a:lnTo>
                    <a:pt x="0" y="1057454"/>
                  </a:lnTo>
                  <a:lnTo>
                    <a:pt x="0" y="0"/>
                  </a:lnTo>
                  <a:close/>
                </a:path>
              </a:pathLst>
            </a:custGeom>
            <a:blipFill>
              <a:blip r:embed="rId27"/>
              <a:stretch>
                <a:fillRect/>
              </a:stretch>
            </a:blipFill>
          </p:spPr>
          <p:txBody>
            <a:bodyPr/>
            <a:lstStyle/>
            <a:p>
              <a:endParaRPr lang="en-ID"/>
            </a:p>
          </p:txBody>
        </p:sp>
        <p:sp>
          <p:nvSpPr>
            <p:cNvPr id="49" name="Freeform 49"/>
            <p:cNvSpPr/>
            <p:nvPr/>
          </p:nvSpPr>
          <p:spPr>
            <a:xfrm>
              <a:off x="665149" y="4459554"/>
              <a:ext cx="4072407" cy="1637515"/>
            </a:xfrm>
            <a:custGeom>
              <a:avLst/>
              <a:gdLst/>
              <a:ahLst/>
              <a:cxnLst/>
              <a:rect l="l" t="t" r="r" b="b"/>
              <a:pathLst>
                <a:path w="4072407" h="1637515">
                  <a:moveTo>
                    <a:pt x="0" y="0"/>
                  </a:moveTo>
                  <a:lnTo>
                    <a:pt x="4072407" y="0"/>
                  </a:lnTo>
                  <a:lnTo>
                    <a:pt x="4072407" y="1637515"/>
                  </a:lnTo>
                  <a:lnTo>
                    <a:pt x="0" y="1637515"/>
                  </a:lnTo>
                  <a:lnTo>
                    <a:pt x="0" y="0"/>
                  </a:lnTo>
                  <a:close/>
                </a:path>
              </a:pathLst>
            </a:custGeom>
            <a:blipFill>
              <a:blip r:embed="rId28"/>
              <a:stretch>
                <a:fillRect t="-29123" b="-26310"/>
              </a:stretch>
            </a:blipFill>
          </p:spPr>
          <p:txBody>
            <a:bodyPr/>
            <a:lstStyle/>
            <a:p>
              <a:endParaRPr lang="en-ID"/>
            </a:p>
          </p:txBody>
        </p:sp>
        <p:sp>
          <p:nvSpPr>
            <p:cNvPr id="50" name="Freeform 50"/>
            <p:cNvSpPr/>
            <p:nvPr/>
          </p:nvSpPr>
          <p:spPr>
            <a:xfrm>
              <a:off x="0" y="6146174"/>
              <a:ext cx="5297610" cy="1549551"/>
            </a:xfrm>
            <a:custGeom>
              <a:avLst/>
              <a:gdLst/>
              <a:ahLst/>
              <a:cxnLst/>
              <a:rect l="l" t="t" r="r" b="b"/>
              <a:pathLst>
                <a:path w="5297610" h="1549551">
                  <a:moveTo>
                    <a:pt x="0" y="0"/>
                  </a:moveTo>
                  <a:lnTo>
                    <a:pt x="5297610" y="0"/>
                  </a:lnTo>
                  <a:lnTo>
                    <a:pt x="5297610" y="1549551"/>
                  </a:lnTo>
                  <a:lnTo>
                    <a:pt x="0" y="1549551"/>
                  </a:lnTo>
                  <a:lnTo>
                    <a:pt x="0" y="0"/>
                  </a:lnTo>
                  <a:close/>
                </a:path>
              </a:pathLst>
            </a:custGeom>
            <a:blipFill>
              <a:blip r:embed="rId29"/>
              <a:stretch>
                <a:fillRect/>
              </a:stretch>
            </a:blipFill>
          </p:spPr>
          <p:txBody>
            <a:bodyPr/>
            <a:lstStyle/>
            <a:p>
              <a:endParaRPr lang="en-ID"/>
            </a:p>
          </p:txBody>
        </p:sp>
        <p:sp>
          <p:nvSpPr>
            <p:cNvPr id="51" name="Freeform 51"/>
            <p:cNvSpPr/>
            <p:nvPr/>
          </p:nvSpPr>
          <p:spPr>
            <a:xfrm>
              <a:off x="149708" y="7828085"/>
              <a:ext cx="5008388" cy="1225681"/>
            </a:xfrm>
            <a:custGeom>
              <a:avLst/>
              <a:gdLst/>
              <a:ahLst/>
              <a:cxnLst/>
              <a:rect l="l" t="t" r="r" b="b"/>
              <a:pathLst>
                <a:path w="5008388" h="1225681">
                  <a:moveTo>
                    <a:pt x="0" y="0"/>
                  </a:moveTo>
                  <a:lnTo>
                    <a:pt x="5008388" y="0"/>
                  </a:lnTo>
                  <a:lnTo>
                    <a:pt x="5008388" y="1225682"/>
                  </a:lnTo>
                  <a:lnTo>
                    <a:pt x="0" y="1225682"/>
                  </a:lnTo>
                  <a:lnTo>
                    <a:pt x="0" y="0"/>
                  </a:lnTo>
                  <a:close/>
                </a:path>
              </a:pathLst>
            </a:custGeom>
            <a:blipFill>
              <a:blip r:embed="rId30"/>
              <a:stretch>
                <a:fillRect/>
              </a:stretch>
            </a:blipFill>
          </p:spPr>
          <p:txBody>
            <a:bodyPr/>
            <a:lstStyle/>
            <a:p>
              <a:endParaRPr lang="en-ID"/>
            </a:p>
          </p:txBody>
        </p:sp>
        <p:sp>
          <p:nvSpPr>
            <p:cNvPr id="52" name="Freeform 52"/>
            <p:cNvSpPr/>
            <p:nvPr/>
          </p:nvSpPr>
          <p:spPr>
            <a:xfrm>
              <a:off x="677115" y="9375988"/>
              <a:ext cx="3943379" cy="1934082"/>
            </a:xfrm>
            <a:custGeom>
              <a:avLst/>
              <a:gdLst/>
              <a:ahLst/>
              <a:cxnLst/>
              <a:rect l="l" t="t" r="r" b="b"/>
              <a:pathLst>
                <a:path w="3943379" h="1934082">
                  <a:moveTo>
                    <a:pt x="0" y="0"/>
                  </a:moveTo>
                  <a:lnTo>
                    <a:pt x="3943379" y="0"/>
                  </a:lnTo>
                  <a:lnTo>
                    <a:pt x="3943379" y="1934083"/>
                  </a:lnTo>
                  <a:lnTo>
                    <a:pt x="0" y="1934083"/>
                  </a:lnTo>
                  <a:lnTo>
                    <a:pt x="0" y="0"/>
                  </a:lnTo>
                  <a:close/>
                </a:path>
              </a:pathLst>
            </a:custGeom>
            <a:blipFill>
              <a:blip r:embed="rId31"/>
              <a:stretch>
                <a:fillRect/>
              </a:stretch>
            </a:blipFill>
          </p:spPr>
          <p:txBody>
            <a:bodyPr/>
            <a:lstStyle/>
            <a:p>
              <a:endParaRPr lang="en-ID"/>
            </a:p>
          </p:txBody>
        </p:sp>
        <p:sp>
          <p:nvSpPr>
            <p:cNvPr id="53" name="TextBox 53"/>
            <p:cNvSpPr txBox="1"/>
            <p:nvPr/>
          </p:nvSpPr>
          <p:spPr>
            <a:xfrm>
              <a:off x="1454491" y="-57150"/>
              <a:ext cx="6031064" cy="654050"/>
            </a:xfrm>
            <a:prstGeom prst="rect">
              <a:avLst/>
            </a:prstGeom>
          </p:spPr>
          <p:txBody>
            <a:bodyPr lIns="0" tIns="0" rIns="0" bIns="0" rtlCol="0" anchor="t">
              <a:spAutoFit/>
            </a:bodyPr>
            <a:lstStyle/>
            <a:p>
              <a:pPr algn="l">
                <a:lnSpc>
                  <a:spcPts val="4199"/>
                </a:lnSpc>
              </a:pPr>
              <a:r>
                <a:rPr lang="en-US" sz="2999">
                  <a:solidFill>
                    <a:srgbClr val="000000"/>
                  </a:solidFill>
                  <a:latin typeface="League Spartan"/>
                  <a:ea typeface="League Spartan"/>
                  <a:cs typeface="League Spartan"/>
                  <a:sym typeface="League Spartan"/>
                </a:rPr>
                <a:t>Indexing</a:t>
              </a:r>
            </a:p>
          </p:txBody>
        </p:sp>
      </p:grpSp>
      <p:grpSp>
        <p:nvGrpSpPr>
          <p:cNvPr id="54" name="Group 54"/>
          <p:cNvGrpSpPr/>
          <p:nvPr/>
        </p:nvGrpSpPr>
        <p:grpSpPr>
          <a:xfrm>
            <a:off x="15299396" y="9649785"/>
            <a:ext cx="2357798" cy="637215"/>
            <a:chOff x="0" y="0"/>
            <a:chExt cx="3143730" cy="849620"/>
          </a:xfrm>
        </p:grpSpPr>
        <p:grpSp>
          <p:nvGrpSpPr>
            <p:cNvPr id="55" name="Group 55"/>
            <p:cNvGrpSpPr/>
            <p:nvPr/>
          </p:nvGrpSpPr>
          <p:grpSpPr>
            <a:xfrm>
              <a:off x="0" y="0"/>
              <a:ext cx="3143730" cy="849620"/>
              <a:chOff x="0" y="0"/>
              <a:chExt cx="669810" cy="181022"/>
            </a:xfrm>
          </p:grpSpPr>
          <p:sp>
            <p:nvSpPr>
              <p:cNvPr id="56" name="Freeform 56"/>
              <p:cNvSpPr/>
              <p:nvPr/>
            </p:nvSpPr>
            <p:spPr>
              <a:xfrm>
                <a:off x="0" y="0"/>
                <a:ext cx="669810" cy="181022"/>
              </a:xfrm>
              <a:custGeom>
                <a:avLst/>
                <a:gdLst/>
                <a:ahLst/>
                <a:cxnLst/>
                <a:rect l="l" t="t" r="r" b="b"/>
                <a:pathLst>
                  <a:path w="669810" h="181022">
                    <a:moveTo>
                      <a:pt x="90511" y="0"/>
                    </a:moveTo>
                    <a:lnTo>
                      <a:pt x="579299" y="0"/>
                    </a:lnTo>
                    <a:cubicBezTo>
                      <a:pt x="603304" y="0"/>
                      <a:pt x="626326" y="9536"/>
                      <a:pt x="643300" y="26510"/>
                    </a:cubicBezTo>
                    <a:cubicBezTo>
                      <a:pt x="660274" y="43484"/>
                      <a:pt x="669810" y="66506"/>
                      <a:pt x="669810" y="90511"/>
                    </a:cubicBezTo>
                    <a:lnTo>
                      <a:pt x="669810" y="90511"/>
                    </a:lnTo>
                    <a:cubicBezTo>
                      <a:pt x="669810" y="140499"/>
                      <a:pt x="629287" y="181022"/>
                      <a:pt x="579299" y="181022"/>
                    </a:cubicBezTo>
                    <a:lnTo>
                      <a:pt x="90511" y="181022"/>
                    </a:lnTo>
                    <a:cubicBezTo>
                      <a:pt x="66506" y="181022"/>
                      <a:pt x="43484" y="171486"/>
                      <a:pt x="26510" y="154512"/>
                    </a:cubicBezTo>
                    <a:cubicBezTo>
                      <a:pt x="9536" y="137538"/>
                      <a:pt x="0" y="114516"/>
                      <a:pt x="0" y="90511"/>
                    </a:cubicBezTo>
                    <a:lnTo>
                      <a:pt x="0" y="90511"/>
                    </a:lnTo>
                    <a:cubicBezTo>
                      <a:pt x="0" y="66506"/>
                      <a:pt x="9536" y="43484"/>
                      <a:pt x="26510" y="26510"/>
                    </a:cubicBezTo>
                    <a:cubicBezTo>
                      <a:pt x="43484" y="9536"/>
                      <a:pt x="66506" y="0"/>
                      <a:pt x="90511" y="0"/>
                    </a:cubicBezTo>
                    <a:close/>
                  </a:path>
                </a:pathLst>
              </a:custGeom>
              <a:solidFill>
                <a:srgbClr val="FFFFFF"/>
              </a:solidFill>
              <a:ln w="38100" cap="rnd">
                <a:solidFill>
                  <a:srgbClr val="173661"/>
                </a:solidFill>
                <a:prstDash val="dash"/>
                <a:round/>
              </a:ln>
            </p:spPr>
            <p:txBody>
              <a:bodyPr/>
              <a:lstStyle/>
              <a:p>
                <a:endParaRPr lang="en-ID"/>
              </a:p>
            </p:txBody>
          </p:sp>
          <p:sp>
            <p:nvSpPr>
              <p:cNvPr id="57" name="TextBox 57"/>
              <p:cNvSpPr txBox="1"/>
              <p:nvPr/>
            </p:nvSpPr>
            <p:spPr>
              <a:xfrm>
                <a:off x="0" y="-38100"/>
                <a:ext cx="669810" cy="219122"/>
              </a:xfrm>
              <a:prstGeom prst="rect">
                <a:avLst/>
              </a:prstGeom>
            </p:spPr>
            <p:txBody>
              <a:bodyPr lIns="50800" tIns="50800" rIns="50800" bIns="50800" rtlCol="0" anchor="ctr"/>
              <a:lstStyle/>
              <a:p>
                <a:pPr algn="ctr">
                  <a:lnSpc>
                    <a:spcPts val="2659"/>
                  </a:lnSpc>
                </a:pPr>
                <a:endParaRPr/>
              </a:p>
            </p:txBody>
          </p:sp>
        </p:grpSp>
        <p:sp>
          <p:nvSpPr>
            <p:cNvPr id="58" name="Freeform 58"/>
            <p:cNvSpPr/>
            <p:nvPr/>
          </p:nvSpPr>
          <p:spPr>
            <a:xfrm>
              <a:off x="2076850" y="196164"/>
              <a:ext cx="465245" cy="481496"/>
            </a:xfrm>
            <a:custGeom>
              <a:avLst/>
              <a:gdLst/>
              <a:ahLst/>
              <a:cxnLst/>
              <a:rect l="l" t="t" r="r" b="b"/>
              <a:pathLst>
                <a:path w="465245" h="481496">
                  <a:moveTo>
                    <a:pt x="0" y="0"/>
                  </a:moveTo>
                  <a:lnTo>
                    <a:pt x="465245" y="0"/>
                  </a:lnTo>
                  <a:lnTo>
                    <a:pt x="465245" y="481495"/>
                  </a:lnTo>
                  <a:lnTo>
                    <a:pt x="0" y="481495"/>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ID"/>
            </a:p>
          </p:txBody>
        </p:sp>
        <p:sp>
          <p:nvSpPr>
            <p:cNvPr id="59" name="TextBox 59"/>
            <p:cNvSpPr txBox="1"/>
            <p:nvPr/>
          </p:nvSpPr>
          <p:spPr>
            <a:xfrm>
              <a:off x="585206" y="234264"/>
              <a:ext cx="1394140" cy="419193"/>
            </a:xfrm>
            <a:prstGeom prst="rect">
              <a:avLst/>
            </a:prstGeom>
          </p:spPr>
          <p:txBody>
            <a:bodyPr lIns="0" tIns="0" rIns="0" bIns="0" rtlCol="0" anchor="t">
              <a:spAutoFit/>
            </a:bodyPr>
            <a:lstStyle/>
            <a:p>
              <a:pPr algn="l">
                <a:lnSpc>
                  <a:spcPts val="2052"/>
                </a:lnSpc>
              </a:pPr>
              <a:r>
                <a:rPr lang="en-US" sz="2280" b="1">
                  <a:solidFill>
                    <a:srgbClr val="003A46"/>
                  </a:solidFill>
                  <a:latin typeface="Poppins Semi-Bold"/>
                  <a:ea typeface="Poppins Semi-Bold"/>
                  <a:cs typeface="Poppins Semi-Bold"/>
                  <a:sym typeface="Poppins Semi-Bold"/>
                </a:rPr>
                <a:t>Lanjut</a:t>
              </a:r>
            </a:p>
          </p:txBody>
        </p:sp>
      </p:grpSp>
      <p:sp>
        <p:nvSpPr>
          <p:cNvPr id="60" name="Freeform 60"/>
          <p:cNvSpPr/>
          <p:nvPr/>
        </p:nvSpPr>
        <p:spPr>
          <a:xfrm>
            <a:off x="17459325" y="4345675"/>
            <a:ext cx="2516165" cy="2577378"/>
          </a:xfrm>
          <a:custGeom>
            <a:avLst/>
            <a:gdLst/>
            <a:ahLst/>
            <a:cxnLst/>
            <a:rect l="l" t="t" r="r" b="b"/>
            <a:pathLst>
              <a:path w="2516165" h="2577378">
                <a:moveTo>
                  <a:pt x="0" y="0"/>
                </a:moveTo>
                <a:lnTo>
                  <a:pt x="2516165" y="0"/>
                </a:lnTo>
                <a:lnTo>
                  <a:pt x="2516165" y="2577378"/>
                </a:lnTo>
                <a:lnTo>
                  <a:pt x="0" y="25773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61" name="Freeform 61"/>
          <p:cNvSpPr/>
          <p:nvPr/>
        </p:nvSpPr>
        <p:spPr>
          <a:xfrm>
            <a:off x="17459325" y="2103667"/>
            <a:ext cx="2516165" cy="2577378"/>
          </a:xfrm>
          <a:custGeom>
            <a:avLst/>
            <a:gdLst/>
            <a:ahLst/>
            <a:cxnLst/>
            <a:rect l="l" t="t" r="r" b="b"/>
            <a:pathLst>
              <a:path w="2516165" h="2577378">
                <a:moveTo>
                  <a:pt x="0" y="0"/>
                </a:moveTo>
                <a:lnTo>
                  <a:pt x="2516165" y="0"/>
                </a:lnTo>
                <a:lnTo>
                  <a:pt x="2516165" y="2577378"/>
                </a:lnTo>
                <a:lnTo>
                  <a:pt x="0" y="25773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grpSp>
        <p:nvGrpSpPr>
          <p:cNvPr id="62" name="Group 62"/>
          <p:cNvGrpSpPr/>
          <p:nvPr/>
        </p:nvGrpSpPr>
        <p:grpSpPr>
          <a:xfrm>
            <a:off x="1859200" y="1065254"/>
            <a:ext cx="9913673" cy="967451"/>
            <a:chOff x="0" y="0"/>
            <a:chExt cx="2611009" cy="254802"/>
          </a:xfrm>
        </p:grpSpPr>
        <p:sp>
          <p:nvSpPr>
            <p:cNvPr id="63" name="Freeform 63"/>
            <p:cNvSpPr/>
            <p:nvPr/>
          </p:nvSpPr>
          <p:spPr>
            <a:xfrm>
              <a:off x="0" y="0"/>
              <a:ext cx="2611008" cy="254802"/>
            </a:xfrm>
            <a:custGeom>
              <a:avLst/>
              <a:gdLst/>
              <a:ahLst/>
              <a:cxnLst/>
              <a:rect l="l" t="t" r="r" b="b"/>
              <a:pathLst>
                <a:path w="2611008" h="254802">
                  <a:moveTo>
                    <a:pt x="0" y="0"/>
                  </a:moveTo>
                  <a:lnTo>
                    <a:pt x="2611008" y="0"/>
                  </a:lnTo>
                  <a:lnTo>
                    <a:pt x="2611008" y="254802"/>
                  </a:lnTo>
                  <a:lnTo>
                    <a:pt x="0" y="254802"/>
                  </a:lnTo>
                  <a:close/>
                </a:path>
              </a:pathLst>
            </a:custGeom>
            <a:solidFill>
              <a:srgbClr val="233E8B"/>
            </a:solidFill>
          </p:spPr>
          <p:txBody>
            <a:bodyPr/>
            <a:lstStyle/>
            <a:p>
              <a:endParaRPr lang="en-ID"/>
            </a:p>
          </p:txBody>
        </p:sp>
        <p:sp>
          <p:nvSpPr>
            <p:cNvPr id="64" name="TextBox 64"/>
            <p:cNvSpPr txBox="1"/>
            <p:nvPr/>
          </p:nvSpPr>
          <p:spPr>
            <a:xfrm>
              <a:off x="0" y="-47625"/>
              <a:ext cx="2611009" cy="302427"/>
            </a:xfrm>
            <a:prstGeom prst="rect">
              <a:avLst/>
            </a:prstGeom>
          </p:spPr>
          <p:txBody>
            <a:bodyPr lIns="50800" tIns="50800" rIns="50800" bIns="50800" rtlCol="0" anchor="ctr"/>
            <a:lstStyle/>
            <a:p>
              <a:pPr algn="ctr">
                <a:lnSpc>
                  <a:spcPts val="3640"/>
                </a:lnSpc>
              </a:pPr>
              <a:endParaRPr/>
            </a:p>
          </p:txBody>
        </p:sp>
      </p:grpSp>
      <p:sp>
        <p:nvSpPr>
          <p:cNvPr id="65" name="Freeform 65"/>
          <p:cNvSpPr/>
          <p:nvPr/>
        </p:nvSpPr>
        <p:spPr>
          <a:xfrm>
            <a:off x="8352277" y="-1672487"/>
            <a:ext cx="4455406" cy="3575463"/>
          </a:xfrm>
          <a:custGeom>
            <a:avLst/>
            <a:gdLst/>
            <a:ahLst/>
            <a:cxnLst/>
            <a:rect l="l" t="t" r="r" b="b"/>
            <a:pathLst>
              <a:path w="4455406" h="3575463">
                <a:moveTo>
                  <a:pt x="0" y="0"/>
                </a:moveTo>
                <a:lnTo>
                  <a:pt x="4455406" y="0"/>
                </a:lnTo>
                <a:lnTo>
                  <a:pt x="4455406" y="3575463"/>
                </a:lnTo>
                <a:lnTo>
                  <a:pt x="0" y="3575463"/>
                </a:lnTo>
                <a:lnTo>
                  <a:pt x="0" y="0"/>
                </a:lnTo>
                <a:close/>
              </a:path>
            </a:pathLst>
          </a:custGeom>
          <a:blipFill>
            <a:blip r:embed="rId34">
              <a:alphaModFix amt="19999"/>
              <a:extLst>
                <a:ext uri="{96DAC541-7B7A-43D3-8B79-37D633B846F1}">
                  <asvg:svgBlip xmlns:asvg="http://schemas.microsoft.com/office/drawing/2016/SVG/main" r:embed="rId35"/>
                </a:ext>
              </a:extLst>
            </a:blip>
            <a:stretch>
              <a:fillRect/>
            </a:stretch>
          </a:blipFill>
        </p:spPr>
        <p:txBody>
          <a:bodyPr/>
          <a:lstStyle/>
          <a:p>
            <a:endParaRPr lang="en-ID"/>
          </a:p>
        </p:txBody>
      </p:sp>
      <p:sp>
        <p:nvSpPr>
          <p:cNvPr id="66" name="TextBox 66"/>
          <p:cNvSpPr txBox="1"/>
          <p:nvPr/>
        </p:nvSpPr>
        <p:spPr>
          <a:xfrm>
            <a:off x="1431484" y="1245751"/>
            <a:ext cx="10769106" cy="762000"/>
          </a:xfrm>
          <a:prstGeom prst="rect">
            <a:avLst/>
          </a:prstGeom>
        </p:spPr>
        <p:txBody>
          <a:bodyPr lIns="0" tIns="0" rIns="0" bIns="0" rtlCol="0" anchor="t">
            <a:spAutoFit/>
          </a:bodyPr>
          <a:lstStyle/>
          <a:p>
            <a:pPr algn="ctr">
              <a:lnSpc>
                <a:spcPts val="6023"/>
              </a:lnSpc>
            </a:pPr>
            <a:r>
              <a:rPr lang="en-US" sz="5019">
                <a:solidFill>
                  <a:srgbClr val="FFFFFF"/>
                </a:solidFill>
                <a:latin typeface="League Spartan"/>
                <a:ea typeface="League Spartan"/>
                <a:cs typeface="League Spartan"/>
                <a:sym typeface="League Spartan"/>
              </a:rPr>
              <a:t>TIPS PUBLIKASI ARTIKEL</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ID"/>
          </a:p>
        </p:txBody>
      </p:sp>
      <p:sp>
        <p:nvSpPr>
          <p:cNvPr id="3" name="AutoShape 3"/>
          <p:cNvSpPr/>
          <p:nvPr/>
        </p:nvSpPr>
        <p:spPr>
          <a:xfrm>
            <a:off x="11044278" y="3192117"/>
            <a:ext cx="0" cy="5274854"/>
          </a:xfrm>
          <a:prstGeom prst="line">
            <a:avLst/>
          </a:prstGeom>
          <a:ln w="38100" cap="flat">
            <a:solidFill>
              <a:srgbClr val="000000"/>
            </a:solidFill>
            <a:prstDash val="solid"/>
            <a:headEnd type="none" w="sm" len="sm"/>
            <a:tailEnd type="none" w="sm" len="sm"/>
          </a:ln>
        </p:spPr>
        <p:txBody>
          <a:bodyPr/>
          <a:lstStyle/>
          <a:p>
            <a:endParaRPr lang="en-ID"/>
          </a:p>
        </p:txBody>
      </p:sp>
      <p:grpSp>
        <p:nvGrpSpPr>
          <p:cNvPr id="4" name="Group 4"/>
          <p:cNvGrpSpPr/>
          <p:nvPr/>
        </p:nvGrpSpPr>
        <p:grpSpPr>
          <a:xfrm>
            <a:off x="15162291" y="-769078"/>
            <a:ext cx="3780963" cy="378096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661"/>
            </a:solidFill>
          </p:spPr>
          <p:txBody>
            <a:bodyPr/>
            <a:lstStyle/>
            <a:p>
              <a:endParaRPr lang="en-ID"/>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7" name="Freeform 7"/>
          <p:cNvSpPr/>
          <p:nvPr/>
        </p:nvSpPr>
        <p:spPr>
          <a:xfrm>
            <a:off x="14684252" y="251935"/>
            <a:ext cx="1920257" cy="1944667"/>
          </a:xfrm>
          <a:custGeom>
            <a:avLst/>
            <a:gdLst/>
            <a:ahLst/>
            <a:cxnLst/>
            <a:rect l="l" t="t" r="r" b="b"/>
            <a:pathLst>
              <a:path w="1920257" h="1944667">
                <a:moveTo>
                  <a:pt x="0" y="0"/>
                </a:moveTo>
                <a:lnTo>
                  <a:pt x="1920257" y="0"/>
                </a:lnTo>
                <a:lnTo>
                  <a:pt x="1920257" y="1944668"/>
                </a:lnTo>
                <a:lnTo>
                  <a:pt x="0" y="1944668"/>
                </a:lnTo>
                <a:lnTo>
                  <a:pt x="0" y="0"/>
                </a:lnTo>
                <a:close/>
              </a:path>
            </a:pathLst>
          </a:custGeom>
          <a:blipFill>
            <a:blip r:embed="rId3">
              <a:extLst>
                <a:ext uri="{96DAC541-7B7A-43D3-8B79-37D633B846F1}">
                  <asvg:svgBlip xmlns:asvg="http://schemas.microsoft.com/office/drawing/2016/SVG/main" r:embed="rId4"/>
                </a:ext>
              </a:extLst>
            </a:blip>
            <a:stretch>
              <a:fillRect t="-23504" r="-25074"/>
            </a:stretch>
          </a:blipFill>
        </p:spPr>
        <p:txBody>
          <a:bodyPr/>
          <a:lstStyle/>
          <a:p>
            <a:endParaRPr lang="en-ID"/>
          </a:p>
        </p:txBody>
      </p:sp>
      <p:sp>
        <p:nvSpPr>
          <p:cNvPr id="8" name="TextBox 8"/>
          <p:cNvSpPr txBox="1"/>
          <p:nvPr/>
        </p:nvSpPr>
        <p:spPr>
          <a:xfrm>
            <a:off x="1846425" y="6308071"/>
            <a:ext cx="7953939" cy="1346835"/>
          </a:xfrm>
          <a:prstGeom prst="rect">
            <a:avLst/>
          </a:prstGeom>
        </p:spPr>
        <p:txBody>
          <a:bodyPr lIns="0" tIns="0" rIns="0" bIns="0" rtlCol="0" anchor="t">
            <a:spAutoFit/>
          </a:bodyPr>
          <a:lstStyle/>
          <a:p>
            <a:pPr algn="l">
              <a:lnSpc>
                <a:spcPts val="3600"/>
              </a:lnSpc>
            </a:pPr>
            <a:r>
              <a:rPr lang="en-US" sz="2400">
                <a:solidFill>
                  <a:srgbClr val="0B315E"/>
                </a:solidFill>
                <a:latin typeface="Montserrat"/>
                <a:ea typeface="Montserrat"/>
                <a:cs typeface="Montserrat"/>
                <a:sym typeface="Montserrat"/>
              </a:rPr>
              <a:t>Terima kasih atas kesempatan ini. Saya berharap kita dapat melanjutkan diskusi ini di lain waktu. Sampai jumpa!</a:t>
            </a:r>
          </a:p>
        </p:txBody>
      </p:sp>
      <p:sp>
        <p:nvSpPr>
          <p:cNvPr id="9" name="Freeform 9"/>
          <p:cNvSpPr/>
          <p:nvPr/>
        </p:nvSpPr>
        <p:spPr>
          <a:xfrm>
            <a:off x="11202461" y="3219578"/>
            <a:ext cx="309327" cy="449114"/>
          </a:xfrm>
          <a:custGeom>
            <a:avLst/>
            <a:gdLst/>
            <a:ahLst/>
            <a:cxnLst/>
            <a:rect l="l" t="t" r="r" b="b"/>
            <a:pathLst>
              <a:path w="309327" h="449114">
                <a:moveTo>
                  <a:pt x="0" y="0"/>
                </a:moveTo>
                <a:lnTo>
                  <a:pt x="309327" y="0"/>
                </a:lnTo>
                <a:lnTo>
                  <a:pt x="309327" y="449114"/>
                </a:lnTo>
                <a:lnTo>
                  <a:pt x="0" y="449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0" name="Freeform 10"/>
          <p:cNvSpPr/>
          <p:nvPr/>
        </p:nvSpPr>
        <p:spPr>
          <a:xfrm>
            <a:off x="11202461" y="4918943"/>
            <a:ext cx="346379" cy="449114"/>
          </a:xfrm>
          <a:custGeom>
            <a:avLst/>
            <a:gdLst/>
            <a:ahLst/>
            <a:cxnLst/>
            <a:rect l="l" t="t" r="r" b="b"/>
            <a:pathLst>
              <a:path w="346379" h="449114">
                <a:moveTo>
                  <a:pt x="0" y="0"/>
                </a:moveTo>
                <a:lnTo>
                  <a:pt x="346379" y="0"/>
                </a:lnTo>
                <a:lnTo>
                  <a:pt x="346379" y="449114"/>
                </a:lnTo>
                <a:lnTo>
                  <a:pt x="0" y="449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1" name="Freeform 11"/>
          <p:cNvSpPr/>
          <p:nvPr/>
        </p:nvSpPr>
        <p:spPr>
          <a:xfrm>
            <a:off x="11132568" y="6374746"/>
            <a:ext cx="449114" cy="449114"/>
          </a:xfrm>
          <a:custGeom>
            <a:avLst/>
            <a:gdLst/>
            <a:ahLst/>
            <a:cxnLst/>
            <a:rect l="l" t="t" r="r" b="b"/>
            <a:pathLst>
              <a:path w="449114" h="449114">
                <a:moveTo>
                  <a:pt x="0" y="0"/>
                </a:moveTo>
                <a:lnTo>
                  <a:pt x="449113" y="0"/>
                </a:lnTo>
                <a:lnTo>
                  <a:pt x="449113" y="449114"/>
                </a:lnTo>
                <a:lnTo>
                  <a:pt x="0" y="4491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grpSp>
        <p:nvGrpSpPr>
          <p:cNvPr id="12" name="Group 12"/>
          <p:cNvGrpSpPr/>
          <p:nvPr/>
        </p:nvGrpSpPr>
        <p:grpSpPr>
          <a:xfrm>
            <a:off x="-2478818" y="7273489"/>
            <a:ext cx="4957637" cy="495763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661"/>
            </a:solidFill>
          </p:spPr>
          <p:txBody>
            <a:bodyPr/>
            <a:lstStyle/>
            <a:p>
              <a:endParaRPr lang="en-ID"/>
            </a:p>
          </p:txBody>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15" name="Freeform 15"/>
          <p:cNvSpPr/>
          <p:nvPr/>
        </p:nvSpPr>
        <p:spPr>
          <a:xfrm>
            <a:off x="1689491" y="8395053"/>
            <a:ext cx="1578654" cy="1598722"/>
          </a:xfrm>
          <a:custGeom>
            <a:avLst/>
            <a:gdLst/>
            <a:ahLst/>
            <a:cxnLst/>
            <a:rect l="l" t="t" r="r" b="b"/>
            <a:pathLst>
              <a:path w="1578654" h="1598722">
                <a:moveTo>
                  <a:pt x="0" y="0"/>
                </a:moveTo>
                <a:lnTo>
                  <a:pt x="1578654" y="0"/>
                </a:lnTo>
                <a:lnTo>
                  <a:pt x="1578654" y="1598722"/>
                </a:lnTo>
                <a:lnTo>
                  <a:pt x="0" y="1598722"/>
                </a:lnTo>
                <a:lnTo>
                  <a:pt x="0" y="0"/>
                </a:lnTo>
                <a:close/>
              </a:path>
            </a:pathLst>
          </a:custGeom>
          <a:blipFill>
            <a:blip r:embed="rId11">
              <a:extLst>
                <a:ext uri="{96DAC541-7B7A-43D3-8B79-37D633B846F1}">
                  <asvg:svgBlip xmlns:asvg="http://schemas.microsoft.com/office/drawing/2016/SVG/main" r:embed="rId12"/>
                </a:ext>
              </a:extLst>
            </a:blip>
            <a:stretch>
              <a:fillRect t="-23504" r="-25074"/>
            </a:stretch>
          </a:blipFill>
        </p:spPr>
        <p:txBody>
          <a:bodyPr/>
          <a:lstStyle/>
          <a:p>
            <a:endParaRPr lang="en-ID"/>
          </a:p>
        </p:txBody>
      </p:sp>
      <p:sp>
        <p:nvSpPr>
          <p:cNvPr id="16" name="Freeform 16"/>
          <p:cNvSpPr/>
          <p:nvPr/>
        </p:nvSpPr>
        <p:spPr>
          <a:xfrm>
            <a:off x="9464394" y="-1148714"/>
            <a:ext cx="2841003" cy="3083856"/>
          </a:xfrm>
          <a:custGeom>
            <a:avLst/>
            <a:gdLst/>
            <a:ahLst/>
            <a:cxnLst/>
            <a:rect l="l" t="t" r="r" b="b"/>
            <a:pathLst>
              <a:path w="2841003" h="3083856">
                <a:moveTo>
                  <a:pt x="0" y="0"/>
                </a:moveTo>
                <a:lnTo>
                  <a:pt x="2841003" y="0"/>
                </a:lnTo>
                <a:lnTo>
                  <a:pt x="2841003" y="3083856"/>
                </a:lnTo>
                <a:lnTo>
                  <a:pt x="0" y="3083856"/>
                </a:lnTo>
                <a:lnTo>
                  <a:pt x="0" y="0"/>
                </a:lnTo>
                <a:close/>
              </a:path>
            </a:pathLst>
          </a:custGeom>
          <a:blipFill>
            <a:blip r:embed="rId13">
              <a:alphaModFix amt="19999"/>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17" name="Freeform 17"/>
          <p:cNvSpPr/>
          <p:nvPr/>
        </p:nvSpPr>
        <p:spPr>
          <a:xfrm>
            <a:off x="5512478" y="8931256"/>
            <a:ext cx="3445649" cy="3083856"/>
          </a:xfrm>
          <a:custGeom>
            <a:avLst/>
            <a:gdLst/>
            <a:ahLst/>
            <a:cxnLst/>
            <a:rect l="l" t="t" r="r" b="b"/>
            <a:pathLst>
              <a:path w="3445649" h="3083856">
                <a:moveTo>
                  <a:pt x="0" y="0"/>
                </a:moveTo>
                <a:lnTo>
                  <a:pt x="3445650" y="0"/>
                </a:lnTo>
                <a:lnTo>
                  <a:pt x="3445650" y="3083856"/>
                </a:lnTo>
                <a:lnTo>
                  <a:pt x="0" y="3083856"/>
                </a:lnTo>
                <a:lnTo>
                  <a:pt x="0" y="0"/>
                </a:lnTo>
                <a:close/>
              </a:path>
            </a:pathLst>
          </a:custGeom>
          <a:blipFill>
            <a:blip r:embed="rId15">
              <a:alphaModFix amt="19999"/>
              <a:extLst>
                <a:ext uri="{96DAC541-7B7A-43D3-8B79-37D633B846F1}">
                  <asvg:svgBlip xmlns:asvg="http://schemas.microsoft.com/office/drawing/2016/SVG/main" r:embed="rId16"/>
                </a:ext>
              </a:extLst>
            </a:blip>
            <a:stretch>
              <a:fillRect/>
            </a:stretch>
          </a:blipFill>
        </p:spPr>
        <p:txBody>
          <a:bodyPr/>
          <a:lstStyle/>
          <a:p>
            <a:endParaRPr lang="en-ID"/>
          </a:p>
        </p:txBody>
      </p:sp>
      <p:grpSp>
        <p:nvGrpSpPr>
          <p:cNvPr id="18" name="Group 18"/>
          <p:cNvGrpSpPr/>
          <p:nvPr/>
        </p:nvGrpSpPr>
        <p:grpSpPr>
          <a:xfrm>
            <a:off x="0" y="0"/>
            <a:ext cx="7085539" cy="586451"/>
            <a:chOff x="0" y="0"/>
            <a:chExt cx="1866150" cy="154456"/>
          </a:xfrm>
        </p:grpSpPr>
        <p:sp>
          <p:nvSpPr>
            <p:cNvPr id="19" name="Freeform 19"/>
            <p:cNvSpPr/>
            <p:nvPr/>
          </p:nvSpPr>
          <p:spPr>
            <a:xfrm>
              <a:off x="0" y="0"/>
              <a:ext cx="1866150" cy="154456"/>
            </a:xfrm>
            <a:custGeom>
              <a:avLst/>
              <a:gdLst/>
              <a:ahLst/>
              <a:cxnLst/>
              <a:rect l="l" t="t" r="r" b="b"/>
              <a:pathLst>
                <a:path w="1866150" h="154456">
                  <a:moveTo>
                    <a:pt x="0" y="0"/>
                  </a:moveTo>
                  <a:lnTo>
                    <a:pt x="1866150" y="0"/>
                  </a:lnTo>
                  <a:lnTo>
                    <a:pt x="1866150" y="154456"/>
                  </a:lnTo>
                  <a:lnTo>
                    <a:pt x="0" y="154456"/>
                  </a:lnTo>
                  <a:close/>
                </a:path>
              </a:pathLst>
            </a:custGeom>
            <a:solidFill>
              <a:srgbClr val="173661"/>
            </a:solidFill>
          </p:spPr>
          <p:txBody>
            <a:bodyPr/>
            <a:lstStyle/>
            <a:p>
              <a:endParaRPr lang="en-ID"/>
            </a:p>
          </p:txBody>
        </p:sp>
        <p:sp>
          <p:nvSpPr>
            <p:cNvPr id="20" name="TextBox 20"/>
            <p:cNvSpPr txBox="1"/>
            <p:nvPr/>
          </p:nvSpPr>
          <p:spPr>
            <a:xfrm>
              <a:off x="0" y="-47625"/>
              <a:ext cx="1866150" cy="202081"/>
            </a:xfrm>
            <a:prstGeom prst="rect">
              <a:avLst/>
            </a:prstGeom>
          </p:spPr>
          <p:txBody>
            <a:bodyPr lIns="50800" tIns="50800" rIns="50800" bIns="50800" rtlCol="0" anchor="ctr"/>
            <a:lstStyle/>
            <a:p>
              <a:pPr algn="ctr">
                <a:lnSpc>
                  <a:spcPts val="3640"/>
                </a:lnSpc>
              </a:pPr>
              <a:endParaRPr/>
            </a:p>
          </p:txBody>
        </p:sp>
      </p:grpSp>
      <p:grpSp>
        <p:nvGrpSpPr>
          <p:cNvPr id="21" name="Group 21"/>
          <p:cNvGrpSpPr/>
          <p:nvPr/>
        </p:nvGrpSpPr>
        <p:grpSpPr>
          <a:xfrm>
            <a:off x="11202461" y="9700549"/>
            <a:ext cx="7085539" cy="586451"/>
            <a:chOff x="0" y="0"/>
            <a:chExt cx="1866150" cy="154456"/>
          </a:xfrm>
        </p:grpSpPr>
        <p:sp>
          <p:nvSpPr>
            <p:cNvPr id="22" name="Freeform 22"/>
            <p:cNvSpPr/>
            <p:nvPr/>
          </p:nvSpPr>
          <p:spPr>
            <a:xfrm>
              <a:off x="0" y="0"/>
              <a:ext cx="1866150" cy="154456"/>
            </a:xfrm>
            <a:custGeom>
              <a:avLst/>
              <a:gdLst/>
              <a:ahLst/>
              <a:cxnLst/>
              <a:rect l="l" t="t" r="r" b="b"/>
              <a:pathLst>
                <a:path w="1866150" h="154456">
                  <a:moveTo>
                    <a:pt x="0" y="0"/>
                  </a:moveTo>
                  <a:lnTo>
                    <a:pt x="1866150" y="0"/>
                  </a:lnTo>
                  <a:lnTo>
                    <a:pt x="1866150" y="154456"/>
                  </a:lnTo>
                  <a:lnTo>
                    <a:pt x="0" y="154456"/>
                  </a:lnTo>
                  <a:close/>
                </a:path>
              </a:pathLst>
            </a:custGeom>
            <a:solidFill>
              <a:srgbClr val="173661"/>
            </a:solidFill>
          </p:spPr>
          <p:txBody>
            <a:bodyPr/>
            <a:lstStyle/>
            <a:p>
              <a:endParaRPr lang="en-ID"/>
            </a:p>
          </p:txBody>
        </p:sp>
        <p:sp>
          <p:nvSpPr>
            <p:cNvPr id="23" name="TextBox 23"/>
            <p:cNvSpPr txBox="1"/>
            <p:nvPr/>
          </p:nvSpPr>
          <p:spPr>
            <a:xfrm>
              <a:off x="0" y="-47625"/>
              <a:ext cx="1866150" cy="202081"/>
            </a:xfrm>
            <a:prstGeom prst="rect">
              <a:avLst/>
            </a:prstGeom>
          </p:spPr>
          <p:txBody>
            <a:bodyPr lIns="50800" tIns="50800" rIns="50800" bIns="50800" rtlCol="0" anchor="ctr"/>
            <a:lstStyle/>
            <a:p>
              <a:pPr algn="ctr">
                <a:lnSpc>
                  <a:spcPts val="3640"/>
                </a:lnSpc>
              </a:pPr>
              <a:endParaRPr/>
            </a:p>
          </p:txBody>
        </p:sp>
      </p:grpSp>
      <p:sp>
        <p:nvSpPr>
          <p:cNvPr id="24" name="TextBox 24"/>
          <p:cNvSpPr txBox="1"/>
          <p:nvPr/>
        </p:nvSpPr>
        <p:spPr>
          <a:xfrm>
            <a:off x="1846425" y="4581140"/>
            <a:ext cx="8709996" cy="1333500"/>
          </a:xfrm>
          <a:prstGeom prst="rect">
            <a:avLst/>
          </a:prstGeom>
        </p:spPr>
        <p:txBody>
          <a:bodyPr lIns="0" tIns="0" rIns="0" bIns="0" rtlCol="0" anchor="t">
            <a:spAutoFit/>
          </a:bodyPr>
          <a:lstStyle/>
          <a:p>
            <a:pPr algn="l">
              <a:lnSpc>
                <a:spcPts val="10559"/>
              </a:lnSpc>
            </a:pPr>
            <a:r>
              <a:rPr lang="en-US" sz="8799">
                <a:solidFill>
                  <a:srgbClr val="040912"/>
                </a:solidFill>
                <a:latin typeface="League Spartan"/>
                <a:ea typeface="League Spartan"/>
                <a:cs typeface="League Spartan"/>
                <a:sym typeface="League Spartan"/>
              </a:rPr>
              <a:t>TERIMA KASIH</a:t>
            </a:r>
          </a:p>
        </p:txBody>
      </p:sp>
      <p:sp>
        <p:nvSpPr>
          <p:cNvPr id="25" name="TextBox 25"/>
          <p:cNvSpPr txBox="1"/>
          <p:nvPr/>
        </p:nvSpPr>
        <p:spPr>
          <a:xfrm>
            <a:off x="1846425" y="3668692"/>
            <a:ext cx="5713183" cy="971550"/>
          </a:xfrm>
          <a:prstGeom prst="rect">
            <a:avLst/>
          </a:prstGeom>
        </p:spPr>
        <p:txBody>
          <a:bodyPr lIns="0" tIns="0" rIns="0" bIns="0" rtlCol="0" anchor="t">
            <a:spAutoFit/>
          </a:bodyPr>
          <a:lstStyle/>
          <a:p>
            <a:pPr algn="l">
              <a:lnSpc>
                <a:spcPts val="7679"/>
              </a:lnSpc>
            </a:pPr>
            <a:r>
              <a:rPr lang="en-US" sz="6399">
                <a:solidFill>
                  <a:srgbClr val="040912"/>
                </a:solidFill>
                <a:latin typeface="League Spartan"/>
                <a:ea typeface="League Spartan"/>
                <a:cs typeface="League Spartan"/>
                <a:sym typeface="League Spartan"/>
              </a:rPr>
              <a:t>SEKIAN DAN </a:t>
            </a:r>
          </a:p>
        </p:txBody>
      </p:sp>
      <p:sp>
        <p:nvSpPr>
          <p:cNvPr id="26" name="TextBox 26"/>
          <p:cNvSpPr txBox="1"/>
          <p:nvPr/>
        </p:nvSpPr>
        <p:spPr>
          <a:xfrm>
            <a:off x="11720342" y="3162428"/>
            <a:ext cx="5774155" cy="537845"/>
          </a:xfrm>
          <a:prstGeom prst="rect">
            <a:avLst/>
          </a:prstGeom>
        </p:spPr>
        <p:txBody>
          <a:bodyPr lIns="0" tIns="0" rIns="0" bIns="0" rtlCol="0" anchor="t">
            <a:spAutoFit/>
          </a:bodyPr>
          <a:lstStyle/>
          <a:p>
            <a:pPr algn="l">
              <a:lnSpc>
                <a:spcPts val="4479"/>
              </a:lnSpc>
            </a:pPr>
            <a:r>
              <a:rPr lang="en-US" sz="3199">
                <a:solidFill>
                  <a:srgbClr val="040912"/>
                </a:solidFill>
                <a:latin typeface="League Spartan"/>
                <a:ea typeface="League Spartan"/>
                <a:cs typeface="League Spartan"/>
                <a:sym typeface="League Spartan"/>
              </a:rPr>
              <a:t>Marsella Putri Permatasari</a:t>
            </a:r>
          </a:p>
        </p:txBody>
      </p:sp>
      <p:sp>
        <p:nvSpPr>
          <p:cNvPr id="27" name="TextBox 27"/>
          <p:cNvSpPr txBox="1"/>
          <p:nvPr/>
        </p:nvSpPr>
        <p:spPr>
          <a:xfrm>
            <a:off x="11715831" y="3937297"/>
            <a:ext cx="3029400" cy="396240"/>
          </a:xfrm>
          <a:prstGeom prst="rect">
            <a:avLst/>
          </a:prstGeom>
        </p:spPr>
        <p:txBody>
          <a:bodyPr lIns="0" tIns="0" rIns="0" bIns="0" rtlCol="0" anchor="t">
            <a:spAutoFit/>
          </a:bodyPr>
          <a:lstStyle/>
          <a:p>
            <a:pPr algn="l">
              <a:lnSpc>
                <a:spcPts val="3360"/>
              </a:lnSpc>
            </a:pPr>
            <a:r>
              <a:rPr lang="en-US" sz="2400">
                <a:solidFill>
                  <a:srgbClr val="0B315E"/>
                </a:solidFill>
                <a:latin typeface="Montserrat"/>
                <a:ea typeface="Montserrat"/>
                <a:cs typeface="Montserrat"/>
                <a:sym typeface="Montserrat"/>
              </a:rPr>
              <a:t>2110221012</a:t>
            </a:r>
          </a:p>
        </p:txBody>
      </p:sp>
      <p:sp>
        <p:nvSpPr>
          <p:cNvPr id="28" name="TextBox 28"/>
          <p:cNvSpPr txBox="1"/>
          <p:nvPr/>
        </p:nvSpPr>
        <p:spPr>
          <a:xfrm>
            <a:off x="11720342" y="4871318"/>
            <a:ext cx="5774155" cy="895985"/>
          </a:xfrm>
          <a:prstGeom prst="rect">
            <a:avLst/>
          </a:prstGeom>
        </p:spPr>
        <p:txBody>
          <a:bodyPr lIns="0" tIns="0" rIns="0" bIns="0" rtlCol="0" anchor="t">
            <a:spAutoFit/>
          </a:bodyPr>
          <a:lstStyle/>
          <a:p>
            <a:pPr algn="just">
              <a:lnSpc>
                <a:spcPts val="3640"/>
              </a:lnSpc>
            </a:pPr>
            <a:r>
              <a:rPr lang="en-US" sz="2600">
                <a:solidFill>
                  <a:srgbClr val="0B315E"/>
                </a:solidFill>
                <a:latin typeface="Montserrat"/>
                <a:ea typeface="Montserrat"/>
                <a:cs typeface="Montserrat"/>
                <a:sym typeface="Montserrat"/>
              </a:rPr>
              <a:t>Pendidikan Bahasa dan Sastra Indonesia</a:t>
            </a:r>
          </a:p>
        </p:txBody>
      </p:sp>
      <p:sp>
        <p:nvSpPr>
          <p:cNvPr id="29" name="Freeform 29"/>
          <p:cNvSpPr/>
          <p:nvPr/>
        </p:nvSpPr>
        <p:spPr>
          <a:xfrm rot="-5400000">
            <a:off x="15237125" y="6348093"/>
            <a:ext cx="6222120" cy="863319"/>
          </a:xfrm>
          <a:custGeom>
            <a:avLst/>
            <a:gdLst/>
            <a:ahLst/>
            <a:cxnLst/>
            <a:rect l="l" t="t" r="r" b="b"/>
            <a:pathLst>
              <a:path w="6222120" h="863319">
                <a:moveTo>
                  <a:pt x="0" y="0"/>
                </a:moveTo>
                <a:lnTo>
                  <a:pt x="6222120" y="0"/>
                </a:lnTo>
                <a:lnTo>
                  <a:pt x="6222120" y="863319"/>
                </a:lnTo>
                <a:lnTo>
                  <a:pt x="0" y="86331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D"/>
          </a:p>
        </p:txBody>
      </p:sp>
      <p:sp>
        <p:nvSpPr>
          <p:cNvPr id="30" name="Freeform 30"/>
          <p:cNvSpPr/>
          <p:nvPr/>
        </p:nvSpPr>
        <p:spPr>
          <a:xfrm rot="-5400000">
            <a:off x="-3156901" y="3593980"/>
            <a:ext cx="6222120" cy="863319"/>
          </a:xfrm>
          <a:custGeom>
            <a:avLst/>
            <a:gdLst/>
            <a:ahLst/>
            <a:cxnLst/>
            <a:rect l="l" t="t" r="r" b="b"/>
            <a:pathLst>
              <a:path w="6222120" h="863319">
                <a:moveTo>
                  <a:pt x="0" y="0"/>
                </a:moveTo>
                <a:lnTo>
                  <a:pt x="6222120" y="0"/>
                </a:lnTo>
                <a:lnTo>
                  <a:pt x="6222120" y="863319"/>
                </a:lnTo>
                <a:lnTo>
                  <a:pt x="0" y="86331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D"/>
          </a:p>
        </p:txBody>
      </p:sp>
      <p:grpSp>
        <p:nvGrpSpPr>
          <p:cNvPr id="31" name="Group 31"/>
          <p:cNvGrpSpPr/>
          <p:nvPr/>
        </p:nvGrpSpPr>
        <p:grpSpPr>
          <a:xfrm>
            <a:off x="385819" y="586451"/>
            <a:ext cx="7841346" cy="966383"/>
            <a:chOff x="0" y="0"/>
            <a:chExt cx="10455128" cy="1288510"/>
          </a:xfrm>
        </p:grpSpPr>
        <p:sp>
          <p:nvSpPr>
            <p:cNvPr id="32" name="Freeform 32"/>
            <p:cNvSpPr/>
            <p:nvPr/>
          </p:nvSpPr>
          <p:spPr>
            <a:xfrm>
              <a:off x="0" y="0"/>
              <a:ext cx="1278846" cy="1288510"/>
            </a:xfrm>
            <a:custGeom>
              <a:avLst/>
              <a:gdLst/>
              <a:ahLst/>
              <a:cxnLst/>
              <a:rect l="l" t="t" r="r" b="b"/>
              <a:pathLst>
                <a:path w="1278846" h="1288510">
                  <a:moveTo>
                    <a:pt x="0" y="0"/>
                  </a:moveTo>
                  <a:lnTo>
                    <a:pt x="1278846" y="0"/>
                  </a:lnTo>
                  <a:lnTo>
                    <a:pt x="1278846" y="1288510"/>
                  </a:lnTo>
                  <a:lnTo>
                    <a:pt x="0" y="1288510"/>
                  </a:lnTo>
                  <a:lnTo>
                    <a:pt x="0" y="0"/>
                  </a:lnTo>
                  <a:close/>
                </a:path>
              </a:pathLst>
            </a:custGeom>
            <a:blipFill>
              <a:blip r:embed="rId19"/>
              <a:stretch>
                <a:fillRect/>
              </a:stretch>
            </a:blipFill>
          </p:spPr>
          <p:txBody>
            <a:bodyPr/>
            <a:lstStyle/>
            <a:p>
              <a:endParaRPr lang="en-ID"/>
            </a:p>
          </p:txBody>
        </p:sp>
        <p:sp>
          <p:nvSpPr>
            <p:cNvPr id="33" name="TextBox 33"/>
            <p:cNvSpPr txBox="1"/>
            <p:nvPr/>
          </p:nvSpPr>
          <p:spPr>
            <a:xfrm>
              <a:off x="1598300" y="305571"/>
              <a:ext cx="8856827" cy="569172"/>
            </a:xfrm>
            <a:prstGeom prst="rect">
              <a:avLst/>
            </a:prstGeom>
          </p:spPr>
          <p:txBody>
            <a:bodyPr lIns="0" tIns="0" rIns="0" bIns="0" rtlCol="0" anchor="t">
              <a:spAutoFit/>
            </a:bodyPr>
            <a:lstStyle/>
            <a:p>
              <a:pPr algn="l">
                <a:lnSpc>
                  <a:spcPts val="3640"/>
                </a:lnSpc>
              </a:pPr>
              <a:r>
                <a:rPr lang="en-US" sz="2600">
                  <a:solidFill>
                    <a:srgbClr val="0B315E"/>
                  </a:solidFill>
                  <a:latin typeface="Montserrat"/>
                  <a:ea typeface="Montserrat"/>
                  <a:cs typeface="Montserrat"/>
                  <a:sym typeface="Montserrat"/>
                </a:rPr>
                <a:t>Universitas Muhammadiyah Jember</a:t>
              </a:r>
            </a:p>
          </p:txBody>
        </p:sp>
      </p:grpSp>
      <p:sp>
        <p:nvSpPr>
          <p:cNvPr id="34" name="TextBox 34"/>
          <p:cNvSpPr txBox="1"/>
          <p:nvPr/>
        </p:nvSpPr>
        <p:spPr>
          <a:xfrm>
            <a:off x="11720342" y="6300703"/>
            <a:ext cx="5774155" cy="895985"/>
          </a:xfrm>
          <a:prstGeom prst="rect">
            <a:avLst/>
          </a:prstGeom>
        </p:spPr>
        <p:txBody>
          <a:bodyPr lIns="0" tIns="0" rIns="0" bIns="0" rtlCol="0" anchor="t">
            <a:spAutoFit/>
          </a:bodyPr>
          <a:lstStyle/>
          <a:p>
            <a:pPr algn="just">
              <a:lnSpc>
                <a:spcPts val="3640"/>
              </a:lnSpc>
            </a:pPr>
            <a:r>
              <a:rPr lang="en-US" sz="2600">
                <a:solidFill>
                  <a:srgbClr val="0B315E"/>
                </a:solidFill>
                <a:latin typeface="Montserrat"/>
                <a:ea typeface="Montserrat"/>
                <a:cs typeface="Montserrat"/>
                <a:sym typeface="Montserrat"/>
              </a:rPr>
              <a:t>Fakultas Keguruan dan Ilmu Pendidikan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ID"/>
          </a:p>
        </p:txBody>
      </p:sp>
      <p:grpSp>
        <p:nvGrpSpPr>
          <p:cNvPr id="3" name="Group 3"/>
          <p:cNvGrpSpPr/>
          <p:nvPr/>
        </p:nvGrpSpPr>
        <p:grpSpPr>
          <a:xfrm>
            <a:off x="7654601" y="4076216"/>
            <a:ext cx="905740" cy="5096359"/>
            <a:chOff x="0" y="0"/>
            <a:chExt cx="238549" cy="1342251"/>
          </a:xfrm>
        </p:grpSpPr>
        <p:sp>
          <p:nvSpPr>
            <p:cNvPr id="4" name="Freeform 4"/>
            <p:cNvSpPr/>
            <p:nvPr/>
          </p:nvSpPr>
          <p:spPr>
            <a:xfrm>
              <a:off x="0" y="0"/>
              <a:ext cx="238549" cy="1342251"/>
            </a:xfrm>
            <a:custGeom>
              <a:avLst/>
              <a:gdLst/>
              <a:ahLst/>
              <a:cxnLst/>
              <a:rect l="l" t="t" r="r" b="b"/>
              <a:pathLst>
                <a:path w="238549" h="1342251">
                  <a:moveTo>
                    <a:pt x="119274" y="0"/>
                  </a:moveTo>
                  <a:lnTo>
                    <a:pt x="119274" y="0"/>
                  </a:lnTo>
                  <a:cubicBezTo>
                    <a:pt x="185148" y="0"/>
                    <a:pt x="238549" y="53401"/>
                    <a:pt x="238549" y="119274"/>
                  </a:cubicBezTo>
                  <a:lnTo>
                    <a:pt x="238549" y="1222977"/>
                  </a:lnTo>
                  <a:cubicBezTo>
                    <a:pt x="238549" y="1288850"/>
                    <a:pt x="185148" y="1342251"/>
                    <a:pt x="119274" y="1342251"/>
                  </a:cubicBezTo>
                  <a:lnTo>
                    <a:pt x="119274" y="1342251"/>
                  </a:lnTo>
                  <a:cubicBezTo>
                    <a:pt x="53401" y="1342251"/>
                    <a:pt x="0" y="1288850"/>
                    <a:pt x="0" y="1222977"/>
                  </a:cubicBezTo>
                  <a:lnTo>
                    <a:pt x="0" y="119274"/>
                  </a:lnTo>
                  <a:cubicBezTo>
                    <a:pt x="0" y="53401"/>
                    <a:pt x="53401" y="0"/>
                    <a:pt x="119274" y="0"/>
                  </a:cubicBezTo>
                  <a:close/>
                </a:path>
              </a:pathLst>
            </a:custGeom>
            <a:solidFill>
              <a:srgbClr val="173661"/>
            </a:solidFill>
          </p:spPr>
          <p:txBody>
            <a:bodyPr/>
            <a:lstStyle/>
            <a:p>
              <a:endParaRPr lang="en-ID"/>
            </a:p>
          </p:txBody>
        </p:sp>
        <p:sp>
          <p:nvSpPr>
            <p:cNvPr id="5" name="TextBox 5"/>
            <p:cNvSpPr txBox="1"/>
            <p:nvPr/>
          </p:nvSpPr>
          <p:spPr>
            <a:xfrm>
              <a:off x="0" y="-57150"/>
              <a:ext cx="238549" cy="1399401"/>
            </a:xfrm>
            <a:prstGeom prst="rect">
              <a:avLst/>
            </a:prstGeom>
          </p:spPr>
          <p:txBody>
            <a:bodyPr lIns="50800" tIns="50800" rIns="50800" bIns="50800" rtlCol="0" anchor="ctr"/>
            <a:lstStyle/>
            <a:p>
              <a:pPr algn="ctr">
                <a:lnSpc>
                  <a:spcPts val="3640"/>
                </a:lnSpc>
              </a:pPr>
              <a:endParaRPr/>
            </a:p>
          </p:txBody>
        </p:sp>
      </p:grpSp>
      <p:sp>
        <p:nvSpPr>
          <p:cNvPr id="6" name="AutoShape 6"/>
          <p:cNvSpPr/>
          <p:nvPr/>
        </p:nvSpPr>
        <p:spPr>
          <a:xfrm>
            <a:off x="1755408" y="5029200"/>
            <a:ext cx="5622332" cy="0"/>
          </a:xfrm>
          <a:prstGeom prst="line">
            <a:avLst/>
          </a:prstGeom>
          <a:ln w="19050" cap="flat">
            <a:solidFill>
              <a:srgbClr val="040912"/>
            </a:solidFill>
            <a:prstDash val="solid"/>
            <a:headEnd type="none" w="sm" len="sm"/>
            <a:tailEnd type="none" w="sm" len="sm"/>
          </a:ln>
        </p:spPr>
        <p:txBody>
          <a:bodyPr/>
          <a:lstStyle/>
          <a:p>
            <a:endParaRPr lang="en-ID"/>
          </a:p>
        </p:txBody>
      </p:sp>
      <p:sp>
        <p:nvSpPr>
          <p:cNvPr id="7" name="AutoShape 7"/>
          <p:cNvSpPr/>
          <p:nvPr/>
        </p:nvSpPr>
        <p:spPr>
          <a:xfrm>
            <a:off x="1755408" y="6005656"/>
            <a:ext cx="5622332" cy="0"/>
          </a:xfrm>
          <a:prstGeom prst="line">
            <a:avLst/>
          </a:prstGeom>
          <a:ln w="19050" cap="flat">
            <a:solidFill>
              <a:srgbClr val="040912"/>
            </a:solidFill>
            <a:prstDash val="solid"/>
            <a:headEnd type="none" w="sm" len="sm"/>
            <a:tailEnd type="none" w="sm" len="sm"/>
          </a:ln>
        </p:spPr>
        <p:txBody>
          <a:bodyPr/>
          <a:lstStyle/>
          <a:p>
            <a:endParaRPr lang="en-ID"/>
          </a:p>
        </p:txBody>
      </p:sp>
      <p:sp>
        <p:nvSpPr>
          <p:cNvPr id="8" name="AutoShape 8"/>
          <p:cNvSpPr/>
          <p:nvPr/>
        </p:nvSpPr>
        <p:spPr>
          <a:xfrm>
            <a:off x="1755408" y="6985977"/>
            <a:ext cx="5622332" cy="0"/>
          </a:xfrm>
          <a:prstGeom prst="line">
            <a:avLst/>
          </a:prstGeom>
          <a:ln w="19050" cap="flat">
            <a:solidFill>
              <a:srgbClr val="040912"/>
            </a:solidFill>
            <a:prstDash val="solid"/>
            <a:headEnd type="none" w="sm" len="sm"/>
            <a:tailEnd type="none" w="sm" len="sm"/>
          </a:ln>
        </p:spPr>
        <p:txBody>
          <a:bodyPr/>
          <a:lstStyle/>
          <a:p>
            <a:endParaRPr lang="en-ID"/>
          </a:p>
        </p:txBody>
      </p:sp>
      <p:sp>
        <p:nvSpPr>
          <p:cNvPr id="9" name="AutoShape 9"/>
          <p:cNvSpPr/>
          <p:nvPr/>
        </p:nvSpPr>
        <p:spPr>
          <a:xfrm>
            <a:off x="1755408" y="7968156"/>
            <a:ext cx="5622332" cy="0"/>
          </a:xfrm>
          <a:prstGeom prst="line">
            <a:avLst/>
          </a:prstGeom>
          <a:ln w="19050" cap="flat">
            <a:solidFill>
              <a:srgbClr val="040912"/>
            </a:solidFill>
            <a:prstDash val="solid"/>
            <a:headEnd type="none" w="sm" len="sm"/>
            <a:tailEnd type="none" w="sm" len="sm"/>
          </a:ln>
        </p:spPr>
        <p:txBody>
          <a:bodyPr/>
          <a:lstStyle/>
          <a:p>
            <a:endParaRPr lang="en-ID"/>
          </a:p>
        </p:txBody>
      </p:sp>
      <p:sp>
        <p:nvSpPr>
          <p:cNvPr id="10" name="AutoShape 10"/>
          <p:cNvSpPr/>
          <p:nvPr/>
        </p:nvSpPr>
        <p:spPr>
          <a:xfrm>
            <a:off x="1755408" y="8952194"/>
            <a:ext cx="5622332" cy="0"/>
          </a:xfrm>
          <a:prstGeom prst="line">
            <a:avLst/>
          </a:prstGeom>
          <a:ln w="19050" cap="flat">
            <a:solidFill>
              <a:srgbClr val="040912"/>
            </a:solidFill>
            <a:prstDash val="solid"/>
            <a:headEnd type="none" w="sm" len="sm"/>
            <a:tailEnd type="none" w="sm" len="sm"/>
          </a:ln>
        </p:spPr>
        <p:txBody>
          <a:bodyPr/>
          <a:lstStyle/>
          <a:p>
            <a:endParaRPr lang="en-ID"/>
          </a:p>
        </p:txBody>
      </p:sp>
      <p:grpSp>
        <p:nvGrpSpPr>
          <p:cNvPr id="11" name="Group 11"/>
          <p:cNvGrpSpPr/>
          <p:nvPr/>
        </p:nvGrpSpPr>
        <p:grpSpPr>
          <a:xfrm>
            <a:off x="17581435" y="-117747"/>
            <a:ext cx="2079765" cy="207976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661"/>
            </a:solidFill>
          </p:spPr>
          <p:txBody>
            <a:bodyPr/>
            <a:lstStyle/>
            <a:p>
              <a:endParaRPr lang="en-ID"/>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14" name="Group 14"/>
          <p:cNvGrpSpPr/>
          <p:nvPr/>
        </p:nvGrpSpPr>
        <p:grpSpPr>
          <a:xfrm>
            <a:off x="15631478" y="4076216"/>
            <a:ext cx="905740" cy="5096359"/>
            <a:chOff x="0" y="0"/>
            <a:chExt cx="238549" cy="1342251"/>
          </a:xfrm>
        </p:grpSpPr>
        <p:sp>
          <p:nvSpPr>
            <p:cNvPr id="15" name="Freeform 15"/>
            <p:cNvSpPr/>
            <p:nvPr/>
          </p:nvSpPr>
          <p:spPr>
            <a:xfrm>
              <a:off x="0" y="0"/>
              <a:ext cx="238549" cy="1342251"/>
            </a:xfrm>
            <a:custGeom>
              <a:avLst/>
              <a:gdLst/>
              <a:ahLst/>
              <a:cxnLst/>
              <a:rect l="l" t="t" r="r" b="b"/>
              <a:pathLst>
                <a:path w="238549" h="1342251">
                  <a:moveTo>
                    <a:pt x="119274" y="0"/>
                  </a:moveTo>
                  <a:lnTo>
                    <a:pt x="119274" y="0"/>
                  </a:lnTo>
                  <a:cubicBezTo>
                    <a:pt x="185148" y="0"/>
                    <a:pt x="238549" y="53401"/>
                    <a:pt x="238549" y="119274"/>
                  </a:cubicBezTo>
                  <a:lnTo>
                    <a:pt x="238549" y="1222977"/>
                  </a:lnTo>
                  <a:cubicBezTo>
                    <a:pt x="238549" y="1288850"/>
                    <a:pt x="185148" y="1342251"/>
                    <a:pt x="119274" y="1342251"/>
                  </a:cubicBezTo>
                  <a:lnTo>
                    <a:pt x="119274" y="1342251"/>
                  </a:lnTo>
                  <a:cubicBezTo>
                    <a:pt x="53401" y="1342251"/>
                    <a:pt x="0" y="1288850"/>
                    <a:pt x="0" y="1222977"/>
                  </a:cubicBezTo>
                  <a:lnTo>
                    <a:pt x="0" y="119274"/>
                  </a:lnTo>
                  <a:cubicBezTo>
                    <a:pt x="0" y="53401"/>
                    <a:pt x="53401" y="0"/>
                    <a:pt x="119274" y="0"/>
                  </a:cubicBezTo>
                  <a:close/>
                </a:path>
              </a:pathLst>
            </a:custGeom>
            <a:solidFill>
              <a:srgbClr val="173661"/>
            </a:solidFill>
          </p:spPr>
          <p:txBody>
            <a:bodyPr/>
            <a:lstStyle/>
            <a:p>
              <a:endParaRPr lang="en-ID"/>
            </a:p>
          </p:txBody>
        </p:sp>
        <p:sp>
          <p:nvSpPr>
            <p:cNvPr id="16" name="TextBox 16"/>
            <p:cNvSpPr txBox="1"/>
            <p:nvPr/>
          </p:nvSpPr>
          <p:spPr>
            <a:xfrm>
              <a:off x="0" y="-57150"/>
              <a:ext cx="238549" cy="1399401"/>
            </a:xfrm>
            <a:prstGeom prst="rect">
              <a:avLst/>
            </a:prstGeom>
          </p:spPr>
          <p:txBody>
            <a:bodyPr lIns="50800" tIns="50800" rIns="50800" bIns="50800" rtlCol="0" anchor="ctr"/>
            <a:lstStyle/>
            <a:p>
              <a:pPr algn="ctr">
                <a:lnSpc>
                  <a:spcPts val="3640"/>
                </a:lnSpc>
              </a:pPr>
              <a:endParaRPr/>
            </a:p>
          </p:txBody>
        </p:sp>
      </p:grpSp>
      <p:sp>
        <p:nvSpPr>
          <p:cNvPr id="17" name="AutoShape 17"/>
          <p:cNvSpPr/>
          <p:nvPr/>
        </p:nvSpPr>
        <p:spPr>
          <a:xfrm>
            <a:off x="9732285" y="5029200"/>
            <a:ext cx="5622332" cy="0"/>
          </a:xfrm>
          <a:prstGeom prst="line">
            <a:avLst/>
          </a:prstGeom>
          <a:ln w="19050" cap="flat">
            <a:solidFill>
              <a:srgbClr val="040912"/>
            </a:solidFill>
            <a:prstDash val="solid"/>
            <a:headEnd type="none" w="sm" len="sm"/>
            <a:tailEnd type="none" w="sm" len="sm"/>
          </a:ln>
        </p:spPr>
        <p:txBody>
          <a:bodyPr/>
          <a:lstStyle/>
          <a:p>
            <a:endParaRPr lang="en-ID"/>
          </a:p>
        </p:txBody>
      </p:sp>
      <p:sp>
        <p:nvSpPr>
          <p:cNvPr id="18" name="AutoShape 18"/>
          <p:cNvSpPr/>
          <p:nvPr/>
        </p:nvSpPr>
        <p:spPr>
          <a:xfrm>
            <a:off x="9732285" y="6005656"/>
            <a:ext cx="5622332" cy="0"/>
          </a:xfrm>
          <a:prstGeom prst="line">
            <a:avLst/>
          </a:prstGeom>
          <a:ln w="19050" cap="flat">
            <a:solidFill>
              <a:srgbClr val="040912"/>
            </a:solidFill>
            <a:prstDash val="solid"/>
            <a:headEnd type="none" w="sm" len="sm"/>
            <a:tailEnd type="none" w="sm" len="sm"/>
          </a:ln>
        </p:spPr>
        <p:txBody>
          <a:bodyPr/>
          <a:lstStyle/>
          <a:p>
            <a:endParaRPr lang="en-ID"/>
          </a:p>
        </p:txBody>
      </p:sp>
      <p:sp>
        <p:nvSpPr>
          <p:cNvPr id="19" name="AutoShape 19"/>
          <p:cNvSpPr/>
          <p:nvPr/>
        </p:nvSpPr>
        <p:spPr>
          <a:xfrm>
            <a:off x="9732285" y="6985977"/>
            <a:ext cx="5622332" cy="0"/>
          </a:xfrm>
          <a:prstGeom prst="line">
            <a:avLst/>
          </a:prstGeom>
          <a:ln w="19050" cap="flat">
            <a:solidFill>
              <a:srgbClr val="040912"/>
            </a:solidFill>
            <a:prstDash val="solid"/>
            <a:headEnd type="none" w="sm" len="sm"/>
            <a:tailEnd type="none" w="sm" len="sm"/>
          </a:ln>
        </p:spPr>
        <p:txBody>
          <a:bodyPr/>
          <a:lstStyle/>
          <a:p>
            <a:endParaRPr lang="en-ID"/>
          </a:p>
        </p:txBody>
      </p:sp>
      <p:sp>
        <p:nvSpPr>
          <p:cNvPr id="20" name="Freeform 20"/>
          <p:cNvSpPr/>
          <p:nvPr/>
        </p:nvSpPr>
        <p:spPr>
          <a:xfrm>
            <a:off x="8964445" y="-1498894"/>
            <a:ext cx="3325195" cy="3406090"/>
          </a:xfrm>
          <a:custGeom>
            <a:avLst/>
            <a:gdLst/>
            <a:ahLst/>
            <a:cxnLst/>
            <a:rect l="l" t="t" r="r" b="b"/>
            <a:pathLst>
              <a:path w="3325195" h="3406090">
                <a:moveTo>
                  <a:pt x="0" y="0"/>
                </a:moveTo>
                <a:lnTo>
                  <a:pt x="3325196" y="0"/>
                </a:lnTo>
                <a:lnTo>
                  <a:pt x="3325196" y="3406090"/>
                </a:lnTo>
                <a:lnTo>
                  <a:pt x="0" y="340609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n-ID"/>
          </a:p>
        </p:txBody>
      </p:sp>
      <p:sp>
        <p:nvSpPr>
          <p:cNvPr id="21" name="Freeform 21"/>
          <p:cNvSpPr/>
          <p:nvPr/>
        </p:nvSpPr>
        <p:spPr>
          <a:xfrm rot="-5400000">
            <a:off x="-898017" y="8574999"/>
            <a:ext cx="2274780" cy="2283342"/>
          </a:xfrm>
          <a:custGeom>
            <a:avLst/>
            <a:gdLst/>
            <a:ahLst/>
            <a:cxnLst/>
            <a:rect l="l" t="t" r="r" b="b"/>
            <a:pathLst>
              <a:path w="2274780" h="2283342">
                <a:moveTo>
                  <a:pt x="0" y="0"/>
                </a:moveTo>
                <a:lnTo>
                  <a:pt x="2274780" y="0"/>
                </a:lnTo>
                <a:lnTo>
                  <a:pt x="2274780" y="2283342"/>
                </a:lnTo>
                <a:lnTo>
                  <a:pt x="0" y="2283342"/>
                </a:lnTo>
                <a:lnTo>
                  <a:pt x="0" y="0"/>
                </a:lnTo>
                <a:close/>
              </a:path>
            </a:pathLst>
          </a:custGeom>
          <a:blipFill>
            <a:blip r:embed="rId5">
              <a:alphaModFix amt="19999"/>
              <a:extLst>
                <a:ext uri="{96DAC541-7B7A-43D3-8B79-37D633B846F1}">
                  <asvg:svgBlip xmlns:asvg="http://schemas.microsoft.com/office/drawing/2016/SVG/main" r:embed="rId6"/>
                </a:ext>
              </a:extLst>
            </a:blip>
            <a:stretch>
              <a:fillRect/>
            </a:stretch>
          </a:blipFill>
        </p:spPr>
        <p:txBody>
          <a:bodyPr/>
          <a:lstStyle/>
          <a:p>
            <a:endParaRPr lang="en-ID"/>
          </a:p>
        </p:txBody>
      </p:sp>
      <p:grpSp>
        <p:nvGrpSpPr>
          <p:cNvPr id="22" name="Group 22"/>
          <p:cNvGrpSpPr/>
          <p:nvPr/>
        </p:nvGrpSpPr>
        <p:grpSpPr>
          <a:xfrm>
            <a:off x="-3028412" y="2805165"/>
            <a:ext cx="3811614" cy="381161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661"/>
            </a:solidFill>
          </p:spPr>
          <p:txBody>
            <a:bodyPr/>
            <a:lstStyle/>
            <a:p>
              <a:endParaRPr lang="en-ID"/>
            </a:p>
          </p:txBody>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25" name="Freeform 25"/>
          <p:cNvSpPr/>
          <p:nvPr/>
        </p:nvSpPr>
        <p:spPr>
          <a:xfrm>
            <a:off x="46344" y="2714278"/>
            <a:ext cx="1334700" cy="1361939"/>
          </a:xfrm>
          <a:custGeom>
            <a:avLst/>
            <a:gdLst/>
            <a:ahLst/>
            <a:cxnLst/>
            <a:rect l="l" t="t" r="r" b="b"/>
            <a:pathLst>
              <a:path w="1334700" h="1361939">
                <a:moveTo>
                  <a:pt x="0" y="0"/>
                </a:moveTo>
                <a:lnTo>
                  <a:pt x="1334700" y="0"/>
                </a:lnTo>
                <a:lnTo>
                  <a:pt x="1334700" y="1361938"/>
                </a:lnTo>
                <a:lnTo>
                  <a:pt x="0" y="13619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grpSp>
        <p:nvGrpSpPr>
          <p:cNvPr id="26" name="Group 26"/>
          <p:cNvGrpSpPr/>
          <p:nvPr/>
        </p:nvGrpSpPr>
        <p:grpSpPr>
          <a:xfrm>
            <a:off x="0" y="0"/>
            <a:ext cx="7085539" cy="586451"/>
            <a:chOff x="0" y="0"/>
            <a:chExt cx="1866150" cy="154456"/>
          </a:xfrm>
        </p:grpSpPr>
        <p:sp>
          <p:nvSpPr>
            <p:cNvPr id="27" name="Freeform 27"/>
            <p:cNvSpPr/>
            <p:nvPr/>
          </p:nvSpPr>
          <p:spPr>
            <a:xfrm>
              <a:off x="0" y="0"/>
              <a:ext cx="1866150" cy="154456"/>
            </a:xfrm>
            <a:custGeom>
              <a:avLst/>
              <a:gdLst/>
              <a:ahLst/>
              <a:cxnLst/>
              <a:rect l="l" t="t" r="r" b="b"/>
              <a:pathLst>
                <a:path w="1866150" h="154456">
                  <a:moveTo>
                    <a:pt x="0" y="0"/>
                  </a:moveTo>
                  <a:lnTo>
                    <a:pt x="1866150" y="0"/>
                  </a:lnTo>
                  <a:lnTo>
                    <a:pt x="1866150" y="154456"/>
                  </a:lnTo>
                  <a:lnTo>
                    <a:pt x="0" y="154456"/>
                  </a:lnTo>
                  <a:close/>
                </a:path>
              </a:pathLst>
            </a:custGeom>
            <a:solidFill>
              <a:srgbClr val="173661"/>
            </a:solidFill>
          </p:spPr>
          <p:txBody>
            <a:bodyPr/>
            <a:lstStyle/>
            <a:p>
              <a:endParaRPr lang="en-ID"/>
            </a:p>
          </p:txBody>
        </p:sp>
        <p:sp>
          <p:nvSpPr>
            <p:cNvPr id="28" name="TextBox 28"/>
            <p:cNvSpPr txBox="1"/>
            <p:nvPr/>
          </p:nvSpPr>
          <p:spPr>
            <a:xfrm>
              <a:off x="0" y="-47625"/>
              <a:ext cx="1866150" cy="202081"/>
            </a:xfrm>
            <a:prstGeom prst="rect">
              <a:avLst/>
            </a:prstGeom>
          </p:spPr>
          <p:txBody>
            <a:bodyPr lIns="50800" tIns="50800" rIns="50800" bIns="50800" rtlCol="0" anchor="ctr"/>
            <a:lstStyle/>
            <a:p>
              <a:pPr algn="ctr">
                <a:lnSpc>
                  <a:spcPts val="3640"/>
                </a:lnSpc>
              </a:pPr>
              <a:endParaRPr/>
            </a:p>
          </p:txBody>
        </p:sp>
      </p:grpSp>
      <p:grpSp>
        <p:nvGrpSpPr>
          <p:cNvPr id="29" name="Group 29"/>
          <p:cNvGrpSpPr/>
          <p:nvPr/>
        </p:nvGrpSpPr>
        <p:grpSpPr>
          <a:xfrm>
            <a:off x="11202461" y="9700549"/>
            <a:ext cx="7085539" cy="586451"/>
            <a:chOff x="0" y="0"/>
            <a:chExt cx="1866150" cy="154456"/>
          </a:xfrm>
        </p:grpSpPr>
        <p:sp>
          <p:nvSpPr>
            <p:cNvPr id="30" name="Freeform 30"/>
            <p:cNvSpPr/>
            <p:nvPr/>
          </p:nvSpPr>
          <p:spPr>
            <a:xfrm>
              <a:off x="0" y="0"/>
              <a:ext cx="1866150" cy="154456"/>
            </a:xfrm>
            <a:custGeom>
              <a:avLst/>
              <a:gdLst/>
              <a:ahLst/>
              <a:cxnLst/>
              <a:rect l="l" t="t" r="r" b="b"/>
              <a:pathLst>
                <a:path w="1866150" h="154456">
                  <a:moveTo>
                    <a:pt x="0" y="0"/>
                  </a:moveTo>
                  <a:lnTo>
                    <a:pt x="1866150" y="0"/>
                  </a:lnTo>
                  <a:lnTo>
                    <a:pt x="1866150" y="154456"/>
                  </a:lnTo>
                  <a:lnTo>
                    <a:pt x="0" y="154456"/>
                  </a:lnTo>
                  <a:close/>
                </a:path>
              </a:pathLst>
            </a:custGeom>
            <a:solidFill>
              <a:srgbClr val="173661"/>
            </a:solidFill>
          </p:spPr>
          <p:txBody>
            <a:bodyPr/>
            <a:lstStyle/>
            <a:p>
              <a:endParaRPr lang="en-ID"/>
            </a:p>
          </p:txBody>
        </p:sp>
        <p:sp>
          <p:nvSpPr>
            <p:cNvPr id="31" name="TextBox 31"/>
            <p:cNvSpPr txBox="1"/>
            <p:nvPr/>
          </p:nvSpPr>
          <p:spPr>
            <a:xfrm>
              <a:off x="0" y="-47625"/>
              <a:ext cx="1866150" cy="202081"/>
            </a:xfrm>
            <a:prstGeom prst="rect">
              <a:avLst/>
            </a:prstGeom>
          </p:spPr>
          <p:txBody>
            <a:bodyPr lIns="50800" tIns="50800" rIns="50800" bIns="50800" rtlCol="0" anchor="ctr"/>
            <a:lstStyle/>
            <a:p>
              <a:pPr algn="ctr">
                <a:lnSpc>
                  <a:spcPts val="3640"/>
                </a:lnSpc>
              </a:pPr>
              <a:endParaRPr/>
            </a:p>
          </p:txBody>
        </p:sp>
      </p:grpSp>
      <p:sp>
        <p:nvSpPr>
          <p:cNvPr id="32" name="Freeform 32"/>
          <p:cNvSpPr/>
          <p:nvPr/>
        </p:nvSpPr>
        <p:spPr>
          <a:xfrm>
            <a:off x="16898519" y="671199"/>
            <a:ext cx="1235998" cy="1235998"/>
          </a:xfrm>
          <a:custGeom>
            <a:avLst/>
            <a:gdLst/>
            <a:ahLst/>
            <a:cxnLst/>
            <a:rect l="l" t="t" r="r" b="b"/>
            <a:pathLst>
              <a:path w="1235998" h="1235998">
                <a:moveTo>
                  <a:pt x="0" y="0"/>
                </a:moveTo>
                <a:lnTo>
                  <a:pt x="1235998" y="0"/>
                </a:lnTo>
                <a:lnTo>
                  <a:pt x="1235998" y="1235997"/>
                </a:lnTo>
                <a:lnTo>
                  <a:pt x="0" y="12359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33" name="TextBox 33"/>
          <p:cNvSpPr txBox="1"/>
          <p:nvPr/>
        </p:nvSpPr>
        <p:spPr>
          <a:xfrm>
            <a:off x="1755408" y="2572883"/>
            <a:ext cx="6804933" cy="971550"/>
          </a:xfrm>
          <a:prstGeom prst="rect">
            <a:avLst/>
          </a:prstGeom>
        </p:spPr>
        <p:txBody>
          <a:bodyPr lIns="0" tIns="0" rIns="0" bIns="0" rtlCol="0" anchor="t">
            <a:spAutoFit/>
          </a:bodyPr>
          <a:lstStyle/>
          <a:p>
            <a:pPr algn="l">
              <a:lnSpc>
                <a:spcPts val="7680"/>
              </a:lnSpc>
            </a:pPr>
            <a:r>
              <a:rPr lang="en-US" sz="6400">
                <a:solidFill>
                  <a:srgbClr val="040912"/>
                </a:solidFill>
                <a:latin typeface="League Spartan"/>
                <a:ea typeface="League Spartan"/>
                <a:cs typeface="League Spartan"/>
                <a:sym typeface="League Spartan"/>
              </a:rPr>
              <a:t>DAFTAR ISI</a:t>
            </a:r>
          </a:p>
        </p:txBody>
      </p:sp>
      <p:sp>
        <p:nvSpPr>
          <p:cNvPr id="34" name="TextBox 34"/>
          <p:cNvSpPr txBox="1"/>
          <p:nvPr/>
        </p:nvSpPr>
        <p:spPr>
          <a:xfrm>
            <a:off x="1850658" y="4431321"/>
            <a:ext cx="4049393" cy="412623"/>
          </a:xfrm>
          <a:prstGeom prst="rect">
            <a:avLst/>
          </a:prstGeom>
        </p:spPr>
        <p:txBody>
          <a:bodyPr lIns="0" tIns="0" rIns="0" bIns="0" rtlCol="0" anchor="t">
            <a:spAutoFit/>
          </a:bodyPr>
          <a:lstStyle/>
          <a:p>
            <a:pPr algn="l">
              <a:lnSpc>
                <a:spcPts val="3456"/>
              </a:lnSpc>
            </a:pPr>
            <a:r>
              <a:rPr lang="en-US" sz="2400">
                <a:solidFill>
                  <a:srgbClr val="0B315E"/>
                </a:solidFill>
                <a:latin typeface="Montserrat"/>
                <a:ea typeface="Montserrat"/>
                <a:cs typeface="Montserrat"/>
                <a:sym typeface="Montserrat"/>
              </a:rPr>
              <a:t>Pendahuluan</a:t>
            </a:r>
          </a:p>
        </p:txBody>
      </p:sp>
      <p:sp>
        <p:nvSpPr>
          <p:cNvPr id="35" name="TextBox 35"/>
          <p:cNvSpPr txBox="1"/>
          <p:nvPr/>
        </p:nvSpPr>
        <p:spPr>
          <a:xfrm>
            <a:off x="1850658" y="5408192"/>
            <a:ext cx="4049393" cy="412623"/>
          </a:xfrm>
          <a:prstGeom prst="rect">
            <a:avLst/>
          </a:prstGeom>
        </p:spPr>
        <p:txBody>
          <a:bodyPr lIns="0" tIns="0" rIns="0" bIns="0" rtlCol="0" anchor="t">
            <a:spAutoFit/>
          </a:bodyPr>
          <a:lstStyle/>
          <a:p>
            <a:pPr algn="l">
              <a:lnSpc>
                <a:spcPts val="3456"/>
              </a:lnSpc>
            </a:pPr>
            <a:r>
              <a:rPr lang="en-US" sz="2400">
                <a:solidFill>
                  <a:srgbClr val="0B315E"/>
                </a:solidFill>
                <a:latin typeface="Montserrat"/>
                <a:ea typeface="Montserrat"/>
                <a:cs typeface="Montserrat"/>
                <a:sym typeface="Montserrat"/>
              </a:rPr>
              <a:t>Rumusan masalah</a:t>
            </a:r>
          </a:p>
        </p:txBody>
      </p:sp>
      <p:sp>
        <p:nvSpPr>
          <p:cNvPr id="36" name="TextBox 36"/>
          <p:cNvSpPr txBox="1"/>
          <p:nvPr/>
        </p:nvSpPr>
        <p:spPr>
          <a:xfrm>
            <a:off x="1850658" y="6388929"/>
            <a:ext cx="4049393" cy="412623"/>
          </a:xfrm>
          <a:prstGeom prst="rect">
            <a:avLst/>
          </a:prstGeom>
        </p:spPr>
        <p:txBody>
          <a:bodyPr lIns="0" tIns="0" rIns="0" bIns="0" rtlCol="0" anchor="t">
            <a:spAutoFit/>
          </a:bodyPr>
          <a:lstStyle/>
          <a:p>
            <a:pPr algn="l">
              <a:lnSpc>
                <a:spcPts val="3456"/>
              </a:lnSpc>
            </a:pPr>
            <a:r>
              <a:rPr lang="en-US" sz="2400">
                <a:solidFill>
                  <a:srgbClr val="0B315E"/>
                </a:solidFill>
                <a:latin typeface="Montserrat"/>
                <a:ea typeface="Montserrat"/>
                <a:cs typeface="Montserrat"/>
                <a:sym typeface="Montserrat"/>
              </a:rPr>
              <a:t>Metode Penelitian</a:t>
            </a:r>
          </a:p>
        </p:txBody>
      </p:sp>
      <p:sp>
        <p:nvSpPr>
          <p:cNvPr id="37" name="TextBox 37"/>
          <p:cNvSpPr txBox="1"/>
          <p:nvPr/>
        </p:nvSpPr>
        <p:spPr>
          <a:xfrm>
            <a:off x="1850658" y="7371524"/>
            <a:ext cx="4049393" cy="412623"/>
          </a:xfrm>
          <a:prstGeom prst="rect">
            <a:avLst/>
          </a:prstGeom>
        </p:spPr>
        <p:txBody>
          <a:bodyPr lIns="0" tIns="0" rIns="0" bIns="0" rtlCol="0" anchor="t">
            <a:spAutoFit/>
          </a:bodyPr>
          <a:lstStyle/>
          <a:p>
            <a:pPr algn="l">
              <a:lnSpc>
                <a:spcPts val="3456"/>
              </a:lnSpc>
            </a:pPr>
            <a:r>
              <a:rPr lang="en-US" sz="2400">
                <a:solidFill>
                  <a:srgbClr val="0B315E"/>
                </a:solidFill>
                <a:latin typeface="Montserrat"/>
                <a:ea typeface="Montserrat"/>
                <a:cs typeface="Montserrat"/>
                <a:sym typeface="Montserrat"/>
              </a:rPr>
              <a:t>Hasil dan Pembahasan</a:t>
            </a:r>
          </a:p>
        </p:txBody>
      </p:sp>
      <p:sp>
        <p:nvSpPr>
          <p:cNvPr id="38" name="TextBox 38"/>
          <p:cNvSpPr txBox="1"/>
          <p:nvPr/>
        </p:nvSpPr>
        <p:spPr>
          <a:xfrm>
            <a:off x="1850658" y="8355976"/>
            <a:ext cx="4049393" cy="412623"/>
          </a:xfrm>
          <a:prstGeom prst="rect">
            <a:avLst/>
          </a:prstGeom>
        </p:spPr>
        <p:txBody>
          <a:bodyPr lIns="0" tIns="0" rIns="0" bIns="0" rtlCol="0" anchor="t">
            <a:spAutoFit/>
          </a:bodyPr>
          <a:lstStyle/>
          <a:p>
            <a:pPr algn="l">
              <a:lnSpc>
                <a:spcPts val="3456"/>
              </a:lnSpc>
            </a:pPr>
            <a:r>
              <a:rPr lang="en-US" sz="2400">
                <a:solidFill>
                  <a:srgbClr val="0B315E"/>
                </a:solidFill>
                <a:latin typeface="Montserrat"/>
                <a:ea typeface="Montserrat"/>
                <a:cs typeface="Montserrat"/>
                <a:sym typeface="Montserrat"/>
              </a:rPr>
              <a:t>Kesimpulan dan saran</a:t>
            </a:r>
          </a:p>
        </p:txBody>
      </p:sp>
      <p:sp>
        <p:nvSpPr>
          <p:cNvPr id="39" name="TextBox 39"/>
          <p:cNvSpPr txBox="1"/>
          <p:nvPr/>
        </p:nvSpPr>
        <p:spPr>
          <a:xfrm>
            <a:off x="7881842" y="4431321"/>
            <a:ext cx="451258" cy="412623"/>
          </a:xfrm>
          <a:prstGeom prst="rect">
            <a:avLst/>
          </a:prstGeom>
        </p:spPr>
        <p:txBody>
          <a:bodyPr lIns="0" tIns="0" rIns="0" bIns="0" rtlCol="0" anchor="t">
            <a:spAutoFit/>
          </a:bodyPr>
          <a:lstStyle/>
          <a:p>
            <a:pPr algn="ctr">
              <a:lnSpc>
                <a:spcPts val="3456"/>
              </a:lnSpc>
            </a:pPr>
            <a:r>
              <a:rPr lang="en-US" sz="2400">
                <a:solidFill>
                  <a:srgbClr val="FFFFFF"/>
                </a:solidFill>
                <a:latin typeface="Montserrat"/>
                <a:ea typeface="Montserrat"/>
                <a:cs typeface="Montserrat"/>
                <a:sym typeface="Montserrat"/>
              </a:rPr>
              <a:t>01</a:t>
            </a:r>
          </a:p>
        </p:txBody>
      </p:sp>
      <p:sp>
        <p:nvSpPr>
          <p:cNvPr id="40" name="TextBox 40"/>
          <p:cNvSpPr txBox="1"/>
          <p:nvPr/>
        </p:nvSpPr>
        <p:spPr>
          <a:xfrm>
            <a:off x="7881842" y="5408192"/>
            <a:ext cx="451258" cy="412623"/>
          </a:xfrm>
          <a:prstGeom prst="rect">
            <a:avLst/>
          </a:prstGeom>
        </p:spPr>
        <p:txBody>
          <a:bodyPr lIns="0" tIns="0" rIns="0" bIns="0" rtlCol="0" anchor="t">
            <a:spAutoFit/>
          </a:bodyPr>
          <a:lstStyle/>
          <a:p>
            <a:pPr algn="ctr">
              <a:lnSpc>
                <a:spcPts val="3456"/>
              </a:lnSpc>
            </a:pPr>
            <a:r>
              <a:rPr lang="en-US" sz="2400">
                <a:solidFill>
                  <a:srgbClr val="FFFFFF"/>
                </a:solidFill>
                <a:latin typeface="Montserrat"/>
                <a:ea typeface="Montserrat"/>
                <a:cs typeface="Montserrat"/>
                <a:sym typeface="Montserrat"/>
              </a:rPr>
              <a:t>02</a:t>
            </a:r>
          </a:p>
        </p:txBody>
      </p:sp>
      <p:sp>
        <p:nvSpPr>
          <p:cNvPr id="41" name="TextBox 41"/>
          <p:cNvSpPr txBox="1"/>
          <p:nvPr/>
        </p:nvSpPr>
        <p:spPr>
          <a:xfrm>
            <a:off x="7881842" y="6388929"/>
            <a:ext cx="451258" cy="412623"/>
          </a:xfrm>
          <a:prstGeom prst="rect">
            <a:avLst/>
          </a:prstGeom>
        </p:spPr>
        <p:txBody>
          <a:bodyPr lIns="0" tIns="0" rIns="0" bIns="0" rtlCol="0" anchor="t">
            <a:spAutoFit/>
          </a:bodyPr>
          <a:lstStyle/>
          <a:p>
            <a:pPr algn="ctr">
              <a:lnSpc>
                <a:spcPts val="3456"/>
              </a:lnSpc>
            </a:pPr>
            <a:r>
              <a:rPr lang="en-US" sz="2400">
                <a:solidFill>
                  <a:srgbClr val="FFFFFF"/>
                </a:solidFill>
                <a:latin typeface="Montserrat"/>
                <a:ea typeface="Montserrat"/>
                <a:cs typeface="Montserrat"/>
                <a:sym typeface="Montserrat"/>
              </a:rPr>
              <a:t>03</a:t>
            </a:r>
          </a:p>
        </p:txBody>
      </p:sp>
      <p:sp>
        <p:nvSpPr>
          <p:cNvPr id="42" name="TextBox 42"/>
          <p:cNvSpPr txBox="1"/>
          <p:nvPr/>
        </p:nvSpPr>
        <p:spPr>
          <a:xfrm>
            <a:off x="7881842" y="7371524"/>
            <a:ext cx="451258" cy="412623"/>
          </a:xfrm>
          <a:prstGeom prst="rect">
            <a:avLst/>
          </a:prstGeom>
        </p:spPr>
        <p:txBody>
          <a:bodyPr lIns="0" tIns="0" rIns="0" bIns="0" rtlCol="0" anchor="t">
            <a:spAutoFit/>
          </a:bodyPr>
          <a:lstStyle/>
          <a:p>
            <a:pPr algn="ctr">
              <a:lnSpc>
                <a:spcPts val="3456"/>
              </a:lnSpc>
            </a:pPr>
            <a:r>
              <a:rPr lang="en-US" sz="2400">
                <a:solidFill>
                  <a:srgbClr val="FFFFFF"/>
                </a:solidFill>
                <a:latin typeface="Montserrat"/>
                <a:ea typeface="Montserrat"/>
                <a:cs typeface="Montserrat"/>
                <a:sym typeface="Montserrat"/>
              </a:rPr>
              <a:t>04</a:t>
            </a:r>
          </a:p>
        </p:txBody>
      </p:sp>
      <p:sp>
        <p:nvSpPr>
          <p:cNvPr id="43" name="TextBox 43"/>
          <p:cNvSpPr txBox="1"/>
          <p:nvPr/>
        </p:nvSpPr>
        <p:spPr>
          <a:xfrm>
            <a:off x="7881842" y="8355976"/>
            <a:ext cx="451258" cy="412623"/>
          </a:xfrm>
          <a:prstGeom prst="rect">
            <a:avLst/>
          </a:prstGeom>
        </p:spPr>
        <p:txBody>
          <a:bodyPr lIns="0" tIns="0" rIns="0" bIns="0" rtlCol="0" anchor="t">
            <a:spAutoFit/>
          </a:bodyPr>
          <a:lstStyle/>
          <a:p>
            <a:pPr algn="ctr">
              <a:lnSpc>
                <a:spcPts val="3456"/>
              </a:lnSpc>
            </a:pPr>
            <a:r>
              <a:rPr lang="en-US" sz="2400">
                <a:solidFill>
                  <a:srgbClr val="FFFFFF"/>
                </a:solidFill>
                <a:latin typeface="Montserrat"/>
                <a:ea typeface="Montserrat"/>
                <a:cs typeface="Montserrat"/>
                <a:sym typeface="Montserrat"/>
              </a:rPr>
              <a:t>05</a:t>
            </a:r>
          </a:p>
        </p:txBody>
      </p:sp>
      <p:sp>
        <p:nvSpPr>
          <p:cNvPr id="44" name="TextBox 44"/>
          <p:cNvSpPr txBox="1"/>
          <p:nvPr/>
        </p:nvSpPr>
        <p:spPr>
          <a:xfrm>
            <a:off x="9827535" y="4431321"/>
            <a:ext cx="4049393" cy="412623"/>
          </a:xfrm>
          <a:prstGeom prst="rect">
            <a:avLst/>
          </a:prstGeom>
        </p:spPr>
        <p:txBody>
          <a:bodyPr lIns="0" tIns="0" rIns="0" bIns="0" rtlCol="0" anchor="t">
            <a:spAutoFit/>
          </a:bodyPr>
          <a:lstStyle/>
          <a:p>
            <a:pPr algn="l">
              <a:lnSpc>
                <a:spcPts val="3456"/>
              </a:lnSpc>
            </a:pPr>
            <a:r>
              <a:rPr lang="en-US" sz="2400">
                <a:solidFill>
                  <a:srgbClr val="0B315E"/>
                </a:solidFill>
                <a:latin typeface="Montserrat"/>
                <a:ea typeface="Montserrat"/>
                <a:cs typeface="Montserrat"/>
                <a:sym typeface="Montserrat"/>
              </a:rPr>
              <a:t>Proses Publikasi Artikel</a:t>
            </a:r>
          </a:p>
        </p:txBody>
      </p:sp>
      <p:sp>
        <p:nvSpPr>
          <p:cNvPr id="45" name="TextBox 45"/>
          <p:cNvSpPr txBox="1"/>
          <p:nvPr/>
        </p:nvSpPr>
        <p:spPr>
          <a:xfrm>
            <a:off x="9827535" y="5408192"/>
            <a:ext cx="4049393" cy="412623"/>
          </a:xfrm>
          <a:prstGeom prst="rect">
            <a:avLst/>
          </a:prstGeom>
        </p:spPr>
        <p:txBody>
          <a:bodyPr lIns="0" tIns="0" rIns="0" bIns="0" rtlCol="0" anchor="t">
            <a:spAutoFit/>
          </a:bodyPr>
          <a:lstStyle/>
          <a:p>
            <a:pPr algn="l">
              <a:lnSpc>
                <a:spcPts val="3456"/>
              </a:lnSpc>
            </a:pPr>
            <a:r>
              <a:rPr lang="en-US" sz="2400">
                <a:solidFill>
                  <a:srgbClr val="0B315E"/>
                </a:solidFill>
                <a:latin typeface="Montserrat"/>
                <a:ea typeface="Montserrat"/>
                <a:cs typeface="Montserrat"/>
                <a:sym typeface="Montserrat"/>
              </a:rPr>
              <a:t>Tips Publikasi Artikel</a:t>
            </a:r>
          </a:p>
        </p:txBody>
      </p:sp>
      <p:sp>
        <p:nvSpPr>
          <p:cNvPr id="46" name="TextBox 46"/>
          <p:cNvSpPr txBox="1"/>
          <p:nvPr/>
        </p:nvSpPr>
        <p:spPr>
          <a:xfrm>
            <a:off x="9827535" y="6265693"/>
            <a:ext cx="4049393" cy="412623"/>
          </a:xfrm>
          <a:prstGeom prst="rect">
            <a:avLst/>
          </a:prstGeom>
        </p:spPr>
        <p:txBody>
          <a:bodyPr lIns="0" tIns="0" rIns="0" bIns="0" rtlCol="0" anchor="t">
            <a:spAutoFit/>
          </a:bodyPr>
          <a:lstStyle/>
          <a:p>
            <a:pPr algn="l">
              <a:lnSpc>
                <a:spcPts val="3456"/>
              </a:lnSpc>
            </a:pPr>
            <a:r>
              <a:rPr lang="en-US" sz="2400">
                <a:solidFill>
                  <a:srgbClr val="0B315E"/>
                </a:solidFill>
                <a:latin typeface="Montserrat"/>
                <a:ea typeface="Montserrat"/>
                <a:cs typeface="Montserrat"/>
                <a:sym typeface="Montserrat"/>
              </a:rPr>
              <a:t>Penutup</a:t>
            </a:r>
          </a:p>
        </p:txBody>
      </p:sp>
      <p:sp>
        <p:nvSpPr>
          <p:cNvPr id="47" name="TextBox 47"/>
          <p:cNvSpPr txBox="1"/>
          <p:nvPr/>
        </p:nvSpPr>
        <p:spPr>
          <a:xfrm>
            <a:off x="15858719" y="4431321"/>
            <a:ext cx="451258" cy="412623"/>
          </a:xfrm>
          <a:prstGeom prst="rect">
            <a:avLst/>
          </a:prstGeom>
        </p:spPr>
        <p:txBody>
          <a:bodyPr lIns="0" tIns="0" rIns="0" bIns="0" rtlCol="0" anchor="t">
            <a:spAutoFit/>
          </a:bodyPr>
          <a:lstStyle/>
          <a:p>
            <a:pPr algn="ctr">
              <a:lnSpc>
                <a:spcPts val="3456"/>
              </a:lnSpc>
            </a:pPr>
            <a:r>
              <a:rPr lang="en-US" sz="2400">
                <a:solidFill>
                  <a:srgbClr val="FFFFFF"/>
                </a:solidFill>
                <a:latin typeface="Montserrat"/>
                <a:ea typeface="Montserrat"/>
                <a:cs typeface="Montserrat"/>
                <a:sym typeface="Montserrat"/>
              </a:rPr>
              <a:t>06</a:t>
            </a:r>
          </a:p>
        </p:txBody>
      </p:sp>
      <p:sp>
        <p:nvSpPr>
          <p:cNvPr id="48" name="TextBox 48"/>
          <p:cNvSpPr txBox="1"/>
          <p:nvPr/>
        </p:nvSpPr>
        <p:spPr>
          <a:xfrm>
            <a:off x="15858719" y="5408192"/>
            <a:ext cx="451258" cy="412623"/>
          </a:xfrm>
          <a:prstGeom prst="rect">
            <a:avLst/>
          </a:prstGeom>
        </p:spPr>
        <p:txBody>
          <a:bodyPr lIns="0" tIns="0" rIns="0" bIns="0" rtlCol="0" anchor="t">
            <a:spAutoFit/>
          </a:bodyPr>
          <a:lstStyle/>
          <a:p>
            <a:pPr algn="ctr">
              <a:lnSpc>
                <a:spcPts val="3456"/>
              </a:lnSpc>
            </a:pPr>
            <a:r>
              <a:rPr lang="en-US" sz="2400">
                <a:solidFill>
                  <a:srgbClr val="FFFFFF"/>
                </a:solidFill>
                <a:latin typeface="Montserrat"/>
                <a:ea typeface="Montserrat"/>
                <a:cs typeface="Montserrat"/>
                <a:sym typeface="Montserrat"/>
              </a:rPr>
              <a:t>07</a:t>
            </a:r>
          </a:p>
        </p:txBody>
      </p:sp>
      <p:sp>
        <p:nvSpPr>
          <p:cNvPr id="49" name="TextBox 49"/>
          <p:cNvSpPr txBox="1"/>
          <p:nvPr/>
        </p:nvSpPr>
        <p:spPr>
          <a:xfrm>
            <a:off x="15858719" y="6388929"/>
            <a:ext cx="451258" cy="412623"/>
          </a:xfrm>
          <a:prstGeom prst="rect">
            <a:avLst/>
          </a:prstGeom>
        </p:spPr>
        <p:txBody>
          <a:bodyPr lIns="0" tIns="0" rIns="0" bIns="0" rtlCol="0" anchor="t">
            <a:spAutoFit/>
          </a:bodyPr>
          <a:lstStyle/>
          <a:p>
            <a:pPr algn="ctr">
              <a:lnSpc>
                <a:spcPts val="3456"/>
              </a:lnSpc>
            </a:pPr>
            <a:r>
              <a:rPr lang="en-US" sz="2400">
                <a:solidFill>
                  <a:srgbClr val="FFFFFF"/>
                </a:solidFill>
                <a:latin typeface="Montserrat"/>
                <a:ea typeface="Montserrat"/>
                <a:cs typeface="Montserrat"/>
                <a:sym typeface="Montserrat"/>
              </a:rPr>
              <a:t>08</a:t>
            </a:r>
          </a:p>
        </p:txBody>
      </p:sp>
      <p:sp>
        <p:nvSpPr>
          <p:cNvPr id="50" name="Freeform 50"/>
          <p:cNvSpPr/>
          <p:nvPr/>
        </p:nvSpPr>
        <p:spPr>
          <a:xfrm rot="-5400000">
            <a:off x="15222781" y="5829701"/>
            <a:ext cx="6222120" cy="863319"/>
          </a:xfrm>
          <a:custGeom>
            <a:avLst/>
            <a:gdLst/>
            <a:ahLst/>
            <a:cxnLst/>
            <a:rect l="l" t="t" r="r" b="b"/>
            <a:pathLst>
              <a:path w="6222120" h="863319">
                <a:moveTo>
                  <a:pt x="0" y="0"/>
                </a:moveTo>
                <a:lnTo>
                  <a:pt x="6222120" y="0"/>
                </a:lnTo>
                <a:lnTo>
                  <a:pt x="6222120" y="863319"/>
                </a:lnTo>
                <a:lnTo>
                  <a:pt x="0" y="8633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grpSp>
        <p:nvGrpSpPr>
          <p:cNvPr id="51" name="Group 51"/>
          <p:cNvGrpSpPr/>
          <p:nvPr/>
        </p:nvGrpSpPr>
        <p:grpSpPr>
          <a:xfrm>
            <a:off x="239373" y="806006"/>
            <a:ext cx="7841346" cy="966383"/>
            <a:chOff x="0" y="0"/>
            <a:chExt cx="10455128" cy="1288510"/>
          </a:xfrm>
        </p:grpSpPr>
        <p:sp>
          <p:nvSpPr>
            <p:cNvPr id="52" name="Freeform 52"/>
            <p:cNvSpPr/>
            <p:nvPr/>
          </p:nvSpPr>
          <p:spPr>
            <a:xfrm>
              <a:off x="0" y="0"/>
              <a:ext cx="1278846" cy="1288510"/>
            </a:xfrm>
            <a:custGeom>
              <a:avLst/>
              <a:gdLst/>
              <a:ahLst/>
              <a:cxnLst/>
              <a:rect l="l" t="t" r="r" b="b"/>
              <a:pathLst>
                <a:path w="1278846" h="1288510">
                  <a:moveTo>
                    <a:pt x="0" y="0"/>
                  </a:moveTo>
                  <a:lnTo>
                    <a:pt x="1278846" y="0"/>
                  </a:lnTo>
                  <a:lnTo>
                    <a:pt x="1278846" y="1288510"/>
                  </a:lnTo>
                  <a:lnTo>
                    <a:pt x="0" y="1288510"/>
                  </a:lnTo>
                  <a:lnTo>
                    <a:pt x="0" y="0"/>
                  </a:lnTo>
                  <a:close/>
                </a:path>
              </a:pathLst>
            </a:custGeom>
            <a:blipFill>
              <a:blip r:embed="rId13"/>
              <a:stretch>
                <a:fillRect/>
              </a:stretch>
            </a:blipFill>
          </p:spPr>
          <p:txBody>
            <a:bodyPr/>
            <a:lstStyle/>
            <a:p>
              <a:endParaRPr lang="en-ID"/>
            </a:p>
          </p:txBody>
        </p:sp>
        <p:sp>
          <p:nvSpPr>
            <p:cNvPr id="53" name="TextBox 53"/>
            <p:cNvSpPr txBox="1"/>
            <p:nvPr/>
          </p:nvSpPr>
          <p:spPr>
            <a:xfrm>
              <a:off x="1598300" y="305571"/>
              <a:ext cx="8856827" cy="569172"/>
            </a:xfrm>
            <a:prstGeom prst="rect">
              <a:avLst/>
            </a:prstGeom>
          </p:spPr>
          <p:txBody>
            <a:bodyPr lIns="0" tIns="0" rIns="0" bIns="0" rtlCol="0" anchor="t">
              <a:spAutoFit/>
            </a:bodyPr>
            <a:lstStyle/>
            <a:p>
              <a:pPr algn="l">
                <a:lnSpc>
                  <a:spcPts val="3640"/>
                </a:lnSpc>
              </a:pPr>
              <a:r>
                <a:rPr lang="en-US" sz="2600">
                  <a:solidFill>
                    <a:srgbClr val="0B315E"/>
                  </a:solidFill>
                  <a:latin typeface="Montserrat"/>
                  <a:ea typeface="Montserrat"/>
                  <a:cs typeface="Montserrat"/>
                  <a:sym typeface="Montserrat"/>
                </a:rPr>
                <a:t>Universitas Muhammadiyah Jember</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ID"/>
          </a:p>
        </p:txBody>
      </p:sp>
      <p:grpSp>
        <p:nvGrpSpPr>
          <p:cNvPr id="3" name="Group 3"/>
          <p:cNvGrpSpPr/>
          <p:nvPr/>
        </p:nvGrpSpPr>
        <p:grpSpPr>
          <a:xfrm>
            <a:off x="14719629" y="1867177"/>
            <a:ext cx="5129580" cy="512958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661"/>
            </a:solidFill>
          </p:spPr>
          <p:txBody>
            <a:bodyPr/>
            <a:lstStyle/>
            <a:p>
              <a:endParaRPr lang="en-ID"/>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6" name="Group 6"/>
          <p:cNvGrpSpPr/>
          <p:nvPr/>
        </p:nvGrpSpPr>
        <p:grpSpPr>
          <a:xfrm>
            <a:off x="12044885" y="2218774"/>
            <a:ext cx="5239533" cy="6857639"/>
            <a:chOff x="0" y="0"/>
            <a:chExt cx="1379959" cy="1806127"/>
          </a:xfrm>
        </p:grpSpPr>
        <p:sp>
          <p:nvSpPr>
            <p:cNvPr id="7" name="Freeform 7"/>
            <p:cNvSpPr/>
            <p:nvPr/>
          </p:nvSpPr>
          <p:spPr>
            <a:xfrm>
              <a:off x="0" y="0"/>
              <a:ext cx="1379959" cy="1806127"/>
            </a:xfrm>
            <a:custGeom>
              <a:avLst/>
              <a:gdLst/>
              <a:ahLst/>
              <a:cxnLst/>
              <a:rect l="l" t="t" r="r" b="b"/>
              <a:pathLst>
                <a:path w="1379959" h="1806127">
                  <a:moveTo>
                    <a:pt x="73880" y="0"/>
                  </a:moveTo>
                  <a:lnTo>
                    <a:pt x="1306080" y="0"/>
                  </a:lnTo>
                  <a:cubicBezTo>
                    <a:pt x="1346882" y="0"/>
                    <a:pt x="1379959" y="33077"/>
                    <a:pt x="1379959" y="73880"/>
                  </a:cubicBezTo>
                  <a:lnTo>
                    <a:pt x="1379959" y="1732247"/>
                  </a:lnTo>
                  <a:cubicBezTo>
                    <a:pt x="1379959" y="1773050"/>
                    <a:pt x="1346882" y="1806127"/>
                    <a:pt x="1306080" y="1806127"/>
                  </a:cubicBezTo>
                  <a:lnTo>
                    <a:pt x="73880" y="1806127"/>
                  </a:lnTo>
                  <a:cubicBezTo>
                    <a:pt x="33077" y="1806127"/>
                    <a:pt x="0" y="1773050"/>
                    <a:pt x="0" y="1732247"/>
                  </a:cubicBezTo>
                  <a:lnTo>
                    <a:pt x="0" y="73880"/>
                  </a:lnTo>
                  <a:cubicBezTo>
                    <a:pt x="0" y="33077"/>
                    <a:pt x="33077" y="0"/>
                    <a:pt x="73880" y="0"/>
                  </a:cubicBezTo>
                  <a:close/>
                </a:path>
              </a:pathLst>
            </a:custGeom>
            <a:solidFill>
              <a:srgbClr val="173661"/>
            </a:solidFill>
          </p:spPr>
          <p:txBody>
            <a:bodyPr/>
            <a:lstStyle/>
            <a:p>
              <a:endParaRPr lang="en-ID"/>
            </a:p>
          </p:txBody>
        </p:sp>
        <p:sp>
          <p:nvSpPr>
            <p:cNvPr id="8" name="TextBox 8"/>
            <p:cNvSpPr txBox="1"/>
            <p:nvPr/>
          </p:nvSpPr>
          <p:spPr>
            <a:xfrm>
              <a:off x="0" y="-47625"/>
              <a:ext cx="1379959" cy="1853752"/>
            </a:xfrm>
            <a:prstGeom prst="rect">
              <a:avLst/>
            </a:prstGeom>
          </p:spPr>
          <p:txBody>
            <a:bodyPr lIns="50800" tIns="50800" rIns="50800" bIns="50800" rtlCol="0" anchor="ctr"/>
            <a:lstStyle/>
            <a:p>
              <a:pPr algn="ctr">
                <a:lnSpc>
                  <a:spcPts val="3640"/>
                </a:lnSpc>
              </a:pPr>
              <a:endParaRPr/>
            </a:p>
          </p:txBody>
        </p:sp>
      </p:grpSp>
      <p:sp>
        <p:nvSpPr>
          <p:cNvPr id="9" name="Freeform 9"/>
          <p:cNvSpPr/>
          <p:nvPr/>
        </p:nvSpPr>
        <p:spPr>
          <a:xfrm>
            <a:off x="11329751" y="8739499"/>
            <a:ext cx="1430269" cy="604288"/>
          </a:xfrm>
          <a:custGeom>
            <a:avLst/>
            <a:gdLst/>
            <a:ahLst/>
            <a:cxnLst/>
            <a:rect l="l" t="t" r="r" b="b"/>
            <a:pathLst>
              <a:path w="1430269" h="604288">
                <a:moveTo>
                  <a:pt x="0" y="0"/>
                </a:moveTo>
                <a:lnTo>
                  <a:pt x="1430269" y="0"/>
                </a:lnTo>
                <a:lnTo>
                  <a:pt x="1430269" y="604288"/>
                </a:lnTo>
                <a:lnTo>
                  <a:pt x="0" y="6042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10" name="Group 10"/>
          <p:cNvGrpSpPr/>
          <p:nvPr/>
        </p:nvGrpSpPr>
        <p:grpSpPr>
          <a:xfrm>
            <a:off x="12275208" y="2415460"/>
            <a:ext cx="4888842" cy="6464268"/>
            <a:chOff x="0" y="0"/>
            <a:chExt cx="812800" cy="1074724"/>
          </a:xfrm>
        </p:grpSpPr>
        <p:sp>
          <p:nvSpPr>
            <p:cNvPr id="11" name="Freeform 11"/>
            <p:cNvSpPr/>
            <p:nvPr/>
          </p:nvSpPr>
          <p:spPr>
            <a:xfrm>
              <a:off x="0" y="0"/>
              <a:ext cx="812800" cy="1074724"/>
            </a:xfrm>
            <a:custGeom>
              <a:avLst/>
              <a:gdLst/>
              <a:ahLst/>
              <a:cxnLst/>
              <a:rect l="l" t="t" r="r" b="b"/>
              <a:pathLst>
                <a:path w="812800" h="1074724">
                  <a:moveTo>
                    <a:pt x="79179" y="0"/>
                  </a:moveTo>
                  <a:lnTo>
                    <a:pt x="733621" y="0"/>
                  </a:lnTo>
                  <a:cubicBezTo>
                    <a:pt x="754620" y="0"/>
                    <a:pt x="774760" y="8342"/>
                    <a:pt x="789609" y="23191"/>
                  </a:cubicBezTo>
                  <a:cubicBezTo>
                    <a:pt x="804458" y="38040"/>
                    <a:pt x="812800" y="58180"/>
                    <a:pt x="812800" y="79179"/>
                  </a:cubicBezTo>
                  <a:lnTo>
                    <a:pt x="812800" y="995545"/>
                  </a:lnTo>
                  <a:cubicBezTo>
                    <a:pt x="812800" y="1016544"/>
                    <a:pt x="804458" y="1036684"/>
                    <a:pt x="789609" y="1051533"/>
                  </a:cubicBezTo>
                  <a:cubicBezTo>
                    <a:pt x="774760" y="1066382"/>
                    <a:pt x="754620" y="1074724"/>
                    <a:pt x="733621" y="1074724"/>
                  </a:cubicBezTo>
                  <a:lnTo>
                    <a:pt x="79179" y="1074724"/>
                  </a:lnTo>
                  <a:cubicBezTo>
                    <a:pt x="58180" y="1074724"/>
                    <a:pt x="38040" y="1066382"/>
                    <a:pt x="23191" y="1051533"/>
                  </a:cubicBezTo>
                  <a:cubicBezTo>
                    <a:pt x="8342" y="1036684"/>
                    <a:pt x="0" y="1016544"/>
                    <a:pt x="0" y="995545"/>
                  </a:cubicBezTo>
                  <a:lnTo>
                    <a:pt x="0" y="79179"/>
                  </a:lnTo>
                  <a:cubicBezTo>
                    <a:pt x="0" y="58180"/>
                    <a:pt x="8342" y="38040"/>
                    <a:pt x="23191" y="23191"/>
                  </a:cubicBezTo>
                  <a:cubicBezTo>
                    <a:pt x="38040" y="8342"/>
                    <a:pt x="58180" y="0"/>
                    <a:pt x="79179" y="0"/>
                  </a:cubicBezTo>
                  <a:close/>
                </a:path>
              </a:pathLst>
            </a:custGeom>
            <a:blipFill>
              <a:blip r:embed="rId5"/>
              <a:stretch>
                <a:fillRect l="-2889" r="-2889"/>
              </a:stretch>
            </a:blipFill>
          </p:spPr>
          <p:txBody>
            <a:bodyPr/>
            <a:lstStyle/>
            <a:p>
              <a:endParaRPr lang="en-ID"/>
            </a:p>
          </p:txBody>
        </p:sp>
      </p:grpSp>
      <p:sp>
        <p:nvSpPr>
          <p:cNvPr id="12" name="Freeform 12"/>
          <p:cNvSpPr/>
          <p:nvPr/>
        </p:nvSpPr>
        <p:spPr>
          <a:xfrm>
            <a:off x="16024929" y="1210730"/>
            <a:ext cx="1920835" cy="1945252"/>
          </a:xfrm>
          <a:custGeom>
            <a:avLst/>
            <a:gdLst/>
            <a:ahLst/>
            <a:cxnLst/>
            <a:rect l="l" t="t" r="r" b="b"/>
            <a:pathLst>
              <a:path w="1920835" h="1945252">
                <a:moveTo>
                  <a:pt x="0" y="0"/>
                </a:moveTo>
                <a:lnTo>
                  <a:pt x="1920835" y="0"/>
                </a:lnTo>
                <a:lnTo>
                  <a:pt x="1920835" y="1945252"/>
                </a:lnTo>
                <a:lnTo>
                  <a:pt x="0" y="1945252"/>
                </a:lnTo>
                <a:lnTo>
                  <a:pt x="0" y="0"/>
                </a:lnTo>
                <a:close/>
              </a:path>
            </a:pathLst>
          </a:custGeom>
          <a:blipFill>
            <a:blip r:embed="rId6">
              <a:extLst>
                <a:ext uri="{96DAC541-7B7A-43D3-8B79-37D633B846F1}">
                  <asvg:svgBlip xmlns:asvg="http://schemas.microsoft.com/office/drawing/2016/SVG/main" r:embed="rId7"/>
                </a:ext>
              </a:extLst>
            </a:blip>
            <a:stretch>
              <a:fillRect t="-23504" r="-25074"/>
            </a:stretch>
          </a:blipFill>
        </p:spPr>
        <p:txBody>
          <a:bodyPr/>
          <a:lstStyle/>
          <a:p>
            <a:endParaRPr lang="en-ID"/>
          </a:p>
        </p:txBody>
      </p:sp>
      <p:grpSp>
        <p:nvGrpSpPr>
          <p:cNvPr id="13" name="Group 13"/>
          <p:cNvGrpSpPr/>
          <p:nvPr/>
        </p:nvGrpSpPr>
        <p:grpSpPr>
          <a:xfrm>
            <a:off x="-3104573" y="6475386"/>
            <a:ext cx="3811614" cy="381161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661"/>
            </a:solidFill>
          </p:spPr>
          <p:txBody>
            <a:bodyPr/>
            <a:lstStyle/>
            <a:p>
              <a:endParaRPr lang="en-ID"/>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16" name="Freeform 16"/>
          <p:cNvSpPr/>
          <p:nvPr/>
        </p:nvSpPr>
        <p:spPr>
          <a:xfrm>
            <a:off x="-58311" y="8233004"/>
            <a:ext cx="1530705" cy="646723"/>
          </a:xfrm>
          <a:custGeom>
            <a:avLst/>
            <a:gdLst/>
            <a:ahLst/>
            <a:cxnLst/>
            <a:rect l="l" t="t" r="r" b="b"/>
            <a:pathLst>
              <a:path w="1530705" h="646723">
                <a:moveTo>
                  <a:pt x="0" y="0"/>
                </a:moveTo>
                <a:lnTo>
                  <a:pt x="1530705" y="0"/>
                </a:lnTo>
                <a:lnTo>
                  <a:pt x="1530705" y="646723"/>
                </a:lnTo>
                <a:lnTo>
                  <a:pt x="0" y="646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17" name="Freeform 17"/>
          <p:cNvSpPr/>
          <p:nvPr/>
        </p:nvSpPr>
        <p:spPr>
          <a:xfrm>
            <a:off x="9894730" y="-1635510"/>
            <a:ext cx="3551521" cy="3502687"/>
          </a:xfrm>
          <a:custGeom>
            <a:avLst/>
            <a:gdLst/>
            <a:ahLst/>
            <a:cxnLst/>
            <a:rect l="l" t="t" r="r" b="b"/>
            <a:pathLst>
              <a:path w="3551521" h="3502687">
                <a:moveTo>
                  <a:pt x="0" y="0"/>
                </a:moveTo>
                <a:lnTo>
                  <a:pt x="3551520" y="0"/>
                </a:lnTo>
                <a:lnTo>
                  <a:pt x="3551520" y="3502687"/>
                </a:lnTo>
                <a:lnTo>
                  <a:pt x="0" y="3502687"/>
                </a:lnTo>
                <a:lnTo>
                  <a:pt x="0" y="0"/>
                </a:lnTo>
                <a:close/>
              </a:path>
            </a:pathLst>
          </a:custGeom>
          <a:blipFill>
            <a:blip r:embed="rId10">
              <a:alphaModFix amt="19999"/>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8" name="Freeform 18"/>
          <p:cNvSpPr/>
          <p:nvPr/>
        </p:nvSpPr>
        <p:spPr>
          <a:xfrm>
            <a:off x="-657323" y="8349128"/>
            <a:ext cx="3849107" cy="3502687"/>
          </a:xfrm>
          <a:custGeom>
            <a:avLst/>
            <a:gdLst/>
            <a:ahLst/>
            <a:cxnLst/>
            <a:rect l="l" t="t" r="r" b="b"/>
            <a:pathLst>
              <a:path w="3849107" h="3502687">
                <a:moveTo>
                  <a:pt x="0" y="0"/>
                </a:moveTo>
                <a:lnTo>
                  <a:pt x="3849107" y="0"/>
                </a:lnTo>
                <a:lnTo>
                  <a:pt x="3849107" y="3502687"/>
                </a:lnTo>
                <a:lnTo>
                  <a:pt x="0" y="3502687"/>
                </a:lnTo>
                <a:lnTo>
                  <a:pt x="0" y="0"/>
                </a:lnTo>
                <a:close/>
              </a:path>
            </a:pathLst>
          </a:custGeom>
          <a:blipFill>
            <a:blip r:embed="rId12">
              <a:alphaModFix amt="19999"/>
              <a:extLst>
                <a:ext uri="{96DAC541-7B7A-43D3-8B79-37D633B846F1}">
                  <asvg:svgBlip xmlns:asvg="http://schemas.microsoft.com/office/drawing/2016/SVG/main" r:embed="rId13"/>
                </a:ext>
              </a:extLst>
            </a:blip>
            <a:stretch>
              <a:fillRect/>
            </a:stretch>
          </a:blipFill>
        </p:spPr>
        <p:txBody>
          <a:bodyPr/>
          <a:lstStyle/>
          <a:p>
            <a:endParaRPr lang="en-ID"/>
          </a:p>
        </p:txBody>
      </p:sp>
      <p:grpSp>
        <p:nvGrpSpPr>
          <p:cNvPr id="19" name="Group 19"/>
          <p:cNvGrpSpPr/>
          <p:nvPr/>
        </p:nvGrpSpPr>
        <p:grpSpPr>
          <a:xfrm>
            <a:off x="0" y="0"/>
            <a:ext cx="7114558" cy="1591924"/>
            <a:chOff x="0" y="0"/>
            <a:chExt cx="1873793" cy="419272"/>
          </a:xfrm>
        </p:grpSpPr>
        <p:sp>
          <p:nvSpPr>
            <p:cNvPr id="20" name="Freeform 20"/>
            <p:cNvSpPr/>
            <p:nvPr/>
          </p:nvSpPr>
          <p:spPr>
            <a:xfrm>
              <a:off x="0" y="0"/>
              <a:ext cx="1873793" cy="419272"/>
            </a:xfrm>
            <a:custGeom>
              <a:avLst/>
              <a:gdLst/>
              <a:ahLst/>
              <a:cxnLst/>
              <a:rect l="l" t="t" r="r" b="b"/>
              <a:pathLst>
                <a:path w="1873793" h="419272">
                  <a:moveTo>
                    <a:pt x="0" y="0"/>
                  </a:moveTo>
                  <a:lnTo>
                    <a:pt x="1873793" y="0"/>
                  </a:lnTo>
                  <a:lnTo>
                    <a:pt x="1873793" y="419272"/>
                  </a:lnTo>
                  <a:lnTo>
                    <a:pt x="0" y="419272"/>
                  </a:lnTo>
                  <a:close/>
                </a:path>
              </a:pathLst>
            </a:custGeom>
            <a:solidFill>
              <a:srgbClr val="173661"/>
            </a:solidFill>
          </p:spPr>
          <p:txBody>
            <a:bodyPr/>
            <a:lstStyle/>
            <a:p>
              <a:endParaRPr lang="en-ID"/>
            </a:p>
          </p:txBody>
        </p:sp>
        <p:sp>
          <p:nvSpPr>
            <p:cNvPr id="21" name="TextBox 21"/>
            <p:cNvSpPr txBox="1"/>
            <p:nvPr/>
          </p:nvSpPr>
          <p:spPr>
            <a:xfrm>
              <a:off x="0" y="-47625"/>
              <a:ext cx="1873793" cy="466897"/>
            </a:xfrm>
            <a:prstGeom prst="rect">
              <a:avLst/>
            </a:prstGeom>
          </p:spPr>
          <p:txBody>
            <a:bodyPr lIns="50800" tIns="50800" rIns="50800" bIns="50800" rtlCol="0" anchor="ctr"/>
            <a:lstStyle/>
            <a:p>
              <a:pPr algn="ctr">
                <a:lnSpc>
                  <a:spcPts val="3640"/>
                </a:lnSpc>
              </a:pPr>
              <a:endParaRPr/>
            </a:p>
          </p:txBody>
        </p:sp>
      </p:grpSp>
      <p:sp>
        <p:nvSpPr>
          <p:cNvPr id="22" name="Freeform 22"/>
          <p:cNvSpPr/>
          <p:nvPr/>
        </p:nvSpPr>
        <p:spPr>
          <a:xfrm rot="-5400000">
            <a:off x="-3156901" y="3593980"/>
            <a:ext cx="6222120" cy="863319"/>
          </a:xfrm>
          <a:custGeom>
            <a:avLst/>
            <a:gdLst/>
            <a:ahLst/>
            <a:cxnLst/>
            <a:rect l="l" t="t" r="r" b="b"/>
            <a:pathLst>
              <a:path w="6222120" h="863319">
                <a:moveTo>
                  <a:pt x="0" y="0"/>
                </a:moveTo>
                <a:lnTo>
                  <a:pt x="6222120" y="0"/>
                </a:lnTo>
                <a:lnTo>
                  <a:pt x="6222120" y="863319"/>
                </a:lnTo>
                <a:lnTo>
                  <a:pt x="0" y="8633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D"/>
          </a:p>
        </p:txBody>
      </p:sp>
      <p:sp>
        <p:nvSpPr>
          <p:cNvPr id="23" name="TextBox 23"/>
          <p:cNvSpPr txBox="1"/>
          <p:nvPr/>
        </p:nvSpPr>
        <p:spPr>
          <a:xfrm>
            <a:off x="1151854" y="228857"/>
            <a:ext cx="6930232" cy="761743"/>
          </a:xfrm>
          <a:prstGeom prst="rect">
            <a:avLst/>
          </a:prstGeom>
        </p:spPr>
        <p:txBody>
          <a:bodyPr lIns="0" tIns="0" rIns="0" bIns="0" rtlCol="0" anchor="t">
            <a:spAutoFit/>
          </a:bodyPr>
          <a:lstStyle/>
          <a:p>
            <a:pPr algn="l">
              <a:lnSpc>
                <a:spcPts val="6021"/>
              </a:lnSpc>
            </a:pPr>
            <a:r>
              <a:rPr lang="en-US" sz="5017">
                <a:solidFill>
                  <a:srgbClr val="FFFFFF"/>
                </a:solidFill>
                <a:latin typeface="League Spartan"/>
                <a:ea typeface="League Spartan"/>
                <a:cs typeface="League Spartan"/>
                <a:sym typeface="League Spartan"/>
              </a:rPr>
              <a:t>PENDAHULUAN</a:t>
            </a:r>
          </a:p>
        </p:txBody>
      </p:sp>
      <p:sp>
        <p:nvSpPr>
          <p:cNvPr id="24" name="Freeform 24"/>
          <p:cNvSpPr/>
          <p:nvPr/>
        </p:nvSpPr>
        <p:spPr>
          <a:xfrm>
            <a:off x="1678050" y="2645429"/>
            <a:ext cx="6594789" cy="1830054"/>
          </a:xfrm>
          <a:custGeom>
            <a:avLst/>
            <a:gdLst/>
            <a:ahLst/>
            <a:cxnLst/>
            <a:rect l="l" t="t" r="r" b="b"/>
            <a:pathLst>
              <a:path w="6594789" h="1830054">
                <a:moveTo>
                  <a:pt x="0" y="0"/>
                </a:moveTo>
                <a:lnTo>
                  <a:pt x="6594789" y="0"/>
                </a:lnTo>
                <a:lnTo>
                  <a:pt x="6594789" y="1830054"/>
                </a:lnTo>
                <a:lnTo>
                  <a:pt x="0" y="1830054"/>
                </a:lnTo>
                <a:lnTo>
                  <a:pt x="0" y="0"/>
                </a:lnTo>
                <a:close/>
              </a:path>
            </a:pathLst>
          </a:custGeom>
          <a:blipFill>
            <a:blip r:embed="rId16">
              <a:alphaModFix amt="60000"/>
            </a:blip>
            <a:stretch>
              <a:fillRect/>
            </a:stretch>
          </a:blipFill>
        </p:spPr>
        <p:txBody>
          <a:bodyPr/>
          <a:lstStyle/>
          <a:p>
            <a:endParaRPr lang="en-ID"/>
          </a:p>
        </p:txBody>
      </p:sp>
      <p:sp>
        <p:nvSpPr>
          <p:cNvPr id="25" name="Freeform 25"/>
          <p:cNvSpPr/>
          <p:nvPr/>
        </p:nvSpPr>
        <p:spPr>
          <a:xfrm>
            <a:off x="1678050" y="7608312"/>
            <a:ext cx="6594789" cy="1830054"/>
          </a:xfrm>
          <a:custGeom>
            <a:avLst/>
            <a:gdLst/>
            <a:ahLst/>
            <a:cxnLst/>
            <a:rect l="l" t="t" r="r" b="b"/>
            <a:pathLst>
              <a:path w="6594789" h="1830054">
                <a:moveTo>
                  <a:pt x="0" y="0"/>
                </a:moveTo>
                <a:lnTo>
                  <a:pt x="6594789" y="0"/>
                </a:lnTo>
                <a:lnTo>
                  <a:pt x="6594789" y="1830054"/>
                </a:lnTo>
                <a:lnTo>
                  <a:pt x="0" y="1830054"/>
                </a:lnTo>
                <a:lnTo>
                  <a:pt x="0" y="0"/>
                </a:lnTo>
                <a:close/>
              </a:path>
            </a:pathLst>
          </a:custGeom>
          <a:blipFill>
            <a:blip r:embed="rId16">
              <a:alphaModFix amt="60000"/>
            </a:blip>
            <a:stretch>
              <a:fillRect/>
            </a:stretch>
          </a:blipFill>
        </p:spPr>
        <p:txBody>
          <a:bodyPr/>
          <a:lstStyle/>
          <a:p>
            <a:endParaRPr lang="en-ID"/>
          </a:p>
        </p:txBody>
      </p:sp>
      <p:grpSp>
        <p:nvGrpSpPr>
          <p:cNvPr id="26" name="Group 26"/>
          <p:cNvGrpSpPr/>
          <p:nvPr/>
        </p:nvGrpSpPr>
        <p:grpSpPr>
          <a:xfrm>
            <a:off x="1267328" y="1782424"/>
            <a:ext cx="9439197" cy="2236167"/>
            <a:chOff x="0" y="0"/>
            <a:chExt cx="2486044" cy="588949"/>
          </a:xfrm>
        </p:grpSpPr>
        <p:sp>
          <p:nvSpPr>
            <p:cNvPr id="27" name="Freeform 27"/>
            <p:cNvSpPr/>
            <p:nvPr/>
          </p:nvSpPr>
          <p:spPr>
            <a:xfrm>
              <a:off x="0" y="0"/>
              <a:ext cx="2486044" cy="588949"/>
            </a:xfrm>
            <a:custGeom>
              <a:avLst/>
              <a:gdLst/>
              <a:ahLst/>
              <a:cxnLst/>
              <a:rect l="l" t="t" r="r" b="b"/>
              <a:pathLst>
                <a:path w="2486044" h="588949">
                  <a:moveTo>
                    <a:pt x="29527" y="0"/>
                  </a:moveTo>
                  <a:lnTo>
                    <a:pt x="2456517" y="0"/>
                  </a:lnTo>
                  <a:cubicBezTo>
                    <a:pt x="2472824" y="0"/>
                    <a:pt x="2486044" y="13220"/>
                    <a:pt x="2486044" y="29527"/>
                  </a:cubicBezTo>
                  <a:lnTo>
                    <a:pt x="2486044" y="559422"/>
                  </a:lnTo>
                  <a:cubicBezTo>
                    <a:pt x="2486044" y="575730"/>
                    <a:pt x="2472824" y="588949"/>
                    <a:pt x="2456517" y="588949"/>
                  </a:cubicBezTo>
                  <a:lnTo>
                    <a:pt x="29527" y="588949"/>
                  </a:lnTo>
                  <a:cubicBezTo>
                    <a:pt x="13220" y="588949"/>
                    <a:pt x="0" y="575730"/>
                    <a:pt x="0" y="559422"/>
                  </a:cubicBezTo>
                  <a:lnTo>
                    <a:pt x="0" y="29527"/>
                  </a:lnTo>
                  <a:cubicBezTo>
                    <a:pt x="0" y="13220"/>
                    <a:pt x="13220" y="0"/>
                    <a:pt x="29527" y="0"/>
                  </a:cubicBezTo>
                  <a:close/>
                </a:path>
              </a:pathLst>
            </a:custGeom>
            <a:solidFill>
              <a:srgbClr val="FFB942"/>
            </a:solidFill>
            <a:ln w="38100" cap="rnd">
              <a:solidFill>
                <a:srgbClr val="000000"/>
              </a:solidFill>
              <a:prstDash val="lgDash"/>
              <a:round/>
            </a:ln>
          </p:spPr>
          <p:txBody>
            <a:bodyPr/>
            <a:lstStyle/>
            <a:p>
              <a:endParaRPr lang="en-ID"/>
            </a:p>
          </p:txBody>
        </p:sp>
        <p:sp>
          <p:nvSpPr>
            <p:cNvPr id="28" name="TextBox 28"/>
            <p:cNvSpPr txBox="1"/>
            <p:nvPr/>
          </p:nvSpPr>
          <p:spPr>
            <a:xfrm>
              <a:off x="0" y="-57150"/>
              <a:ext cx="2486044" cy="646099"/>
            </a:xfrm>
            <a:prstGeom prst="rect">
              <a:avLst/>
            </a:prstGeom>
          </p:spPr>
          <p:txBody>
            <a:bodyPr lIns="50800" tIns="50800" rIns="50800" bIns="50800" rtlCol="0" anchor="ctr"/>
            <a:lstStyle/>
            <a:p>
              <a:pPr algn="ctr">
                <a:lnSpc>
                  <a:spcPts val="3640"/>
                </a:lnSpc>
              </a:pPr>
              <a:endParaRPr/>
            </a:p>
          </p:txBody>
        </p:sp>
      </p:grpSp>
      <p:sp>
        <p:nvSpPr>
          <p:cNvPr id="29" name="TextBox 29"/>
          <p:cNvSpPr txBox="1"/>
          <p:nvPr/>
        </p:nvSpPr>
        <p:spPr>
          <a:xfrm>
            <a:off x="1678050" y="2444120"/>
            <a:ext cx="8620359" cy="1346835"/>
          </a:xfrm>
          <a:prstGeom prst="rect">
            <a:avLst/>
          </a:prstGeom>
        </p:spPr>
        <p:txBody>
          <a:bodyPr lIns="0" tIns="0" rIns="0" bIns="0" rtlCol="0" anchor="t">
            <a:spAutoFit/>
          </a:bodyPr>
          <a:lstStyle/>
          <a:p>
            <a:pPr algn="just">
              <a:lnSpc>
                <a:spcPts val="3600"/>
              </a:lnSpc>
            </a:pPr>
            <a:r>
              <a:rPr lang="en-US" sz="2400">
                <a:solidFill>
                  <a:srgbClr val="000000"/>
                </a:solidFill>
                <a:latin typeface="Montserrat"/>
                <a:ea typeface="Montserrat"/>
                <a:cs typeface="Montserrat"/>
                <a:sym typeface="Montserrat"/>
              </a:rPr>
              <a:t>Standar kecantikan tubuh perempuan yang sering kali menciptakan tekanan bagi perempuan untuk memenuhi norma yang sempit.</a:t>
            </a:r>
          </a:p>
        </p:txBody>
      </p:sp>
      <p:grpSp>
        <p:nvGrpSpPr>
          <p:cNvPr id="30" name="Group 30"/>
          <p:cNvGrpSpPr/>
          <p:nvPr/>
        </p:nvGrpSpPr>
        <p:grpSpPr>
          <a:xfrm>
            <a:off x="1267231" y="6908087"/>
            <a:ext cx="9439294" cy="3192385"/>
            <a:chOff x="0" y="0"/>
            <a:chExt cx="2486069" cy="840793"/>
          </a:xfrm>
        </p:grpSpPr>
        <p:sp>
          <p:nvSpPr>
            <p:cNvPr id="31" name="Freeform 31"/>
            <p:cNvSpPr/>
            <p:nvPr/>
          </p:nvSpPr>
          <p:spPr>
            <a:xfrm>
              <a:off x="0" y="0"/>
              <a:ext cx="2486069" cy="840793"/>
            </a:xfrm>
            <a:custGeom>
              <a:avLst/>
              <a:gdLst/>
              <a:ahLst/>
              <a:cxnLst/>
              <a:rect l="l" t="t" r="r" b="b"/>
              <a:pathLst>
                <a:path w="2486069" h="840793">
                  <a:moveTo>
                    <a:pt x="29526" y="0"/>
                  </a:moveTo>
                  <a:lnTo>
                    <a:pt x="2456543" y="0"/>
                  </a:lnTo>
                  <a:cubicBezTo>
                    <a:pt x="2472850" y="0"/>
                    <a:pt x="2486069" y="13219"/>
                    <a:pt x="2486069" y="29526"/>
                  </a:cubicBezTo>
                  <a:lnTo>
                    <a:pt x="2486069" y="811266"/>
                  </a:lnTo>
                  <a:cubicBezTo>
                    <a:pt x="2486069" y="819097"/>
                    <a:pt x="2482958" y="826607"/>
                    <a:pt x="2477421" y="832145"/>
                  </a:cubicBezTo>
                  <a:cubicBezTo>
                    <a:pt x="2471884" y="837682"/>
                    <a:pt x="2464374" y="840793"/>
                    <a:pt x="2456543" y="840793"/>
                  </a:cubicBezTo>
                  <a:lnTo>
                    <a:pt x="29526" y="840793"/>
                  </a:lnTo>
                  <a:cubicBezTo>
                    <a:pt x="13219" y="840793"/>
                    <a:pt x="0" y="827573"/>
                    <a:pt x="0" y="811266"/>
                  </a:cubicBezTo>
                  <a:lnTo>
                    <a:pt x="0" y="29526"/>
                  </a:lnTo>
                  <a:cubicBezTo>
                    <a:pt x="0" y="21696"/>
                    <a:pt x="3111" y="14185"/>
                    <a:pt x="8648" y="8648"/>
                  </a:cubicBezTo>
                  <a:cubicBezTo>
                    <a:pt x="14185" y="3111"/>
                    <a:pt x="21696" y="0"/>
                    <a:pt x="29526" y="0"/>
                  </a:cubicBezTo>
                  <a:close/>
                </a:path>
              </a:pathLst>
            </a:custGeom>
            <a:solidFill>
              <a:srgbClr val="FFB942"/>
            </a:solidFill>
            <a:ln w="38100" cap="rnd">
              <a:solidFill>
                <a:srgbClr val="0B315E"/>
              </a:solidFill>
              <a:prstDash val="lgDash"/>
              <a:round/>
            </a:ln>
          </p:spPr>
          <p:txBody>
            <a:bodyPr/>
            <a:lstStyle/>
            <a:p>
              <a:endParaRPr lang="en-ID"/>
            </a:p>
          </p:txBody>
        </p:sp>
        <p:sp>
          <p:nvSpPr>
            <p:cNvPr id="32" name="TextBox 32"/>
            <p:cNvSpPr txBox="1"/>
            <p:nvPr/>
          </p:nvSpPr>
          <p:spPr>
            <a:xfrm>
              <a:off x="0" y="-57150"/>
              <a:ext cx="2486069" cy="897943"/>
            </a:xfrm>
            <a:prstGeom prst="rect">
              <a:avLst/>
            </a:prstGeom>
          </p:spPr>
          <p:txBody>
            <a:bodyPr lIns="50800" tIns="50800" rIns="50800" bIns="50800" rtlCol="0" anchor="ctr"/>
            <a:lstStyle/>
            <a:p>
              <a:pPr algn="ctr">
                <a:lnSpc>
                  <a:spcPts val="3640"/>
                </a:lnSpc>
              </a:pPr>
              <a:endParaRPr/>
            </a:p>
          </p:txBody>
        </p:sp>
      </p:grpSp>
      <p:sp>
        <p:nvSpPr>
          <p:cNvPr id="33" name="TextBox 33"/>
          <p:cNvSpPr txBox="1"/>
          <p:nvPr/>
        </p:nvSpPr>
        <p:spPr>
          <a:xfrm>
            <a:off x="1547567" y="7577736"/>
            <a:ext cx="8878621" cy="2261235"/>
          </a:xfrm>
          <a:prstGeom prst="rect">
            <a:avLst/>
          </a:prstGeom>
        </p:spPr>
        <p:txBody>
          <a:bodyPr lIns="0" tIns="0" rIns="0" bIns="0" rtlCol="0" anchor="t">
            <a:spAutoFit/>
          </a:bodyPr>
          <a:lstStyle/>
          <a:p>
            <a:pPr algn="just">
              <a:lnSpc>
                <a:spcPts val="3600"/>
              </a:lnSpc>
            </a:pPr>
            <a:r>
              <a:rPr lang="en-US" sz="2400">
                <a:solidFill>
                  <a:srgbClr val="000000"/>
                </a:solidFill>
                <a:latin typeface="Montserrat"/>
                <a:ea typeface="Montserrat"/>
                <a:cs typeface="Montserrat"/>
                <a:sym typeface="Montserrat"/>
              </a:rPr>
              <a:t>Teori feminisme eksistensialis Simone de Beauvoir, khususnya konsep perempuan sebagai "the Other," digunakan untuk menganalisis representasi tubuh perempuan dan perlawanan terhadap standar kecantikan.</a:t>
            </a:r>
          </a:p>
        </p:txBody>
      </p:sp>
      <p:grpSp>
        <p:nvGrpSpPr>
          <p:cNvPr id="34" name="Group 34"/>
          <p:cNvGrpSpPr/>
          <p:nvPr/>
        </p:nvGrpSpPr>
        <p:grpSpPr>
          <a:xfrm>
            <a:off x="3438547" y="1910093"/>
            <a:ext cx="5487172" cy="546527"/>
            <a:chOff x="0" y="0"/>
            <a:chExt cx="1445181" cy="143941"/>
          </a:xfrm>
        </p:grpSpPr>
        <p:sp>
          <p:nvSpPr>
            <p:cNvPr id="35" name="Freeform 35"/>
            <p:cNvSpPr/>
            <p:nvPr/>
          </p:nvSpPr>
          <p:spPr>
            <a:xfrm>
              <a:off x="0" y="0"/>
              <a:ext cx="1445181" cy="143941"/>
            </a:xfrm>
            <a:custGeom>
              <a:avLst/>
              <a:gdLst/>
              <a:ahLst/>
              <a:cxnLst/>
              <a:rect l="l" t="t" r="r" b="b"/>
              <a:pathLst>
                <a:path w="1445181" h="143941">
                  <a:moveTo>
                    <a:pt x="50793" y="0"/>
                  </a:moveTo>
                  <a:lnTo>
                    <a:pt x="1394388" y="0"/>
                  </a:lnTo>
                  <a:cubicBezTo>
                    <a:pt x="1422441" y="0"/>
                    <a:pt x="1445181" y="22741"/>
                    <a:pt x="1445181" y="50793"/>
                  </a:cubicBezTo>
                  <a:lnTo>
                    <a:pt x="1445181" y="93148"/>
                  </a:lnTo>
                  <a:cubicBezTo>
                    <a:pt x="1445181" y="106619"/>
                    <a:pt x="1439830" y="119539"/>
                    <a:pt x="1430304" y="129064"/>
                  </a:cubicBezTo>
                  <a:cubicBezTo>
                    <a:pt x="1420779" y="138590"/>
                    <a:pt x="1407860" y="143941"/>
                    <a:pt x="1394388" y="143941"/>
                  </a:cubicBezTo>
                  <a:lnTo>
                    <a:pt x="50793" y="143941"/>
                  </a:lnTo>
                  <a:cubicBezTo>
                    <a:pt x="22741" y="143941"/>
                    <a:pt x="0" y="121201"/>
                    <a:pt x="0" y="93148"/>
                  </a:cubicBezTo>
                  <a:lnTo>
                    <a:pt x="0" y="50793"/>
                  </a:lnTo>
                  <a:cubicBezTo>
                    <a:pt x="0" y="22741"/>
                    <a:pt x="22741" y="0"/>
                    <a:pt x="50793" y="0"/>
                  </a:cubicBezTo>
                  <a:close/>
                </a:path>
              </a:pathLst>
            </a:custGeom>
            <a:solidFill>
              <a:srgbClr val="173661"/>
            </a:solidFill>
          </p:spPr>
          <p:txBody>
            <a:bodyPr/>
            <a:lstStyle/>
            <a:p>
              <a:endParaRPr lang="en-ID"/>
            </a:p>
          </p:txBody>
        </p:sp>
        <p:sp>
          <p:nvSpPr>
            <p:cNvPr id="36" name="TextBox 36"/>
            <p:cNvSpPr txBox="1"/>
            <p:nvPr/>
          </p:nvSpPr>
          <p:spPr>
            <a:xfrm>
              <a:off x="0" y="-57150"/>
              <a:ext cx="1445181" cy="201091"/>
            </a:xfrm>
            <a:prstGeom prst="rect">
              <a:avLst/>
            </a:prstGeom>
          </p:spPr>
          <p:txBody>
            <a:bodyPr lIns="50800" tIns="50800" rIns="50800" bIns="50800" rtlCol="0" anchor="ctr"/>
            <a:lstStyle/>
            <a:p>
              <a:pPr algn="ctr">
                <a:lnSpc>
                  <a:spcPts val="3640"/>
                </a:lnSpc>
              </a:pPr>
              <a:endParaRPr/>
            </a:p>
          </p:txBody>
        </p:sp>
      </p:grpSp>
      <p:sp>
        <p:nvSpPr>
          <p:cNvPr id="37" name="TextBox 37"/>
          <p:cNvSpPr txBox="1"/>
          <p:nvPr/>
        </p:nvSpPr>
        <p:spPr>
          <a:xfrm>
            <a:off x="4354120" y="1902369"/>
            <a:ext cx="3656026" cy="504825"/>
          </a:xfrm>
          <a:prstGeom prst="rect">
            <a:avLst/>
          </a:prstGeom>
        </p:spPr>
        <p:txBody>
          <a:bodyPr lIns="0" tIns="0" rIns="0" bIns="0" rtlCol="0" anchor="t">
            <a:spAutoFit/>
          </a:bodyPr>
          <a:lstStyle/>
          <a:p>
            <a:pPr algn="ctr">
              <a:lnSpc>
                <a:spcPts val="4199"/>
              </a:lnSpc>
            </a:pPr>
            <a:r>
              <a:rPr lang="en-US" sz="2999">
                <a:solidFill>
                  <a:srgbClr val="FFFFFF"/>
                </a:solidFill>
                <a:latin typeface="League Spartan"/>
                <a:ea typeface="League Spartan"/>
                <a:cs typeface="League Spartan"/>
                <a:sym typeface="League Spartan"/>
              </a:rPr>
              <a:t>Fokus Penelitian </a:t>
            </a:r>
          </a:p>
        </p:txBody>
      </p:sp>
      <p:sp>
        <p:nvSpPr>
          <p:cNvPr id="38" name="Freeform 38"/>
          <p:cNvSpPr/>
          <p:nvPr/>
        </p:nvSpPr>
        <p:spPr>
          <a:xfrm>
            <a:off x="1678050" y="5254383"/>
            <a:ext cx="6594789" cy="1830054"/>
          </a:xfrm>
          <a:custGeom>
            <a:avLst/>
            <a:gdLst/>
            <a:ahLst/>
            <a:cxnLst/>
            <a:rect l="l" t="t" r="r" b="b"/>
            <a:pathLst>
              <a:path w="6594789" h="1830054">
                <a:moveTo>
                  <a:pt x="0" y="0"/>
                </a:moveTo>
                <a:lnTo>
                  <a:pt x="6594789" y="0"/>
                </a:lnTo>
                <a:lnTo>
                  <a:pt x="6594789" y="1830054"/>
                </a:lnTo>
                <a:lnTo>
                  <a:pt x="0" y="1830054"/>
                </a:lnTo>
                <a:lnTo>
                  <a:pt x="0" y="0"/>
                </a:lnTo>
                <a:close/>
              </a:path>
            </a:pathLst>
          </a:custGeom>
          <a:blipFill>
            <a:blip r:embed="rId16">
              <a:alphaModFix amt="60000"/>
            </a:blip>
            <a:stretch>
              <a:fillRect/>
            </a:stretch>
          </a:blipFill>
        </p:spPr>
        <p:txBody>
          <a:bodyPr/>
          <a:lstStyle/>
          <a:p>
            <a:endParaRPr lang="en-ID"/>
          </a:p>
        </p:txBody>
      </p:sp>
      <p:grpSp>
        <p:nvGrpSpPr>
          <p:cNvPr id="39" name="Group 39"/>
          <p:cNvGrpSpPr/>
          <p:nvPr/>
        </p:nvGrpSpPr>
        <p:grpSpPr>
          <a:xfrm>
            <a:off x="1268582" y="4332916"/>
            <a:ext cx="9439294" cy="2266295"/>
            <a:chOff x="0" y="0"/>
            <a:chExt cx="2486069" cy="596884"/>
          </a:xfrm>
        </p:grpSpPr>
        <p:sp>
          <p:nvSpPr>
            <p:cNvPr id="40" name="Freeform 40"/>
            <p:cNvSpPr/>
            <p:nvPr/>
          </p:nvSpPr>
          <p:spPr>
            <a:xfrm>
              <a:off x="0" y="0"/>
              <a:ext cx="2486069" cy="596884"/>
            </a:xfrm>
            <a:custGeom>
              <a:avLst/>
              <a:gdLst/>
              <a:ahLst/>
              <a:cxnLst/>
              <a:rect l="l" t="t" r="r" b="b"/>
              <a:pathLst>
                <a:path w="2486069" h="596884">
                  <a:moveTo>
                    <a:pt x="29526" y="0"/>
                  </a:moveTo>
                  <a:lnTo>
                    <a:pt x="2456543" y="0"/>
                  </a:lnTo>
                  <a:cubicBezTo>
                    <a:pt x="2472850" y="0"/>
                    <a:pt x="2486069" y="13219"/>
                    <a:pt x="2486069" y="29526"/>
                  </a:cubicBezTo>
                  <a:lnTo>
                    <a:pt x="2486069" y="567358"/>
                  </a:lnTo>
                  <a:cubicBezTo>
                    <a:pt x="2486069" y="575189"/>
                    <a:pt x="2482958" y="582699"/>
                    <a:pt x="2477421" y="588236"/>
                  </a:cubicBezTo>
                  <a:cubicBezTo>
                    <a:pt x="2471884" y="593773"/>
                    <a:pt x="2464374" y="596884"/>
                    <a:pt x="2456543" y="596884"/>
                  </a:cubicBezTo>
                  <a:lnTo>
                    <a:pt x="29526" y="596884"/>
                  </a:lnTo>
                  <a:cubicBezTo>
                    <a:pt x="13219" y="596884"/>
                    <a:pt x="0" y="583665"/>
                    <a:pt x="0" y="567358"/>
                  </a:cubicBezTo>
                  <a:lnTo>
                    <a:pt x="0" y="29526"/>
                  </a:lnTo>
                  <a:cubicBezTo>
                    <a:pt x="0" y="21696"/>
                    <a:pt x="3111" y="14185"/>
                    <a:pt x="8648" y="8648"/>
                  </a:cubicBezTo>
                  <a:cubicBezTo>
                    <a:pt x="14185" y="3111"/>
                    <a:pt x="21696" y="0"/>
                    <a:pt x="29526" y="0"/>
                  </a:cubicBezTo>
                  <a:close/>
                </a:path>
              </a:pathLst>
            </a:custGeom>
            <a:solidFill>
              <a:srgbClr val="FFB942"/>
            </a:solidFill>
            <a:ln w="38100" cap="rnd">
              <a:solidFill>
                <a:srgbClr val="000000"/>
              </a:solidFill>
              <a:prstDash val="lgDash"/>
              <a:round/>
            </a:ln>
          </p:spPr>
          <p:txBody>
            <a:bodyPr/>
            <a:lstStyle/>
            <a:p>
              <a:endParaRPr lang="en-ID"/>
            </a:p>
          </p:txBody>
        </p:sp>
        <p:sp>
          <p:nvSpPr>
            <p:cNvPr id="41" name="TextBox 41"/>
            <p:cNvSpPr txBox="1"/>
            <p:nvPr/>
          </p:nvSpPr>
          <p:spPr>
            <a:xfrm>
              <a:off x="0" y="-57150"/>
              <a:ext cx="2486069" cy="654034"/>
            </a:xfrm>
            <a:prstGeom prst="rect">
              <a:avLst/>
            </a:prstGeom>
          </p:spPr>
          <p:txBody>
            <a:bodyPr lIns="50800" tIns="50800" rIns="50800" bIns="50800" rtlCol="0" anchor="ctr"/>
            <a:lstStyle/>
            <a:p>
              <a:pPr algn="ctr">
                <a:lnSpc>
                  <a:spcPts val="3640"/>
                </a:lnSpc>
              </a:pPr>
              <a:endParaRPr/>
            </a:p>
          </p:txBody>
        </p:sp>
      </p:grpSp>
      <p:sp>
        <p:nvSpPr>
          <p:cNvPr id="42" name="TextBox 42"/>
          <p:cNvSpPr txBox="1"/>
          <p:nvPr/>
        </p:nvSpPr>
        <p:spPr>
          <a:xfrm>
            <a:off x="1547567" y="5335999"/>
            <a:ext cx="8750842" cy="889635"/>
          </a:xfrm>
          <a:prstGeom prst="rect">
            <a:avLst/>
          </a:prstGeom>
        </p:spPr>
        <p:txBody>
          <a:bodyPr lIns="0" tIns="0" rIns="0" bIns="0" rtlCol="0" anchor="t">
            <a:spAutoFit/>
          </a:bodyPr>
          <a:lstStyle/>
          <a:p>
            <a:pPr algn="just">
              <a:lnSpc>
                <a:spcPts val="3600"/>
              </a:lnSpc>
            </a:pPr>
            <a:r>
              <a:rPr lang="en-US" sz="2400">
                <a:solidFill>
                  <a:srgbClr val="000000"/>
                </a:solidFill>
                <a:latin typeface="Montserrat"/>
                <a:ea typeface="Montserrat"/>
                <a:cs typeface="Montserrat"/>
                <a:sym typeface="Montserrat"/>
              </a:rPr>
              <a:t>Penting adanya penelitian yang menganalisis terkait dengan standar kecantikan melalui objek analisis film.</a:t>
            </a:r>
          </a:p>
        </p:txBody>
      </p:sp>
      <p:grpSp>
        <p:nvGrpSpPr>
          <p:cNvPr id="43" name="Group 43"/>
          <p:cNvGrpSpPr/>
          <p:nvPr/>
        </p:nvGrpSpPr>
        <p:grpSpPr>
          <a:xfrm>
            <a:off x="4020967" y="4599308"/>
            <a:ext cx="3934525" cy="565241"/>
            <a:chOff x="0" y="0"/>
            <a:chExt cx="1036254" cy="148870"/>
          </a:xfrm>
        </p:grpSpPr>
        <p:sp>
          <p:nvSpPr>
            <p:cNvPr id="44" name="Freeform 44"/>
            <p:cNvSpPr/>
            <p:nvPr/>
          </p:nvSpPr>
          <p:spPr>
            <a:xfrm>
              <a:off x="0" y="0"/>
              <a:ext cx="1036254" cy="148870"/>
            </a:xfrm>
            <a:custGeom>
              <a:avLst/>
              <a:gdLst/>
              <a:ahLst/>
              <a:cxnLst/>
              <a:rect l="l" t="t" r="r" b="b"/>
              <a:pathLst>
                <a:path w="1036254" h="148870">
                  <a:moveTo>
                    <a:pt x="70837" y="0"/>
                  </a:moveTo>
                  <a:lnTo>
                    <a:pt x="965417" y="0"/>
                  </a:lnTo>
                  <a:cubicBezTo>
                    <a:pt x="984204" y="0"/>
                    <a:pt x="1002221" y="7463"/>
                    <a:pt x="1015506" y="20748"/>
                  </a:cubicBezTo>
                  <a:cubicBezTo>
                    <a:pt x="1028790" y="34032"/>
                    <a:pt x="1036254" y="52050"/>
                    <a:pt x="1036254" y="70837"/>
                  </a:cubicBezTo>
                  <a:lnTo>
                    <a:pt x="1036254" y="78033"/>
                  </a:lnTo>
                  <a:cubicBezTo>
                    <a:pt x="1036254" y="96820"/>
                    <a:pt x="1028790" y="114838"/>
                    <a:pt x="1015506" y="128122"/>
                  </a:cubicBezTo>
                  <a:cubicBezTo>
                    <a:pt x="1002221" y="141407"/>
                    <a:pt x="984204" y="148870"/>
                    <a:pt x="965417" y="148870"/>
                  </a:cubicBezTo>
                  <a:lnTo>
                    <a:pt x="70837" y="148870"/>
                  </a:lnTo>
                  <a:cubicBezTo>
                    <a:pt x="31715" y="148870"/>
                    <a:pt x="0" y="117155"/>
                    <a:pt x="0" y="78033"/>
                  </a:cubicBezTo>
                  <a:lnTo>
                    <a:pt x="0" y="70837"/>
                  </a:lnTo>
                  <a:cubicBezTo>
                    <a:pt x="0" y="52050"/>
                    <a:pt x="7463" y="34032"/>
                    <a:pt x="20748" y="20748"/>
                  </a:cubicBezTo>
                  <a:cubicBezTo>
                    <a:pt x="34032" y="7463"/>
                    <a:pt x="52050" y="0"/>
                    <a:pt x="70837" y="0"/>
                  </a:cubicBezTo>
                  <a:close/>
                </a:path>
              </a:pathLst>
            </a:custGeom>
            <a:solidFill>
              <a:srgbClr val="0B315E"/>
            </a:solidFill>
          </p:spPr>
          <p:txBody>
            <a:bodyPr/>
            <a:lstStyle/>
            <a:p>
              <a:endParaRPr lang="en-ID"/>
            </a:p>
          </p:txBody>
        </p:sp>
        <p:sp>
          <p:nvSpPr>
            <p:cNvPr id="45" name="TextBox 45"/>
            <p:cNvSpPr txBox="1"/>
            <p:nvPr/>
          </p:nvSpPr>
          <p:spPr>
            <a:xfrm>
              <a:off x="0" y="-57150"/>
              <a:ext cx="1036254" cy="206020"/>
            </a:xfrm>
            <a:prstGeom prst="rect">
              <a:avLst/>
            </a:prstGeom>
          </p:spPr>
          <p:txBody>
            <a:bodyPr lIns="50800" tIns="50800" rIns="50800" bIns="50800" rtlCol="0" anchor="ctr"/>
            <a:lstStyle/>
            <a:p>
              <a:pPr algn="ctr">
                <a:lnSpc>
                  <a:spcPts val="3640"/>
                </a:lnSpc>
              </a:pPr>
              <a:endParaRPr/>
            </a:p>
          </p:txBody>
        </p:sp>
      </p:grpSp>
      <p:sp>
        <p:nvSpPr>
          <p:cNvPr id="46" name="TextBox 46"/>
          <p:cNvSpPr txBox="1"/>
          <p:nvPr/>
        </p:nvSpPr>
        <p:spPr>
          <a:xfrm>
            <a:off x="4102661" y="4635258"/>
            <a:ext cx="3771137" cy="504825"/>
          </a:xfrm>
          <a:prstGeom prst="rect">
            <a:avLst/>
          </a:prstGeom>
        </p:spPr>
        <p:txBody>
          <a:bodyPr lIns="0" tIns="0" rIns="0" bIns="0" rtlCol="0" anchor="t">
            <a:spAutoFit/>
          </a:bodyPr>
          <a:lstStyle/>
          <a:p>
            <a:pPr algn="ctr">
              <a:lnSpc>
                <a:spcPts val="4199"/>
              </a:lnSpc>
            </a:pPr>
            <a:r>
              <a:rPr lang="en-US" sz="2999">
                <a:solidFill>
                  <a:srgbClr val="FFFFFF"/>
                </a:solidFill>
                <a:latin typeface="League Spartan"/>
                <a:ea typeface="League Spartan"/>
                <a:cs typeface="League Spartan"/>
                <a:sym typeface="League Spartan"/>
              </a:rPr>
              <a:t>Alasan Penelitian</a:t>
            </a:r>
          </a:p>
        </p:txBody>
      </p:sp>
      <p:grpSp>
        <p:nvGrpSpPr>
          <p:cNvPr id="47" name="Group 47"/>
          <p:cNvGrpSpPr/>
          <p:nvPr/>
        </p:nvGrpSpPr>
        <p:grpSpPr>
          <a:xfrm>
            <a:off x="4174926" y="6960612"/>
            <a:ext cx="3623903" cy="579024"/>
            <a:chOff x="0" y="0"/>
            <a:chExt cx="954444" cy="152500"/>
          </a:xfrm>
        </p:grpSpPr>
        <p:sp>
          <p:nvSpPr>
            <p:cNvPr id="48" name="Freeform 48"/>
            <p:cNvSpPr/>
            <p:nvPr/>
          </p:nvSpPr>
          <p:spPr>
            <a:xfrm>
              <a:off x="0" y="0"/>
              <a:ext cx="954444" cy="152500"/>
            </a:xfrm>
            <a:custGeom>
              <a:avLst/>
              <a:gdLst/>
              <a:ahLst/>
              <a:cxnLst/>
              <a:rect l="l" t="t" r="r" b="b"/>
              <a:pathLst>
                <a:path w="954444" h="152500">
                  <a:moveTo>
                    <a:pt x="76250" y="0"/>
                  </a:moveTo>
                  <a:lnTo>
                    <a:pt x="878194" y="0"/>
                  </a:lnTo>
                  <a:cubicBezTo>
                    <a:pt x="898416" y="0"/>
                    <a:pt x="917811" y="8033"/>
                    <a:pt x="932111" y="22333"/>
                  </a:cubicBezTo>
                  <a:cubicBezTo>
                    <a:pt x="946410" y="36633"/>
                    <a:pt x="954444" y="56027"/>
                    <a:pt x="954444" y="76250"/>
                  </a:cubicBezTo>
                  <a:lnTo>
                    <a:pt x="954444" y="76250"/>
                  </a:lnTo>
                  <a:cubicBezTo>
                    <a:pt x="954444" y="96473"/>
                    <a:pt x="946410" y="115867"/>
                    <a:pt x="932111" y="130167"/>
                  </a:cubicBezTo>
                  <a:cubicBezTo>
                    <a:pt x="917811" y="144467"/>
                    <a:pt x="898416" y="152500"/>
                    <a:pt x="878194" y="152500"/>
                  </a:cubicBezTo>
                  <a:lnTo>
                    <a:pt x="76250" y="152500"/>
                  </a:lnTo>
                  <a:cubicBezTo>
                    <a:pt x="56027" y="152500"/>
                    <a:pt x="36633" y="144467"/>
                    <a:pt x="22333" y="130167"/>
                  </a:cubicBezTo>
                  <a:cubicBezTo>
                    <a:pt x="8033" y="115867"/>
                    <a:pt x="0" y="96473"/>
                    <a:pt x="0" y="76250"/>
                  </a:cubicBezTo>
                  <a:lnTo>
                    <a:pt x="0" y="76250"/>
                  </a:lnTo>
                  <a:cubicBezTo>
                    <a:pt x="0" y="56027"/>
                    <a:pt x="8033" y="36633"/>
                    <a:pt x="22333" y="22333"/>
                  </a:cubicBezTo>
                  <a:cubicBezTo>
                    <a:pt x="36633" y="8033"/>
                    <a:pt x="56027" y="0"/>
                    <a:pt x="76250" y="0"/>
                  </a:cubicBezTo>
                  <a:close/>
                </a:path>
              </a:pathLst>
            </a:custGeom>
            <a:solidFill>
              <a:srgbClr val="0B315E"/>
            </a:solidFill>
          </p:spPr>
          <p:txBody>
            <a:bodyPr/>
            <a:lstStyle/>
            <a:p>
              <a:endParaRPr lang="en-ID"/>
            </a:p>
          </p:txBody>
        </p:sp>
        <p:sp>
          <p:nvSpPr>
            <p:cNvPr id="49" name="TextBox 49"/>
            <p:cNvSpPr txBox="1"/>
            <p:nvPr/>
          </p:nvSpPr>
          <p:spPr>
            <a:xfrm>
              <a:off x="0" y="-57150"/>
              <a:ext cx="954444" cy="209650"/>
            </a:xfrm>
            <a:prstGeom prst="rect">
              <a:avLst/>
            </a:prstGeom>
          </p:spPr>
          <p:txBody>
            <a:bodyPr lIns="50800" tIns="50800" rIns="50800" bIns="50800" rtlCol="0" anchor="ctr"/>
            <a:lstStyle/>
            <a:p>
              <a:pPr algn="ctr">
                <a:lnSpc>
                  <a:spcPts val="3640"/>
                </a:lnSpc>
              </a:pPr>
              <a:endParaRPr/>
            </a:p>
          </p:txBody>
        </p:sp>
      </p:grpSp>
      <p:sp>
        <p:nvSpPr>
          <p:cNvPr id="50" name="TextBox 50"/>
          <p:cNvSpPr txBox="1"/>
          <p:nvPr/>
        </p:nvSpPr>
        <p:spPr>
          <a:xfrm>
            <a:off x="5420554" y="6992949"/>
            <a:ext cx="3388007" cy="504825"/>
          </a:xfrm>
          <a:prstGeom prst="rect">
            <a:avLst/>
          </a:prstGeom>
        </p:spPr>
        <p:txBody>
          <a:bodyPr lIns="0" tIns="0" rIns="0" bIns="0" rtlCol="0" anchor="t">
            <a:spAutoFit/>
          </a:bodyPr>
          <a:lstStyle/>
          <a:p>
            <a:pPr algn="l">
              <a:lnSpc>
                <a:spcPts val="4199"/>
              </a:lnSpc>
            </a:pPr>
            <a:r>
              <a:rPr lang="en-US" sz="2999">
                <a:solidFill>
                  <a:srgbClr val="FFFFFF"/>
                </a:solidFill>
                <a:latin typeface="League Spartan"/>
                <a:ea typeface="League Spartan"/>
                <a:cs typeface="League Spartan"/>
                <a:sym typeface="League Spartan"/>
              </a:rPr>
              <a:t>Teori</a:t>
            </a:r>
          </a:p>
        </p:txBody>
      </p:sp>
      <p:grpSp>
        <p:nvGrpSpPr>
          <p:cNvPr id="51" name="Group 51"/>
          <p:cNvGrpSpPr/>
          <p:nvPr/>
        </p:nvGrpSpPr>
        <p:grpSpPr>
          <a:xfrm>
            <a:off x="15409755" y="9258300"/>
            <a:ext cx="7085539" cy="1028700"/>
            <a:chOff x="0" y="0"/>
            <a:chExt cx="1866150" cy="270933"/>
          </a:xfrm>
        </p:grpSpPr>
        <p:sp>
          <p:nvSpPr>
            <p:cNvPr id="52" name="Freeform 52"/>
            <p:cNvSpPr/>
            <p:nvPr/>
          </p:nvSpPr>
          <p:spPr>
            <a:xfrm>
              <a:off x="0" y="0"/>
              <a:ext cx="1866150" cy="270933"/>
            </a:xfrm>
            <a:custGeom>
              <a:avLst/>
              <a:gdLst/>
              <a:ahLst/>
              <a:cxnLst/>
              <a:rect l="l" t="t" r="r" b="b"/>
              <a:pathLst>
                <a:path w="1866150" h="270933">
                  <a:moveTo>
                    <a:pt x="0" y="0"/>
                  </a:moveTo>
                  <a:lnTo>
                    <a:pt x="1866150" y="0"/>
                  </a:lnTo>
                  <a:lnTo>
                    <a:pt x="1866150" y="270933"/>
                  </a:lnTo>
                  <a:lnTo>
                    <a:pt x="0" y="270933"/>
                  </a:lnTo>
                  <a:close/>
                </a:path>
              </a:pathLst>
            </a:custGeom>
            <a:solidFill>
              <a:srgbClr val="173661"/>
            </a:solidFill>
          </p:spPr>
          <p:txBody>
            <a:bodyPr/>
            <a:lstStyle/>
            <a:p>
              <a:endParaRPr lang="en-ID"/>
            </a:p>
          </p:txBody>
        </p:sp>
        <p:sp>
          <p:nvSpPr>
            <p:cNvPr id="53" name="TextBox 53"/>
            <p:cNvSpPr txBox="1"/>
            <p:nvPr/>
          </p:nvSpPr>
          <p:spPr>
            <a:xfrm>
              <a:off x="0" y="-47625"/>
              <a:ext cx="1866150" cy="318558"/>
            </a:xfrm>
            <a:prstGeom prst="rect">
              <a:avLst/>
            </a:prstGeom>
          </p:spPr>
          <p:txBody>
            <a:bodyPr lIns="50800" tIns="50800" rIns="50800" bIns="50800" rtlCol="0" anchor="ctr"/>
            <a:lstStyle/>
            <a:p>
              <a:pPr algn="ctr">
                <a:lnSpc>
                  <a:spcPts val="3640"/>
                </a:lnSpc>
              </a:pPr>
              <a:endParaRPr/>
            </a:p>
          </p:txBody>
        </p:sp>
      </p:grpSp>
      <p:grpSp>
        <p:nvGrpSpPr>
          <p:cNvPr id="54" name="Group 54"/>
          <p:cNvGrpSpPr/>
          <p:nvPr/>
        </p:nvGrpSpPr>
        <p:grpSpPr>
          <a:xfrm>
            <a:off x="15835117" y="9365908"/>
            <a:ext cx="2153466" cy="581993"/>
            <a:chOff x="0" y="0"/>
            <a:chExt cx="669810" cy="181022"/>
          </a:xfrm>
        </p:grpSpPr>
        <p:sp>
          <p:nvSpPr>
            <p:cNvPr id="55" name="Freeform 55"/>
            <p:cNvSpPr/>
            <p:nvPr/>
          </p:nvSpPr>
          <p:spPr>
            <a:xfrm>
              <a:off x="0" y="0"/>
              <a:ext cx="669810" cy="181022"/>
            </a:xfrm>
            <a:custGeom>
              <a:avLst/>
              <a:gdLst/>
              <a:ahLst/>
              <a:cxnLst/>
              <a:rect l="l" t="t" r="r" b="b"/>
              <a:pathLst>
                <a:path w="669810" h="181022">
                  <a:moveTo>
                    <a:pt x="90511" y="0"/>
                  </a:moveTo>
                  <a:lnTo>
                    <a:pt x="579299" y="0"/>
                  </a:lnTo>
                  <a:cubicBezTo>
                    <a:pt x="603304" y="0"/>
                    <a:pt x="626326" y="9536"/>
                    <a:pt x="643300" y="26510"/>
                  </a:cubicBezTo>
                  <a:cubicBezTo>
                    <a:pt x="660274" y="43484"/>
                    <a:pt x="669810" y="66506"/>
                    <a:pt x="669810" y="90511"/>
                  </a:cubicBezTo>
                  <a:lnTo>
                    <a:pt x="669810" y="90511"/>
                  </a:lnTo>
                  <a:cubicBezTo>
                    <a:pt x="669810" y="140499"/>
                    <a:pt x="629287" y="181022"/>
                    <a:pt x="579299" y="181022"/>
                  </a:cubicBezTo>
                  <a:lnTo>
                    <a:pt x="90511" y="181022"/>
                  </a:lnTo>
                  <a:cubicBezTo>
                    <a:pt x="66506" y="181022"/>
                    <a:pt x="43484" y="171486"/>
                    <a:pt x="26510" y="154512"/>
                  </a:cubicBezTo>
                  <a:cubicBezTo>
                    <a:pt x="9536" y="137538"/>
                    <a:pt x="0" y="114516"/>
                    <a:pt x="0" y="90511"/>
                  </a:cubicBezTo>
                  <a:lnTo>
                    <a:pt x="0" y="90511"/>
                  </a:lnTo>
                  <a:cubicBezTo>
                    <a:pt x="0" y="66506"/>
                    <a:pt x="9536" y="43484"/>
                    <a:pt x="26510" y="26510"/>
                  </a:cubicBezTo>
                  <a:cubicBezTo>
                    <a:pt x="43484" y="9536"/>
                    <a:pt x="66506" y="0"/>
                    <a:pt x="90511" y="0"/>
                  </a:cubicBezTo>
                  <a:close/>
                </a:path>
              </a:pathLst>
            </a:custGeom>
            <a:solidFill>
              <a:srgbClr val="FFFFFF"/>
            </a:solidFill>
            <a:ln w="38100" cap="rnd">
              <a:solidFill>
                <a:srgbClr val="173661"/>
              </a:solidFill>
              <a:prstDash val="dash"/>
              <a:round/>
            </a:ln>
          </p:spPr>
          <p:txBody>
            <a:bodyPr/>
            <a:lstStyle/>
            <a:p>
              <a:endParaRPr lang="en-ID"/>
            </a:p>
          </p:txBody>
        </p:sp>
        <p:sp>
          <p:nvSpPr>
            <p:cNvPr id="56" name="TextBox 56"/>
            <p:cNvSpPr txBox="1"/>
            <p:nvPr/>
          </p:nvSpPr>
          <p:spPr>
            <a:xfrm>
              <a:off x="0" y="-38100"/>
              <a:ext cx="669810" cy="219122"/>
            </a:xfrm>
            <a:prstGeom prst="rect">
              <a:avLst/>
            </a:prstGeom>
          </p:spPr>
          <p:txBody>
            <a:bodyPr lIns="50800" tIns="50800" rIns="50800" bIns="50800" rtlCol="0" anchor="ctr"/>
            <a:lstStyle/>
            <a:p>
              <a:pPr algn="ctr">
                <a:lnSpc>
                  <a:spcPts val="2659"/>
                </a:lnSpc>
              </a:pPr>
              <a:endParaRPr/>
            </a:p>
          </p:txBody>
        </p:sp>
      </p:grpSp>
      <p:sp>
        <p:nvSpPr>
          <p:cNvPr id="57" name="Freeform 57"/>
          <p:cNvSpPr/>
          <p:nvPr/>
        </p:nvSpPr>
        <p:spPr>
          <a:xfrm>
            <a:off x="17257767" y="9500281"/>
            <a:ext cx="318695" cy="329826"/>
          </a:xfrm>
          <a:custGeom>
            <a:avLst/>
            <a:gdLst/>
            <a:ahLst/>
            <a:cxnLst/>
            <a:rect l="l" t="t" r="r" b="b"/>
            <a:pathLst>
              <a:path w="318695" h="329826">
                <a:moveTo>
                  <a:pt x="0" y="0"/>
                </a:moveTo>
                <a:lnTo>
                  <a:pt x="318694" y="0"/>
                </a:lnTo>
                <a:lnTo>
                  <a:pt x="318694" y="329826"/>
                </a:lnTo>
                <a:lnTo>
                  <a:pt x="0" y="3298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D"/>
          </a:p>
        </p:txBody>
      </p:sp>
      <p:sp>
        <p:nvSpPr>
          <p:cNvPr id="58" name="TextBox 58"/>
          <p:cNvSpPr txBox="1"/>
          <p:nvPr/>
        </p:nvSpPr>
        <p:spPr>
          <a:xfrm>
            <a:off x="16235985" y="9538381"/>
            <a:ext cx="954991" cy="275147"/>
          </a:xfrm>
          <a:prstGeom prst="rect">
            <a:avLst/>
          </a:prstGeom>
        </p:spPr>
        <p:txBody>
          <a:bodyPr lIns="0" tIns="0" rIns="0" bIns="0" rtlCol="0" anchor="t">
            <a:spAutoFit/>
          </a:bodyPr>
          <a:lstStyle/>
          <a:p>
            <a:pPr algn="l">
              <a:lnSpc>
                <a:spcPts val="1874"/>
              </a:lnSpc>
            </a:pPr>
            <a:r>
              <a:rPr lang="en-US" sz="2082" b="1">
                <a:solidFill>
                  <a:srgbClr val="003A46"/>
                </a:solidFill>
                <a:latin typeface="Poppins Semi-Bold"/>
                <a:ea typeface="Poppins Semi-Bold"/>
                <a:cs typeface="Poppins Semi-Bold"/>
                <a:sym typeface="Poppins Semi-Bold"/>
              </a:rPr>
              <a:t>Lanjut</a:t>
            </a:r>
          </a:p>
        </p:txBody>
      </p:sp>
      <p:sp>
        <p:nvSpPr>
          <p:cNvPr id="59" name="TextBox 59"/>
          <p:cNvSpPr txBox="1"/>
          <p:nvPr/>
        </p:nvSpPr>
        <p:spPr>
          <a:xfrm>
            <a:off x="1131522" y="929743"/>
            <a:ext cx="5050611" cy="504825"/>
          </a:xfrm>
          <a:prstGeom prst="rect">
            <a:avLst/>
          </a:prstGeom>
        </p:spPr>
        <p:txBody>
          <a:bodyPr lIns="0" tIns="0" rIns="0" bIns="0" rtlCol="0" anchor="t">
            <a:spAutoFit/>
          </a:bodyPr>
          <a:lstStyle/>
          <a:p>
            <a:pPr algn="ctr">
              <a:lnSpc>
                <a:spcPts val="4199"/>
              </a:lnSpc>
            </a:pPr>
            <a:r>
              <a:rPr lang="en-US" sz="2999">
                <a:solidFill>
                  <a:srgbClr val="FFFFFF"/>
                </a:solidFill>
                <a:latin typeface="League Spartan"/>
                <a:ea typeface="League Spartan"/>
                <a:cs typeface="League Spartan"/>
                <a:sym typeface="League Spartan"/>
              </a:rPr>
              <a:t>Latar Belakang</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ID"/>
          </a:p>
        </p:txBody>
      </p:sp>
      <p:sp>
        <p:nvSpPr>
          <p:cNvPr id="3" name="Freeform 3"/>
          <p:cNvSpPr/>
          <p:nvPr/>
        </p:nvSpPr>
        <p:spPr>
          <a:xfrm>
            <a:off x="15446658" y="-570022"/>
            <a:ext cx="1578654" cy="1598722"/>
          </a:xfrm>
          <a:custGeom>
            <a:avLst/>
            <a:gdLst/>
            <a:ahLst/>
            <a:cxnLst/>
            <a:rect l="l" t="t" r="r" b="b"/>
            <a:pathLst>
              <a:path w="1578654" h="1598722">
                <a:moveTo>
                  <a:pt x="0" y="0"/>
                </a:moveTo>
                <a:lnTo>
                  <a:pt x="1578654" y="0"/>
                </a:lnTo>
                <a:lnTo>
                  <a:pt x="1578654" y="1598722"/>
                </a:lnTo>
                <a:lnTo>
                  <a:pt x="0" y="1598722"/>
                </a:lnTo>
                <a:lnTo>
                  <a:pt x="0" y="0"/>
                </a:lnTo>
                <a:close/>
              </a:path>
            </a:pathLst>
          </a:custGeom>
          <a:blipFill>
            <a:blip r:embed="rId3">
              <a:extLst>
                <a:ext uri="{96DAC541-7B7A-43D3-8B79-37D633B846F1}">
                  <asvg:svgBlip xmlns:asvg="http://schemas.microsoft.com/office/drawing/2016/SVG/main" r:embed="rId4"/>
                </a:ext>
              </a:extLst>
            </a:blip>
            <a:stretch>
              <a:fillRect t="-23504" r="-25074"/>
            </a:stretch>
          </a:blipFill>
        </p:spPr>
        <p:txBody>
          <a:bodyPr/>
          <a:lstStyle/>
          <a:p>
            <a:endParaRPr lang="en-ID"/>
          </a:p>
        </p:txBody>
      </p:sp>
      <p:sp>
        <p:nvSpPr>
          <p:cNvPr id="4" name="Freeform 4"/>
          <p:cNvSpPr/>
          <p:nvPr/>
        </p:nvSpPr>
        <p:spPr>
          <a:xfrm>
            <a:off x="9278163" y="-703633"/>
            <a:ext cx="3197548" cy="2953735"/>
          </a:xfrm>
          <a:custGeom>
            <a:avLst/>
            <a:gdLst/>
            <a:ahLst/>
            <a:cxnLst/>
            <a:rect l="l" t="t" r="r" b="b"/>
            <a:pathLst>
              <a:path w="3197548" h="2953735">
                <a:moveTo>
                  <a:pt x="0" y="0"/>
                </a:moveTo>
                <a:lnTo>
                  <a:pt x="3197549" y="0"/>
                </a:lnTo>
                <a:lnTo>
                  <a:pt x="3197549" y="2953735"/>
                </a:lnTo>
                <a:lnTo>
                  <a:pt x="0" y="2953735"/>
                </a:lnTo>
                <a:lnTo>
                  <a:pt x="0" y="0"/>
                </a:lnTo>
                <a:close/>
              </a:path>
            </a:pathLst>
          </a:custGeom>
          <a:blipFill>
            <a:blip r:embed="rId5">
              <a:alphaModFix amt="19999"/>
              <a:extLst>
                <a:ext uri="{96DAC541-7B7A-43D3-8B79-37D633B846F1}">
                  <asvg:svgBlip xmlns:asvg="http://schemas.microsoft.com/office/drawing/2016/SVG/main" r:embed="rId6"/>
                </a:ext>
              </a:extLst>
            </a:blip>
            <a:stretch>
              <a:fillRect/>
            </a:stretch>
          </a:blipFill>
        </p:spPr>
        <p:txBody>
          <a:bodyPr/>
          <a:lstStyle/>
          <a:p>
            <a:endParaRPr lang="en-ID"/>
          </a:p>
        </p:txBody>
      </p:sp>
      <p:grpSp>
        <p:nvGrpSpPr>
          <p:cNvPr id="5" name="Group 5"/>
          <p:cNvGrpSpPr/>
          <p:nvPr/>
        </p:nvGrpSpPr>
        <p:grpSpPr>
          <a:xfrm>
            <a:off x="5846105" y="9993775"/>
            <a:ext cx="7085539" cy="586451"/>
            <a:chOff x="0" y="0"/>
            <a:chExt cx="1866150" cy="154456"/>
          </a:xfrm>
        </p:grpSpPr>
        <p:sp>
          <p:nvSpPr>
            <p:cNvPr id="6" name="Freeform 6"/>
            <p:cNvSpPr/>
            <p:nvPr/>
          </p:nvSpPr>
          <p:spPr>
            <a:xfrm>
              <a:off x="0" y="0"/>
              <a:ext cx="1866150" cy="154456"/>
            </a:xfrm>
            <a:custGeom>
              <a:avLst/>
              <a:gdLst/>
              <a:ahLst/>
              <a:cxnLst/>
              <a:rect l="l" t="t" r="r" b="b"/>
              <a:pathLst>
                <a:path w="1866150" h="154456">
                  <a:moveTo>
                    <a:pt x="0" y="0"/>
                  </a:moveTo>
                  <a:lnTo>
                    <a:pt x="1866150" y="0"/>
                  </a:lnTo>
                  <a:lnTo>
                    <a:pt x="1866150" y="154456"/>
                  </a:lnTo>
                  <a:lnTo>
                    <a:pt x="0" y="154456"/>
                  </a:lnTo>
                  <a:close/>
                </a:path>
              </a:pathLst>
            </a:custGeom>
            <a:solidFill>
              <a:srgbClr val="173661"/>
            </a:solidFill>
          </p:spPr>
          <p:txBody>
            <a:bodyPr/>
            <a:lstStyle/>
            <a:p>
              <a:endParaRPr lang="en-ID"/>
            </a:p>
          </p:txBody>
        </p:sp>
        <p:sp>
          <p:nvSpPr>
            <p:cNvPr id="7" name="TextBox 7"/>
            <p:cNvSpPr txBox="1"/>
            <p:nvPr/>
          </p:nvSpPr>
          <p:spPr>
            <a:xfrm>
              <a:off x="0" y="-47625"/>
              <a:ext cx="1866150" cy="202081"/>
            </a:xfrm>
            <a:prstGeom prst="rect">
              <a:avLst/>
            </a:prstGeom>
          </p:spPr>
          <p:txBody>
            <a:bodyPr lIns="50800" tIns="50800" rIns="50800" bIns="50800" rtlCol="0" anchor="ctr"/>
            <a:lstStyle/>
            <a:p>
              <a:pPr algn="ctr">
                <a:lnSpc>
                  <a:spcPts val="3640"/>
                </a:lnSpc>
              </a:pPr>
              <a:endParaRPr/>
            </a:p>
          </p:txBody>
        </p:sp>
      </p:grpSp>
      <p:sp>
        <p:nvSpPr>
          <p:cNvPr id="8" name="Freeform 8"/>
          <p:cNvSpPr/>
          <p:nvPr/>
        </p:nvSpPr>
        <p:spPr>
          <a:xfrm rot="-5400000">
            <a:off x="15222781" y="5829701"/>
            <a:ext cx="6222120" cy="863319"/>
          </a:xfrm>
          <a:custGeom>
            <a:avLst/>
            <a:gdLst/>
            <a:ahLst/>
            <a:cxnLst/>
            <a:rect l="l" t="t" r="r" b="b"/>
            <a:pathLst>
              <a:path w="6222120" h="863319">
                <a:moveTo>
                  <a:pt x="0" y="0"/>
                </a:moveTo>
                <a:lnTo>
                  <a:pt x="6222120" y="0"/>
                </a:lnTo>
                <a:lnTo>
                  <a:pt x="6222120" y="863319"/>
                </a:lnTo>
                <a:lnTo>
                  <a:pt x="0" y="8633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9" name="Freeform 9"/>
          <p:cNvSpPr/>
          <p:nvPr/>
        </p:nvSpPr>
        <p:spPr>
          <a:xfrm rot="-5400000">
            <a:off x="-3160396" y="4017420"/>
            <a:ext cx="6222120" cy="863319"/>
          </a:xfrm>
          <a:custGeom>
            <a:avLst/>
            <a:gdLst/>
            <a:ahLst/>
            <a:cxnLst/>
            <a:rect l="l" t="t" r="r" b="b"/>
            <a:pathLst>
              <a:path w="6222120" h="863319">
                <a:moveTo>
                  <a:pt x="0" y="0"/>
                </a:moveTo>
                <a:lnTo>
                  <a:pt x="6222120" y="0"/>
                </a:lnTo>
                <a:lnTo>
                  <a:pt x="6222120" y="863319"/>
                </a:lnTo>
                <a:lnTo>
                  <a:pt x="0" y="8633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grpSp>
        <p:nvGrpSpPr>
          <p:cNvPr id="10" name="Group 10"/>
          <p:cNvGrpSpPr/>
          <p:nvPr/>
        </p:nvGrpSpPr>
        <p:grpSpPr>
          <a:xfrm>
            <a:off x="0" y="125296"/>
            <a:ext cx="7635305" cy="1129570"/>
            <a:chOff x="0" y="0"/>
            <a:chExt cx="2010945" cy="297500"/>
          </a:xfrm>
        </p:grpSpPr>
        <p:sp>
          <p:nvSpPr>
            <p:cNvPr id="11" name="Freeform 11"/>
            <p:cNvSpPr/>
            <p:nvPr/>
          </p:nvSpPr>
          <p:spPr>
            <a:xfrm>
              <a:off x="0" y="0"/>
              <a:ext cx="2010945" cy="297500"/>
            </a:xfrm>
            <a:custGeom>
              <a:avLst/>
              <a:gdLst/>
              <a:ahLst/>
              <a:cxnLst/>
              <a:rect l="l" t="t" r="r" b="b"/>
              <a:pathLst>
                <a:path w="2010945" h="297500">
                  <a:moveTo>
                    <a:pt x="0" y="0"/>
                  </a:moveTo>
                  <a:lnTo>
                    <a:pt x="2010945" y="0"/>
                  </a:lnTo>
                  <a:lnTo>
                    <a:pt x="2010945" y="297500"/>
                  </a:lnTo>
                  <a:lnTo>
                    <a:pt x="0" y="297500"/>
                  </a:lnTo>
                  <a:close/>
                </a:path>
              </a:pathLst>
            </a:custGeom>
            <a:solidFill>
              <a:srgbClr val="173661"/>
            </a:solidFill>
          </p:spPr>
          <p:txBody>
            <a:bodyPr/>
            <a:lstStyle/>
            <a:p>
              <a:endParaRPr lang="en-ID"/>
            </a:p>
          </p:txBody>
        </p:sp>
        <p:sp>
          <p:nvSpPr>
            <p:cNvPr id="12" name="TextBox 12"/>
            <p:cNvSpPr txBox="1"/>
            <p:nvPr/>
          </p:nvSpPr>
          <p:spPr>
            <a:xfrm>
              <a:off x="0" y="-47625"/>
              <a:ext cx="2010945" cy="345125"/>
            </a:xfrm>
            <a:prstGeom prst="rect">
              <a:avLst/>
            </a:prstGeom>
          </p:spPr>
          <p:txBody>
            <a:bodyPr lIns="50800" tIns="50800" rIns="50800" bIns="50800" rtlCol="0" anchor="ctr"/>
            <a:lstStyle/>
            <a:p>
              <a:pPr algn="ctr">
                <a:lnSpc>
                  <a:spcPts val="3640"/>
                </a:lnSpc>
              </a:pPr>
              <a:endParaRPr/>
            </a:p>
          </p:txBody>
        </p:sp>
      </p:grpSp>
      <p:sp>
        <p:nvSpPr>
          <p:cNvPr id="13" name="TextBox 13"/>
          <p:cNvSpPr txBox="1"/>
          <p:nvPr/>
        </p:nvSpPr>
        <p:spPr>
          <a:xfrm>
            <a:off x="244281" y="483341"/>
            <a:ext cx="9193930" cy="771525"/>
          </a:xfrm>
          <a:prstGeom prst="rect">
            <a:avLst/>
          </a:prstGeom>
        </p:spPr>
        <p:txBody>
          <a:bodyPr lIns="0" tIns="0" rIns="0" bIns="0" rtlCol="0" anchor="t">
            <a:spAutoFit/>
          </a:bodyPr>
          <a:lstStyle/>
          <a:p>
            <a:pPr algn="l">
              <a:lnSpc>
                <a:spcPts val="6000"/>
              </a:lnSpc>
            </a:pPr>
            <a:r>
              <a:rPr lang="en-US" sz="5000">
                <a:solidFill>
                  <a:srgbClr val="FFFFFF"/>
                </a:solidFill>
                <a:latin typeface="League Spartan"/>
                <a:ea typeface="League Spartan"/>
                <a:cs typeface="League Spartan"/>
                <a:sym typeface="League Spartan"/>
              </a:rPr>
              <a:t>RUMUSAN MASALAH</a:t>
            </a:r>
          </a:p>
        </p:txBody>
      </p:sp>
      <p:grpSp>
        <p:nvGrpSpPr>
          <p:cNvPr id="14" name="Group 14"/>
          <p:cNvGrpSpPr/>
          <p:nvPr/>
        </p:nvGrpSpPr>
        <p:grpSpPr>
          <a:xfrm>
            <a:off x="16254533" y="-2722912"/>
            <a:ext cx="3811614" cy="381161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661"/>
            </a:solidFill>
          </p:spPr>
          <p:txBody>
            <a:bodyPr/>
            <a:lstStyle/>
            <a:p>
              <a:endParaRPr lang="en-ID"/>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17" name="Group 17"/>
          <p:cNvGrpSpPr/>
          <p:nvPr/>
        </p:nvGrpSpPr>
        <p:grpSpPr>
          <a:xfrm>
            <a:off x="1078036" y="1539518"/>
            <a:ext cx="7690217" cy="3442057"/>
            <a:chOff x="0" y="0"/>
            <a:chExt cx="2513253" cy="1124904"/>
          </a:xfrm>
        </p:grpSpPr>
        <p:sp>
          <p:nvSpPr>
            <p:cNvPr id="18" name="Freeform 18"/>
            <p:cNvSpPr/>
            <p:nvPr/>
          </p:nvSpPr>
          <p:spPr>
            <a:xfrm>
              <a:off x="0" y="0"/>
              <a:ext cx="2513253" cy="1124904"/>
            </a:xfrm>
            <a:custGeom>
              <a:avLst/>
              <a:gdLst/>
              <a:ahLst/>
              <a:cxnLst/>
              <a:rect l="l" t="t" r="r" b="b"/>
              <a:pathLst>
                <a:path w="2513253" h="1124904">
                  <a:moveTo>
                    <a:pt x="0" y="0"/>
                  </a:moveTo>
                  <a:lnTo>
                    <a:pt x="2513253" y="0"/>
                  </a:lnTo>
                  <a:lnTo>
                    <a:pt x="2513253" y="1124904"/>
                  </a:lnTo>
                  <a:lnTo>
                    <a:pt x="0" y="1124904"/>
                  </a:lnTo>
                  <a:close/>
                </a:path>
              </a:pathLst>
            </a:custGeom>
            <a:solidFill>
              <a:srgbClr val="000000">
                <a:alpha val="0"/>
              </a:srgbClr>
            </a:solidFill>
            <a:ln w="38100" cap="sq">
              <a:solidFill>
                <a:srgbClr val="3E5477"/>
              </a:solidFill>
              <a:prstDash val="lgDash"/>
              <a:miter/>
            </a:ln>
          </p:spPr>
          <p:txBody>
            <a:bodyPr/>
            <a:lstStyle/>
            <a:p>
              <a:endParaRPr lang="en-ID"/>
            </a:p>
          </p:txBody>
        </p:sp>
        <p:sp>
          <p:nvSpPr>
            <p:cNvPr id="19" name="TextBox 19"/>
            <p:cNvSpPr txBox="1"/>
            <p:nvPr/>
          </p:nvSpPr>
          <p:spPr>
            <a:xfrm>
              <a:off x="0" y="-38100"/>
              <a:ext cx="2513253" cy="1163004"/>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538482" y="1939603"/>
            <a:ext cx="6769326" cy="2641888"/>
            <a:chOff x="0" y="0"/>
            <a:chExt cx="2212295" cy="863400"/>
          </a:xfrm>
        </p:grpSpPr>
        <p:sp>
          <p:nvSpPr>
            <p:cNvPr id="21" name="Freeform 21"/>
            <p:cNvSpPr/>
            <p:nvPr/>
          </p:nvSpPr>
          <p:spPr>
            <a:xfrm>
              <a:off x="0" y="0"/>
              <a:ext cx="2212295" cy="863400"/>
            </a:xfrm>
            <a:custGeom>
              <a:avLst/>
              <a:gdLst/>
              <a:ahLst/>
              <a:cxnLst/>
              <a:rect l="l" t="t" r="r" b="b"/>
              <a:pathLst>
                <a:path w="2212295" h="863400">
                  <a:moveTo>
                    <a:pt x="0" y="0"/>
                  </a:moveTo>
                  <a:lnTo>
                    <a:pt x="2212295" y="0"/>
                  </a:lnTo>
                  <a:lnTo>
                    <a:pt x="2212295" y="863400"/>
                  </a:lnTo>
                  <a:lnTo>
                    <a:pt x="0" y="863400"/>
                  </a:lnTo>
                  <a:close/>
                </a:path>
              </a:pathLst>
            </a:custGeom>
            <a:solidFill>
              <a:srgbClr val="FFB942"/>
            </a:solidFill>
          </p:spPr>
          <p:txBody>
            <a:bodyPr/>
            <a:lstStyle/>
            <a:p>
              <a:endParaRPr lang="en-ID"/>
            </a:p>
          </p:txBody>
        </p:sp>
        <p:sp>
          <p:nvSpPr>
            <p:cNvPr id="22" name="TextBox 22"/>
            <p:cNvSpPr txBox="1"/>
            <p:nvPr/>
          </p:nvSpPr>
          <p:spPr>
            <a:xfrm>
              <a:off x="0" y="-38100"/>
              <a:ext cx="2212295" cy="901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9139728" y="1539518"/>
            <a:ext cx="7690217" cy="3442057"/>
            <a:chOff x="0" y="0"/>
            <a:chExt cx="2513253" cy="1124904"/>
          </a:xfrm>
        </p:grpSpPr>
        <p:sp>
          <p:nvSpPr>
            <p:cNvPr id="24" name="Freeform 24"/>
            <p:cNvSpPr/>
            <p:nvPr/>
          </p:nvSpPr>
          <p:spPr>
            <a:xfrm>
              <a:off x="0" y="0"/>
              <a:ext cx="2513253" cy="1124904"/>
            </a:xfrm>
            <a:custGeom>
              <a:avLst/>
              <a:gdLst/>
              <a:ahLst/>
              <a:cxnLst/>
              <a:rect l="l" t="t" r="r" b="b"/>
              <a:pathLst>
                <a:path w="2513253" h="1124904">
                  <a:moveTo>
                    <a:pt x="0" y="0"/>
                  </a:moveTo>
                  <a:lnTo>
                    <a:pt x="2513253" y="0"/>
                  </a:lnTo>
                  <a:lnTo>
                    <a:pt x="2513253" y="1124904"/>
                  </a:lnTo>
                  <a:lnTo>
                    <a:pt x="0" y="1124904"/>
                  </a:lnTo>
                  <a:close/>
                </a:path>
              </a:pathLst>
            </a:custGeom>
            <a:solidFill>
              <a:srgbClr val="000000">
                <a:alpha val="0"/>
              </a:srgbClr>
            </a:solidFill>
            <a:ln w="38100" cap="sq">
              <a:solidFill>
                <a:srgbClr val="3E5477"/>
              </a:solidFill>
              <a:prstDash val="lgDash"/>
              <a:miter/>
            </a:ln>
          </p:spPr>
          <p:txBody>
            <a:bodyPr/>
            <a:lstStyle/>
            <a:p>
              <a:endParaRPr lang="en-ID"/>
            </a:p>
          </p:txBody>
        </p:sp>
        <p:sp>
          <p:nvSpPr>
            <p:cNvPr id="25" name="TextBox 25"/>
            <p:cNvSpPr txBox="1"/>
            <p:nvPr/>
          </p:nvSpPr>
          <p:spPr>
            <a:xfrm>
              <a:off x="0" y="-38100"/>
              <a:ext cx="2513253" cy="1163004"/>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9602401" y="1939603"/>
            <a:ext cx="6769326" cy="2641888"/>
            <a:chOff x="0" y="0"/>
            <a:chExt cx="2212295" cy="863400"/>
          </a:xfrm>
        </p:grpSpPr>
        <p:sp>
          <p:nvSpPr>
            <p:cNvPr id="27" name="Freeform 27"/>
            <p:cNvSpPr/>
            <p:nvPr/>
          </p:nvSpPr>
          <p:spPr>
            <a:xfrm>
              <a:off x="0" y="0"/>
              <a:ext cx="2212295" cy="863400"/>
            </a:xfrm>
            <a:custGeom>
              <a:avLst/>
              <a:gdLst/>
              <a:ahLst/>
              <a:cxnLst/>
              <a:rect l="l" t="t" r="r" b="b"/>
              <a:pathLst>
                <a:path w="2212295" h="863400">
                  <a:moveTo>
                    <a:pt x="0" y="0"/>
                  </a:moveTo>
                  <a:lnTo>
                    <a:pt x="2212295" y="0"/>
                  </a:lnTo>
                  <a:lnTo>
                    <a:pt x="2212295" y="863400"/>
                  </a:lnTo>
                  <a:lnTo>
                    <a:pt x="0" y="863400"/>
                  </a:lnTo>
                  <a:close/>
                </a:path>
              </a:pathLst>
            </a:custGeom>
            <a:solidFill>
              <a:srgbClr val="FFB942"/>
            </a:solidFill>
          </p:spPr>
          <p:txBody>
            <a:bodyPr/>
            <a:lstStyle/>
            <a:p>
              <a:endParaRPr lang="en-ID"/>
            </a:p>
          </p:txBody>
        </p:sp>
        <p:sp>
          <p:nvSpPr>
            <p:cNvPr id="28" name="TextBox 28"/>
            <p:cNvSpPr txBox="1"/>
            <p:nvPr/>
          </p:nvSpPr>
          <p:spPr>
            <a:xfrm>
              <a:off x="0" y="-38100"/>
              <a:ext cx="2212295" cy="901500"/>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1674483" y="2189543"/>
            <a:ext cx="6497322" cy="2103908"/>
          </a:xfrm>
          <a:prstGeom prst="rect">
            <a:avLst/>
          </a:prstGeom>
        </p:spPr>
        <p:txBody>
          <a:bodyPr lIns="0" tIns="0" rIns="0" bIns="0" rtlCol="0" anchor="t">
            <a:spAutoFit/>
          </a:bodyPr>
          <a:lstStyle/>
          <a:p>
            <a:pPr marL="560845" lvl="1" indent="-280423" algn="ctr">
              <a:lnSpc>
                <a:spcPts val="3351"/>
              </a:lnSpc>
              <a:buAutoNum type="arabicPeriod"/>
            </a:pPr>
            <a:r>
              <a:rPr lang="en-US" sz="2597" b="1">
                <a:solidFill>
                  <a:srgbClr val="000000"/>
                </a:solidFill>
                <a:latin typeface="Poppins Semi-Bold"/>
                <a:ea typeface="Poppins Semi-Bold"/>
                <a:cs typeface="Poppins Semi-Bold"/>
                <a:sym typeface="Poppins Semi-Bold"/>
              </a:rPr>
              <a:t>Bagaimana representasi standar kecantikan terhadap tubuh perempuan dalam film </a:t>
            </a:r>
            <a:r>
              <a:rPr lang="en-US" sz="2597" b="1" i="1">
                <a:solidFill>
                  <a:srgbClr val="000000"/>
                </a:solidFill>
                <a:latin typeface="Poppins Semi-Bold Italics"/>
                <a:ea typeface="Poppins Semi-Bold Italics"/>
                <a:cs typeface="Poppins Semi-Bold Italics"/>
                <a:sym typeface="Poppins Semi-Bold Italics"/>
              </a:rPr>
              <a:t>Imperfect</a:t>
            </a:r>
            <a:r>
              <a:rPr lang="en-US" sz="2597" b="1">
                <a:solidFill>
                  <a:srgbClr val="000000"/>
                </a:solidFill>
                <a:latin typeface="Poppins Semi-Bold"/>
                <a:ea typeface="Poppins Semi-Bold"/>
                <a:cs typeface="Poppins Semi-Bold"/>
                <a:sym typeface="Poppins Semi-Bold"/>
              </a:rPr>
              <a:t> karya Ernest Prakasa?</a:t>
            </a:r>
          </a:p>
          <a:p>
            <a:pPr algn="ctr">
              <a:lnSpc>
                <a:spcPts val="3351"/>
              </a:lnSpc>
            </a:pPr>
            <a:endParaRPr lang="en-US" sz="2597" b="1">
              <a:solidFill>
                <a:srgbClr val="000000"/>
              </a:solidFill>
              <a:latin typeface="Poppins Semi-Bold"/>
              <a:ea typeface="Poppins Semi-Bold"/>
              <a:cs typeface="Poppins Semi-Bold"/>
              <a:sym typeface="Poppins Semi-Bold"/>
            </a:endParaRPr>
          </a:p>
        </p:txBody>
      </p:sp>
      <p:sp>
        <p:nvSpPr>
          <p:cNvPr id="30" name="TextBox 30"/>
          <p:cNvSpPr txBox="1"/>
          <p:nvPr/>
        </p:nvSpPr>
        <p:spPr>
          <a:xfrm>
            <a:off x="9662032" y="2189543"/>
            <a:ext cx="6497322" cy="2103908"/>
          </a:xfrm>
          <a:prstGeom prst="rect">
            <a:avLst/>
          </a:prstGeom>
        </p:spPr>
        <p:txBody>
          <a:bodyPr lIns="0" tIns="0" rIns="0" bIns="0" rtlCol="0" anchor="t">
            <a:spAutoFit/>
          </a:bodyPr>
          <a:lstStyle/>
          <a:p>
            <a:pPr algn="ctr">
              <a:lnSpc>
                <a:spcPts val="3351"/>
              </a:lnSpc>
            </a:pPr>
            <a:r>
              <a:rPr lang="en-US" sz="2597" b="1">
                <a:solidFill>
                  <a:srgbClr val="000000"/>
                </a:solidFill>
                <a:latin typeface="Poppins Semi-Bold"/>
                <a:ea typeface="Poppins Semi-Bold"/>
                <a:cs typeface="Poppins Semi-Bold"/>
                <a:sym typeface="Poppins Semi-Bold"/>
              </a:rPr>
              <a:t>2. Bagaimana perlawanan tokoh perempuan dalam menghadapi standarisasi kecantikan tubuh dalam film </a:t>
            </a:r>
            <a:r>
              <a:rPr lang="en-US" sz="2597" b="1" i="1">
                <a:solidFill>
                  <a:srgbClr val="000000"/>
                </a:solidFill>
                <a:latin typeface="Poppins Semi-Bold Italics"/>
                <a:ea typeface="Poppins Semi-Bold Italics"/>
                <a:cs typeface="Poppins Semi-Bold Italics"/>
                <a:sym typeface="Poppins Semi-Bold Italics"/>
              </a:rPr>
              <a:t>Imperfect</a:t>
            </a:r>
            <a:r>
              <a:rPr lang="en-US" sz="2597" b="1">
                <a:solidFill>
                  <a:srgbClr val="000000"/>
                </a:solidFill>
                <a:latin typeface="Poppins Semi-Bold"/>
                <a:ea typeface="Poppins Semi-Bold"/>
                <a:cs typeface="Poppins Semi-Bold"/>
                <a:sym typeface="Poppins Semi-Bold"/>
              </a:rPr>
              <a:t> karya Ernest Prakasa?</a:t>
            </a:r>
          </a:p>
          <a:p>
            <a:pPr algn="ctr">
              <a:lnSpc>
                <a:spcPts val="3351"/>
              </a:lnSpc>
            </a:pPr>
            <a:endParaRPr lang="en-US" sz="2597" b="1">
              <a:solidFill>
                <a:srgbClr val="000000"/>
              </a:solidFill>
              <a:latin typeface="Poppins Semi-Bold"/>
              <a:ea typeface="Poppins Semi-Bold"/>
              <a:cs typeface="Poppins Semi-Bold"/>
              <a:sym typeface="Poppins Semi-Bold"/>
            </a:endParaRPr>
          </a:p>
        </p:txBody>
      </p:sp>
      <p:grpSp>
        <p:nvGrpSpPr>
          <p:cNvPr id="31" name="Group 31"/>
          <p:cNvGrpSpPr/>
          <p:nvPr/>
        </p:nvGrpSpPr>
        <p:grpSpPr>
          <a:xfrm>
            <a:off x="-49336" y="5143500"/>
            <a:ext cx="7635305" cy="1129570"/>
            <a:chOff x="0" y="0"/>
            <a:chExt cx="2010945" cy="297500"/>
          </a:xfrm>
        </p:grpSpPr>
        <p:sp>
          <p:nvSpPr>
            <p:cNvPr id="32" name="Freeform 32"/>
            <p:cNvSpPr/>
            <p:nvPr/>
          </p:nvSpPr>
          <p:spPr>
            <a:xfrm>
              <a:off x="0" y="0"/>
              <a:ext cx="2010945" cy="297500"/>
            </a:xfrm>
            <a:custGeom>
              <a:avLst/>
              <a:gdLst/>
              <a:ahLst/>
              <a:cxnLst/>
              <a:rect l="l" t="t" r="r" b="b"/>
              <a:pathLst>
                <a:path w="2010945" h="297500">
                  <a:moveTo>
                    <a:pt x="0" y="0"/>
                  </a:moveTo>
                  <a:lnTo>
                    <a:pt x="2010945" y="0"/>
                  </a:lnTo>
                  <a:lnTo>
                    <a:pt x="2010945" y="297500"/>
                  </a:lnTo>
                  <a:lnTo>
                    <a:pt x="0" y="297500"/>
                  </a:lnTo>
                  <a:close/>
                </a:path>
              </a:pathLst>
            </a:custGeom>
            <a:solidFill>
              <a:srgbClr val="173661"/>
            </a:solidFill>
          </p:spPr>
          <p:txBody>
            <a:bodyPr/>
            <a:lstStyle/>
            <a:p>
              <a:endParaRPr lang="en-ID"/>
            </a:p>
          </p:txBody>
        </p:sp>
        <p:sp>
          <p:nvSpPr>
            <p:cNvPr id="33" name="TextBox 33"/>
            <p:cNvSpPr txBox="1"/>
            <p:nvPr/>
          </p:nvSpPr>
          <p:spPr>
            <a:xfrm>
              <a:off x="0" y="-47625"/>
              <a:ext cx="2010945" cy="345125"/>
            </a:xfrm>
            <a:prstGeom prst="rect">
              <a:avLst/>
            </a:prstGeom>
          </p:spPr>
          <p:txBody>
            <a:bodyPr lIns="50800" tIns="50800" rIns="50800" bIns="50800" rtlCol="0" anchor="ctr"/>
            <a:lstStyle/>
            <a:p>
              <a:pPr algn="ctr">
                <a:lnSpc>
                  <a:spcPts val="3640"/>
                </a:lnSpc>
              </a:pPr>
              <a:endParaRPr/>
            </a:p>
          </p:txBody>
        </p:sp>
      </p:grpSp>
      <p:sp>
        <p:nvSpPr>
          <p:cNvPr id="34" name="TextBox 34"/>
          <p:cNvSpPr txBox="1"/>
          <p:nvPr/>
        </p:nvSpPr>
        <p:spPr>
          <a:xfrm>
            <a:off x="244281" y="5315294"/>
            <a:ext cx="9193930" cy="771525"/>
          </a:xfrm>
          <a:prstGeom prst="rect">
            <a:avLst/>
          </a:prstGeom>
        </p:spPr>
        <p:txBody>
          <a:bodyPr lIns="0" tIns="0" rIns="0" bIns="0" rtlCol="0" anchor="t">
            <a:spAutoFit/>
          </a:bodyPr>
          <a:lstStyle/>
          <a:p>
            <a:pPr algn="l">
              <a:lnSpc>
                <a:spcPts val="6000"/>
              </a:lnSpc>
            </a:pPr>
            <a:r>
              <a:rPr lang="en-US" sz="5000">
                <a:solidFill>
                  <a:srgbClr val="FFFFFF"/>
                </a:solidFill>
                <a:latin typeface="League Spartan"/>
                <a:ea typeface="League Spartan"/>
                <a:cs typeface="League Spartan"/>
                <a:sym typeface="League Spartan"/>
              </a:rPr>
              <a:t>TUJUAN PENELITIAN</a:t>
            </a:r>
          </a:p>
        </p:txBody>
      </p:sp>
      <p:grpSp>
        <p:nvGrpSpPr>
          <p:cNvPr id="35" name="Group 35"/>
          <p:cNvGrpSpPr/>
          <p:nvPr/>
        </p:nvGrpSpPr>
        <p:grpSpPr>
          <a:xfrm>
            <a:off x="15353493" y="8674418"/>
            <a:ext cx="3811614" cy="3811614"/>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661"/>
            </a:solidFill>
          </p:spPr>
          <p:txBody>
            <a:bodyPr/>
            <a:lstStyle/>
            <a:p>
              <a:endParaRPr lang="en-ID"/>
            </a:p>
          </p:txBody>
        </p:sp>
        <p:sp>
          <p:nvSpPr>
            <p:cNvPr id="37" name="TextBox 37"/>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38" name="Freeform 38"/>
          <p:cNvSpPr/>
          <p:nvPr/>
        </p:nvSpPr>
        <p:spPr>
          <a:xfrm>
            <a:off x="-1176020" y="1457222"/>
            <a:ext cx="5224614" cy="5224614"/>
          </a:xfrm>
          <a:custGeom>
            <a:avLst/>
            <a:gdLst/>
            <a:ahLst/>
            <a:cxnLst/>
            <a:rect l="l" t="t" r="r" b="b"/>
            <a:pathLst>
              <a:path w="5224614" h="5224614">
                <a:moveTo>
                  <a:pt x="0" y="0"/>
                </a:moveTo>
                <a:lnTo>
                  <a:pt x="5224613" y="0"/>
                </a:lnTo>
                <a:lnTo>
                  <a:pt x="5224613" y="5224614"/>
                </a:lnTo>
                <a:lnTo>
                  <a:pt x="0" y="5224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39" name="Freeform 39"/>
          <p:cNvSpPr/>
          <p:nvPr/>
        </p:nvSpPr>
        <p:spPr>
          <a:xfrm>
            <a:off x="4048593" y="1457222"/>
            <a:ext cx="5224614" cy="5224614"/>
          </a:xfrm>
          <a:custGeom>
            <a:avLst/>
            <a:gdLst/>
            <a:ahLst/>
            <a:cxnLst/>
            <a:rect l="l" t="t" r="r" b="b"/>
            <a:pathLst>
              <a:path w="5224614" h="5224614">
                <a:moveTo>
                  <a:pt x="0" y="0"/>
                </a:moveTo>
                <a:lnTo>
                  <a:pt x="5224614" y="0"/>
                </a:lnTo>
                <a:lnTo>
                  <a:pt x="5224614" y="5224614"/>
                </a:lnTo>
                <a:lnTo>
                  <a:pt x="0" y="5224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40" name="Freeform 40"/>
          <p:cNvSpPr/>
          <p:nvPr/>
        </p:nvSpPr>
        <p:spPr>
          <a:xfrm>
            <a:off x="9273207" y="1457222"/>
            <a:ext cx="5224614" cy="5224614"/>
          </a:xfrm>
          <a:custGeom>
            <a:avLst/>
            <a:gdLst/>
            <a:ahLst/>
            <a:cxnLst/>
            <a:rect l="l" t="t" r="r" b="b"/>
            <a:pathLst>
              <a:path w="5224614" h="5224614">
                <a:moveTo>
                  <a:pt x="0" y="0"/>
                </a:moveTo>
                <a:lnTo>
                  <a:pt x="5224614" y="0"/>
                </a:lnTo>
                <a:lnTo>
                  <a:pt x="5224614" y="5224614"/>
                </a:lnTo>
                <a:lnTo>
                  <a:pt x="0" y="5224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41" name="Freeform 41"/>
          <p:cNvSpPr/>
          <p:nvPr/>
        </p:nvSpPr>
        <p:spPr>
          <a:xfrm>
            <a:off x="8750703" y="5355612"/>
            <a:ext cx="5224614" cy="5224614"/>
          </a:xfrm>
          <a:custGeom>
            <a:avLst/>
            <a:gdLst/>
            <a:ahLst/>
            <a:cxnLst/>
            <a:rect l="l" t="t" r="r" b="b"/>
            <a:pathLst>
              <a:path w="5224614" h="5224614">
                <a:moveTo>
                  <a:pt x="0" y="0"/>
                </a:moveTo>
                <a:lnTo>
                  <a:pt x="5224613" y="0"/>
                </a:lnTo>
                <a:lnTo>
                  <a:pt x="5224613" y="5224613"/>
                </a:lnTo>
                <a:lnTo>
                  <a:pt x="0" y="52246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42" name="Freeform 42"/>
          <p:cNvSpPr/>
          <p:nvPr/>
        </p:nvSpPr>
        <p:spPr>
          <a:xfrm>
            <a:off x="-1166108" y="6691264"/>
            <a:ext cx="5224614" cy="5224614"/>
          </a:xfrm>
          <a:custGeom>
            <a:avLst/>
            <a:gdLst/>
            <a:ahLst/>
            <a:cxnLst/>
            <a:rect l="l" t="t" r="r" b="b"/>
            <a:pathLst>
              <a:path w="5224614" h="5224614">
                <a:moveTo>
                  <a:pt x="0" y="0"/>
                </a:moveTo>
                <a:lnTo>
                  <a:pt x="5224613" y="0"/>
                </a:lnTo>
                <a:lnTo>
                  <a:pt x="5224613" y="5224614"/>
                </a:lnTo>
                <a:lnTo>
                  <a:pt x="0" y="5224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43" name="Freeform 43"/>
          <p:cNvSpPr/>
          <p:nvPr/>
        </p:nvSpPr>
        <p:spPr>
          <a:xfrm>
            <a:off x="4058505" y="6691264"/>
            <a:ext cx="5224614" cy="5224614"/>
          </a:xfrm>
          <a:custGeom>
            <a:avLst/>
            <a:gdLst/>
            <a:ahLst/>
            <a:cxnLst/>
            <a:rect l="l" t="t" r="r" b="b"/>
            <a:pathLst>
              <a:path w="5224614" h="5224614">
                <a:moveTo>
                  <a:pt x="0" y="0"/>
                </a:moveTo>
                <a:lnTo>
                  <a:pt x="5224614" y="0"/>
                </a:lnTo>
                <a:lnTo>
                  <a:pt x="5224614" y="5224614"/>
                </a:lnTo>
                <a:lnTo>
                  <a:pt x="0" y="5224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44" name="Freeform 44"/>
          <p:cNvSpPr/>
          <p:nvPr/>
        </p:nvSpPr>
        <p:spPr>
          <a:xfrm>
            <a:off x="15850371" y="229339"/>
            <a:ext cx="5224614" cy="5224614"/>
          </a:xfrm>
          <a:custGeom>
            <a:avLst/>
            <a:gdLst/>
            <a:ahLst/>
            <a:cxnLst/>
            <a:rect l="l" t="t" r="r" b="b"/>
            <a:pathLst>
              <a:path w="5224614" h="5224614">
                <a:moveTo>
                  <a:pt x="0" y="0"/>
                </a:moveTo>
                <a:lnTo>
                  <a:pt x="5224614" y="0"/>
                </a:lnTo>
                <a:lnTo>
                  <a:pt x="5224614" y="5224614"/>
                </a:lnTo>
                <a:lnTo>
                  <a:pt x="0" y="5224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grpSp>
        <p:nvGrpSpPr>
          <p:cNvPr id="45" name="Group 45"/>
          <p:cNvGrpSpPr/>
          <p:nvPr/>
        </p:nvGrpSpPr>
        <p:grpSpPr>
          <a:xfrm>
            <a:off x="4287611" y="6558820"/>
            <a:ext cx="9971192" cy="3083324"/>
            <a:chOff x="0" y="0"/>
            <a:chExt cx="947205" cy="292898"/>
          </a:xfrm>
        </p:grpSpPr>
        <p:sp>
          <p:nvSpPr>
            <p:cNvPr id="46" name="Freeform 46"/>
            <p:cNvSpPr/>
            <p:nvPr/>
          </p:nvSpPr>
          <p:spPr>
            <a:xfrm>
              <a:off x="0" y="0"/>
              <a:ext cx="947205" cy="292898"/>
            </a:xfrm>
            <a:custGeom>
              <a:avLst/>
              <a:gdLst/>
              <a:ahLst/>
              <a:cxnLst/>
              <a:rect l="l" t="t" r="r" b="b"/>
              <a:pathLst>
                <a:path w="947205" h="292898">
                  <a:moveTo>
                    <a:pt x="21740" y="0"/>
                  </a:moveTo>
                  <a:lnTo>
                    <a:pt x="925465" y="0"/>
                  </a:lnTo>
                  <a:cubicBezTo>
                    <a:pt x="937471" y="0"/>
                    <a:pt x="947205" y="9733"/>
                    <a:pt x="947205" y="21740"/>
                  </a:cubicBezTo>
                  <a:lnTo>
                    <a:pt x="947205" y="271158"/>
                  </a:lnTo>
                  <a:cubicBezTo>
                    <a:pt x="947205" y="283164"/>
                    <a:pt x="937471" y="292898"/>
                    <a:pt x="925465" y="292898"/>
                  </a:cubicBezTo>
                  <a:lnTo>
                    <a:pt x="21740" y="292898"/>
                  </a:lnTo>
                  <a:cubicBezTo>
                    <a:pt x="9733" y="292898"/>
                    <a:pt x="0" y="283164"/>
                    <a:pt x="0" y="271158"/>
                  </a:cubicBezTo>
                  <a:lnTo>
                    <a:pt x="0" y="21740"/>
                  </a:lnTo>
                  <a:cubicBezTo>
                    <a:pt x="0" y="9733"/>
                    <a:pt x="9733" y="0"/>
                    <a:pt x="21740" y="0"/>
                  </a:cubicBezTo>
                  <a:close/>
                </a:path>
              </a:pathLst>
            </a:custGeom>
            <a:solidFill>
              <a:srgbClr val="B2D0EC"/>
            </a:solidFill>
            <a:ln w="57150" cap="rnd">
              <a:solidFill>
                <a:srgbClr val="122D58"/>
              </a:solidFill>
              <a:prstDash val="solid"/>
              <a:round/>
            </a:ln>
          </p:spPr>
          <p:txBody>
            <a:bodyPr/>
            <a:lstStyle/>
            <a:p>
              <a:endParaRPr lang="en-ID"/>
            </a:p>
          </p:txBody>
        </p:sp>
        <p:sp>
          <p:nvSpPr>
            <p:cNvPr id="47" name="TextBox 47"/>
            <p:cNvSpPr txBox="1"/>
            <p:nvPr/>
          </p:nvSpPr>
          <p:spPr>
            <a:xfrm>
              <a:off x="0" y="-47625"/>
              <a:ext cx="947205" cy="340523"/>
            </a:xfrm>
            <a:prstGeom prst="rect">
              <a:avLst/>
            </a:prstGeom>
          </p:spPr>
          <p:txBody>
            <a:bodyPr lIns="50800" tIns="50800" rIns="50800" bIns="50800" rtlCol="0" anchor="ctr"/>
            <a:lstStyle/>
            <a:p>
              <a:pPr algn="ctr">
                <a:lnSpc>
                  <a:spcPts val="2940"/>
                </a:lnSpc>
              </a:pPr>
              <a:endParaRPr/>
            </a:p>
          </p:txBody>
        </p:sp>
      </p:grpSp>
      <p:sp>
        <p:nvSpPr>
          <p:cNvPr id="48" name="Freeform 48"/>
          <p:cNvSpPr/>
          <p:nvPr/>
        </p:nvSpPr>
        <p:spPr>
          <a:xfrm>
            <a:off x="4498950" y="6843761"/>
            <a:ext cx="848389" cy="547596"/>
          </a:xfrm>
          <a:custGeom>
            <a:avLst/>
            <a:gdLst/>
            <a:ahLst/>
            <a:cxnLst/>
            <a:rect l="l" t="t" r="r" b="b"/>
            <a:pathLst>
              <a:path w="848389" h="547596">
                <a:moveTo>
                  <a:pt x="0" y="0"/>
                </a:moveTo>
                <a:lnTo>
                  <a:pt x="848389" y="0"/>
                </a:lnTo>
                <a:lnTo>
                  <a:pt x="848389" y="547596"/>
                </a:lnTo>
                <a:lnTo>
                  <a:pt x="0" y="54759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49" name="TextBox 49"/>
          <p:cNvSpPr txBox="1"/>
          <p:nvPr/>
        </p:nvSpPr>
        <p:spPr>
          <a:xfrm>
            <a:off x="5265440" y="6805661"/>
            <a:ext cx="8709876" cy="2942108"/>
          </a:xfrm>
          <a:prstGeom prst="rect">
            <a:avLst/>
          </a:prstGeom>
        </p:spPr>
        <p:txBody>
          <a:bodyPr lIns="0" tIns="0" rIns="0" bIns="0" rtlCol="0" anchor="t">
            <a:spAutoFit/>
          </a:bodyPr>
          <a:lstStyle/>
          <a:p>
            <a:pPr marL="560845" lvl="1" indent="-280423" algn="l">
              <a:lnSpc>
                <a:spcPts val="3351"/>
              </a:lnSpc>
              <a:buAutoNum type="arabicPeriod"/>
            </a:pPr>
            <a:r>
              <a:rPr lang="en-US" sz="2597" b="1">
                <a:solidFill>
                  <a:srgbClr val="000000"/>
                </a:solidFill>
                <a:latin typeface="Poppins Bold"/>
                <a:ea typeface="Poppins Bold"/>
                <a:cs typeface="Poppins Bold"/>
                <a:sym typeface="Poppins Bold"/>
              </a:rPr>
              <a:t>Menemukan standar kecantikan terhadap tubuh perempuan dalam film </a:t>
            </a:r>
            <a:r>
              <a:rPr lang="en-US" sz="2597" b="1" i="1">
                <a:solidFill>
                  <a:srgbClr val="000000"/>
                </a:solidFill>
                <a:latin typeface="Poppins Bold Italics"/>
                <a:ea typeface="Poppins Bold Italics"/>
                <a:cs typeface="Poppins Bold Italics"/>
                <a:sym typeface="Poppins Bold Italics"/>
              </a:rPr>
              <a:t>Imperfect</a:t>
            </a:r>
            <a:r>
              <a:rPr lang="en-US" sz="2597" b="1">
                <a:solidFill>
                  <a:srgbClr val="000000"/>
                </a:solidFill>
                <a:latin typeface="Poppins Bold"/>
                <a:ea typeface="Poppins Bold"/>
                <a:cs typeface="Poppins Bold"/>
                <a:sym typeface="Poppins Bold"/>
              </a:rPr>
              <a:t> karya Ernest Prakasa.</a:t>
            </a:r>
          </a:p>
          <a:p>
            <a:pPr marL="560845" lvl="1" indent="-280423" algn="l">
              <a:lnSpc>
                <a:spcPts val="3351"/>
              </a:lnSpc>
              <a:buAutoNum type="arabicPeriod"/>
            </a:pPr>
            <a:r>
              <a:rPr lang="en-US" sz="2597" b="1">
                <a:solidFill>
                  <a:srgbClr val="000000"/>
                </a:solidFill>
                <a:latin typeface="Poppins Bold"/>
                <a:ea typeface="Poppins Bold"/>
                <a:cs typeface="Poppins Bold"/>
                <a:sym typeface="Poppins Bold"/>
              </a:rPr>
              <a:t>Menganalisis perlawanan tokoh perempuan dalam menghadapi standarisasi kecantikan tubuh film </a:t>
            </a:r>
            <a:r>
              <a:rPr lang="en-US" sz="2597" b="1" i="1">
                <a:solidFill>
                  <a:srgbClr val="000000"/>
                </a:solidFill>
                <a:latin typeface="Poppins Bold Italics"/>
                <a:ea typeface="Poppins Bold Italics"/>
                <a:cs typeface="Poppins Bold Italics"/>
                <a:sym typeface="Poppins Bold Italics"/>
              </a:rPr>
              <a:t>Imperfect</a:t>
            </a:r>
            <a:r>
              <a:rPr lang="en-US" sz="2597" b="1">
                <a:solidFill>
                  <a:srgbClr val="000000"/>
                </a:solidFill>
                <a:latin typeface="Poppins Bold"/>
                <a:ea typeface="Poppins Bold"/>
                <a:cs typeface="Poppins Bold"/>
                <a:sym typeface="Poppins Bold"/>
              </a:rPr>
              <a:t> karya Ernest Prakasa.</a:t>
            </a:r>
          </a:p>
          <a:p>
            <a:pPr algn="l">
              <a:lnSpc>
                <a:spcPts val="3351"/>
              </a:lnSpc>
            </a:pPr>
            <a:endParaRPr lang="en-US" sz="2597" b="1">
              <a:solidFill>
                <a:srgbClr val="000000"/>
              </a:solidFill>
              <a:latin typeface="Poppins Bold"/>
              <a:ea typeface="Poppins Bold"/>
              <a:cs typeface="Poppins Bold"/>
              <a:sym typeface="Poppins Bold"/>
            </a:endParaRPr>
          </a:p>
        </p:txBody>
      </p:sp>
      <p:sp>
        <p:nvSpPr>
          <p:cNvPr id="50" name="Freeform 50"/>
          <p:cNvSpPr/>
          <p:nvPr/>
        </p:nvSpPr>
        <p:spPr>
          <a:xfrm>
            <a:off x="16975363" y="7117559"/>
            <a:ext cx="2931021" cy="3473803"/>
          </a:xfrm>
          <a:custGeom>
            <a:avLst/>
            <a:gdLst/>
            <a:ahLst/>
            <a:cxnLst/>
            <a:rect l="l" t="t" r="r" b="b"/>
            <a:pathLst>
              <a:path w="2931021" h="3473803">
                <a:moveTo>
                  <a:pt x="0" y="0"/>
                </a:moveTo>
                <a:lnTo>
                  <a:pt x="2931021" y="0"/>
                </a:lnTo>
                <a:lnTo>
                  <a:pt x="2931021" y="3473803"/>
                </a:lnTo>
                <a:lnTo>
                  <a:pt x="0" y="3473803"/>
                </a:lnTo>
                <a:lnTo>
                  <a:pt x="0" y="0"/>
                </a:lnTo>
                <a:close/>
              </a:path>
            </a:pathLst>
          </a:custGeom>
          <a:blipFill>
            <a:blip r:embed="rId13">
              <a:alphaModFix amt="19999"/>
              <a:extLst>
                <a:ext uri="{96DAC541-7B7A-43D3-8B79-37D633B846F1}">
                  <asvg:svgBlip xmlns:asvg="http://schemas.microsoft.com/office/drawing/2016/SVG/main" r:embed="rId14"/>
                </a:ext>
              </a:extLst>
            </a:blip>
            <a:stretch>
              <a:fillRect/>
            </a:stretch>
          </a:blipFill>
        </p:spPr>
        <p:txBody>
          <a:bodyPr/>
          <a:lstStyle/>
          <a:p>
            <a:endParaRPr lang="en-ID"/>
          </a:p>
        </p:txBody>
      </p:sp>
      <p:grpSp>
        <p:nvGrpSpPr>
          <p:cNvPr id="51" name="Group 51"/>
          <p:cNvGrpSpPr/>
          <p:nvPr/>
        </p:nvGrpSpPr>
        <p:grpSpPr>
          <a:xfrm>
            <a:off x="15897978" y="9363139"/>
            <a:ext cx="2153466" cy="581993"/>
            <a:chOff x="0" y="0"/>
            <a:chExt cx="669810" cy="181022"/>
          </a:xfrm>
        </p:grpSpPr>
        <p:sp>
          <p:nvSpPr>
            <p:cNvPr id="52" name="Freeform 52"/>
            <p:cNvSpPr/>
            <p:nvPr/>
          </p:nvSpPr>
          <p:spPr>
            <a:xfrm>
              <a:off x="0" y="0"/>
              <a:ext cx="669810" cy="181022"/>
            </a:xfrm>
            <a:custGeom>
              <a:avLst/>
              <a:gdLst/>
              <a:ahLst/>
              <a:cxnLst/>
              <a:rect l="l" t="t" r="r" b="b"/>
              <a:pathLst>
                <a:path w="669810" h="181022">
                  <a:moveTo>
                    <a:pt x="90511" y="0"/>
                  </a:moveTo>
                  <a:lnTo>
                    <a:pt x="579299" y="0"/>
                  </a:lnTo>
                  <a:cubicBezTo>
                    <a:pt x="603304" y="0"/>
                    <a:pt x="626326" y="9536"/>
                    <a:pt x="643300" y="26510"/>
                  </a:cubicBezTo>
                  <a:cubicBezTo>
                    <a:pt x="660274" y="43484"/>
                    <a:pt x="669810" y="66506"/>
                    <a:pt x="669810" y="90511"/>
                  </a:cubicBezTo>
                  <a:lnTo>
                    <a:pt x="669810" y="90511"/>
                  </a:lnTo>
                  <a:cubicBezTo>
                    <a:pt x="669810" y="140499"/>
                    <a:pt x="629287" y="181022"/>
                    <a:pt x="579299" y="181022"/>
                  </a:cubicBezTo>
                  <a:lnTo>
                    <a:pt x="90511" y="181022"/>
                  </a:lnTo>
                  <a:cubicBezTo>
                    <a:pt x="66506" y="181022"/>
                    <a:pt x="43484" y="171486"/>
                    <a:pt x="26510" y="154512"/>
                  </a:cubicBezTo>
                  <a:cubicBezTo>
                    <a:pt x="9536" y="137538"/>
                    <a:pt x="0" y="114516"/>
                    <a:pt x="0" y="90511"/>
                  </a:cubicBezTo>
                  <a:lnTo>
                    <a:pt x="0" y="90511"/>
                  </a:lnTo>
                  <a:cubicBezTo>
                    <a:pt x="0" y="66506"/>
                    <a:pt x="9536" y="43484"/>
                    <a:pt x="26510" y="26510"/>
                  </a:cubicBezTo>
                  <a:cubicBezTo>
                    <a:pt x="43484" y="9536"/>
                    <a:pt x="66506" y="0"/>
                    <a:pt x="90511" y="0"/>
                  </a:cubicBezTo>
                  <a:close/>
                </a:path>
              </a:pathLst>
            </a:custGeom>
            <a:solidFill>
              <a:srgbClr val="FFFFFF"/>
            </a:solidFill>
            <a:ln w="38100" cap="rnd">
              <a:solidFill>
                <a:srgbClr val="173661"/>
              </a:solidFill>
              <a:prstDash val="dash"/>
              <a:round/>
            </a:ln>
          </p:spPr>
          <p:txBody>
            <a:bodyPr/>
            <a:lstStyle/>
            <a:p>
              <a:endParaRPr lang="en-ID"/>
            </a:p>
          </p:txBody>
        </p:sp>
        <p:sp>
          <p:nvSpPr>
            <p:cNvPr id="53" name="TextBox 53"/>
            <p:cNvSpPr txBox="1"/>
            <p:nvPr/>
          </p:nvSpPr>
          <p:spPr>
            <a:xfrm>
              <a:off x="0" y="-38100"/>
              <a:ext cx="669810" cy="219122"/>
            </a:xfrm>
            <a:prstGeom prst="rect">
              <a:avLst/>
            </a:prstGeom>
          </p:spPr>
          <p:txBody>
            <a:bodyPr lIns="50800" tIns="50800" rIns="50800" bIns="50800" rtlCol="0" anchor="ctr"/>
            <a:lstStyle/>
            <a:p>
              <a:pPr algn="ctr">
                <a:lnSpc>
                  <a:spcPts val="2659"/>
                </a:lnSpc>
              </a:pPr>
              <a:endParaRPr/>
            </a:p>
          </p:txBody>
        </p:sp>
      </p:grpSp>
      <p:sp>
        <p:nvSpPr>
          <p:cNvPr id="54" name="Freeform 54"/>
          <p:cNvSpPr/>
          <p:nvPr/>
        </p:nvSpPr>
        <p:spPr>
          <a:xfrm>
            <a:off x="17320628" y="9497512"/>
            <a:ext cx="318695" cy="329826"/>
          </a:xfrm>
          <a:custGeom>
            <a:avLst/>
            <a:gdLst/>
            <a:ahLst/>
            <a:cxnLst/>
            <a:rect l="l" t="t" r="r" b="b"/>
            <a:pathLst>
              <a:path w="318695" h="329826">
                <a:moveTo>
                  <a:pt x="0" y="0"/>
                </a:moveTo>
                <a:lnTo>
                  <a:pt x="318694" y="0"/>
                </a:lnTo>
                <a:lnTo>
                  <a:pt x="318694" y="329826"/>
                </a:lnTo>
                <a:lnTo>
                  <a:pt x="0" y="329826"/>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ID"/>
          </a:p>
        </p:txBody>
      </p:sp>
      <p:sp>
        <p:nvSpPr>
          <p:cNvPr id="55" name="TextBox 55"/>
          <p:cNvSpPr txBox="1"/>
          <p:nvPr/>
        </p:nvSpPr>
        <p:spPr>
          <a:xfrm>
            <a:off x="16298846" y="9535612"/>
            <a:ext cx="954991" cy="275147"/>
          </a:xfrm>
          <a:prstGeom prst="rect">
            <a:avLst/>
          </a:prstGeom>
        </p:spPr>
        <p:txBody>
          <a:bodyPr lIns="0" tIns="0" rIns="0" bIns="0" rtlCol="0" anchor="t">
            <a:spAutoFit/>
          </a:bodyPr>
          <a:lstStyle/>
          <a:p>
            <a:pPr algn="l">
              <a:lnSpc>
                <a:spcPts val="1874"/>
              </a:lnSpc>
            </a:pPr>
            <a:r>
              <a:rPr lang="en-US" sz="2082" b="1">
                <a:solidFill>
                  <a:srgbClr val="003A46"/>
                </a:solidFill>
                <a:latin typeface="Poppins Semi-Bold"/>
                <a:ea typeface="Poppins Semi-Bold"/>
                <a:cs typeface="Poppins Semi-Bold"/>
                <a:sym typeface="Poppins Semi-Bold"/>
              </a:rPr>
              <a:t>Lanjut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ID"/>
          </a:p>
        </p:txBody>
      </p:sp>
      <p:grpSp>
        <p:nvGrpSpPr>
          <p:cNvPr id="3" name="Group 3"/>
          <p:cNvGrpSpPr/>
          <p:nvPr/>
        </p:nvGrpSpPr>
        <p:grpSpPr>
          <a:xfrm>
            <a:off x="991669" y="1904272"/>
            <a:ext cx="7195776" cy="7657049"/>
            <a:chOff x="0" y="0"/>
            <a:chExt cx="1895184" cy="2016671"/>
          </a:xfrm>
        </p:grpSpPr>
        <p:sp>
          <p:nvSpPr>
            <p:cNvPr id="4" name="Freeform 4"/>
            <p:cNvSpPr/>
            <p:nvPr/>
          </p:nvSpPr>
          <p:spPr>
            <a:xfrm>
              <a:off x="0" y="0"/>
              <a:ext cx="1895184" cy="2016671"/>
            </a:xfrm>
            <a:custGeom>
              <a:avLst/>
              <a:gdLst/>
              <a:ahLst/>
              <a:cxnLst/>
              <a:rect l="l" t="t" r="r" b="b"/>
              <a:pathLst>
                <a:path w="1895184" h="2016671">
                  <a:moveTo>
                    <a:pt x="38732" y="0"/>
                  </a:moveTo>
                  <a:lnTo>
                    <a:pt x="1856451" y="0"/>
                  </a:lnTo>
                  <a:cubicBezTo>
                    <a:pt x="1866724" y="0"/>
                    <a:pt x="1876576" y="4081"/>
                    <a:pt x="1883839" y="11344"/>
                  </a:cubicBezTo>
                  <a:cubicBezTo>
                    <a:pt x="1891103" y="18608"/>
                    <a:pt x="1895184" y="28460"/>
                    <a:pt x="1895184" y="38732"/>
                  </a:cubicBezTo>
                  <a:lnTo>
                    <a:pt x="1895184" y="1977939"/>
                  </a:lnTo>
                  <a:cubicBezTo>
                    <a:pt x="1895184" y="1988211"/>
                    <a:pt x="1891103" y="1998063"/>
                    <a:pt x="1883839" y="2005327"/>
                  </a:cubicBezTo>
                  <a:cubicBezTo>
                    <a:pt x="1876576" y="2012591"/>
                    <a:pt x="1866724" y="2016671"/>
                    <a:pt x="1856451" y="2016671"/>
                  </a:cubicBezTo>
                  <a:lnTo>
                    <a:pt x="38732" y="2016671"/>
                  </a:lnTo>
                  <a:cubicBezTo>
                    <a:pt x="28460" y="2016671"/>
                    <a:pt x="18608" y="2012591"/>
                    <a:pt x="11344" y="2005327"/>
                  </a:cubicBezTo>
                  <a:cubicBezTo>
                    <a:pt x="4081" y="1998063"/>
                    <a:pt x="0" y="1988211"/>
                    <a:pt x="0" y="1977939"/>
                  </a:cubicBezTo>
                  <a:lnTo>
                    <a:pt x="0" y="38732"/>
                  </a:lnTo>
                  <a:cubicBezTo>
                    <a:pt x="0" y="28460"/>
                    <a:pt x="4081" y="18608"/>
                    <a:pt x="11344" y="11344"/>
                  </a:cubicBezTo>
                  <a:cubicBezTo>
                    <a:pt x="18608" y="4081"/>
                    <a:pt x="28460" y="0"/>
                    <a:pt x="38732" y="0"/>
                  </a:cubicBezTo>
                  <a:close/>
                </a:path>
              </a:pathLst>
            </a:custGeom>
            <a:solidFill>
              <a:srgbClr val="FFB942"/>
            </a:solidFill>
          </p:spPr>
          <p:txBody>
            <a:bodyPr/>
            <a:lstStyle/>
            <a:p>
              <a:endParaRPr lang="en-ID"/>
            </a:p>
          </p:txBody>
        </p:sp>
        <p:sp>
          <p:nvSpPr>
            <p:cNvPr id="5" name="TextBox 5"/>
            <p:cNvSpPr txBox="1"/>
            <p:nvPr/>
          </p:nvSpPr>
          <p:spPr>
            <a:xfrm>
              <a:off x="0" y="-57150"/>
              <a:ext cx="1895184" cy="2073821"/>
            </a:xfrm>
            <a:prstGeom prst="rect">
              <a:avLst/>
            </a:prstGeom>
          </p:spPr>
          <p:txBody>
            <a:bodyPr lIns="50800" tIns="50800" rIns="50800" bIns="50800" rtlCol="0" anchor="ctr"/>
            <a:lstStyle/>
            <a:p>
              <a:pPr algn="ctr">
                <a:lnSpc>
                  <a:spcPts val="3640"/>
                </a:lnSpc>
              </a:pPr>
              <a:endParaRPr/>
            </a:p>
          </p:txBody>
        </p:sp>
      </p:grpSp>
      <p:sp>
        <p:nvSpPr>
          <p:cNvPr id="6" name="TextBox 6"/>
          <p:cNvSpPr txBox="1"/>
          <p:nvPr/>
        </p:nvSpPr>
        <p:spPr>
          <a:xfrm>
            <a:off x="2353940" y="2701611"/>
            <a:ext cx="4545296" cy="1695450"/>
          </a:xfrm>
          <a:prstGeom prst="rect">
            <a:avLst/>
          </a:prstGeom>
        </p:spPr>
        <p:txBody>
          <a:bodyPr lIns="0" tIns="0" rIns="0" bIns="0" rtlCol="0" anchor="t">
            <a:spAutoFit/>
          </a:bodyPr>
          <a:lstStyle/>
          <a:p>
            <a:pPr algn="l">
              <a:lnSpc>
                <a:spcPts val="6720"/>
              </a:lnSpc>
            </a:pPr>
            <a:r>
              <a:rPr lang="en-US" sz="5600">
                <a:solidFill>
                  <a:srgbClr val="040912"/>
                </a:solidFill>
                <a:latin typeface="League Spartan"/>
                <a:ea typeface="League Spartan"/>
                <a:cs typeface="League Spartan"/>
                <a:sym typeface="League Spartan"/>
              </a:rPr>
              <a:t>METODE PENELITIAN</a:t>
            </a:r>
          </a:p>
        </p:txBody>
      </p:sp>
      <p:grpSp>
        <p:nvGrpSpPr>
          <p:cNvPr id="7" name="Group 7"/>
          <p:cNvGrpSpPr/>
          <p:nvPr/>
        </p:nvGrpSpPr>
        <p:grpSpPr>
          <a:xfrm>
            <a:off x="15095898" y="-3302481"/>
            <a:ext cx="5069754" cy="506975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661"/>
            </a:solidFill>
          </p:spPr>
          <p:txBody>
            <a:bodyPr/>
            <a:lstStyle/>
            <a:p>
              <a:endParaRPr lang="en-ID"/>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10" name="Freeform 10"/>
          <p:cNvSpPr/>
          <p:nvPr/>
        </p:nvSpPr>
        <p:spPr>
          <a:xfrm>
            <a:off x="13767230" y="-570022"/>
            <a:ext cx="1914387" cy="1938722"/>
          </a:xfrm>
          <a:custGeom>
            <a:avLst/>
            <a:gdLst/>
            <a:ahLst/>
            <a:cxnLst/>
            <a:rect l="l" t="t" r="r" b="b"/>
            <a:pathLst>
              <a:path w="1914387" h="1938722">
                <a:moveTo>
                  <a:pt x="0" y="0"/>
                </a:moveTo>
                <a:lnTo>
                  <a:pt x="1914387" y="0"/>
                </a:lnTo>
                <a:lnTo>
                  <a:pt x="1914387" y="1938723"/>
                </a:lnTo>
                <a:lnTo>
                  <a:pt x="0" y="1938723"/>
                </a:lnTo>
                <a:lnTo>
                  <a:pt x="0" y="0"/>
                </a:lnTo>
                <a:close/>
              </a:path>
            </a:pathLst>
          </a:custGeom>
          <a:blipFill>
            <a:blip r:embed="rId3">
              <a:extLst>
                <a:ext uri="{96DAC541-7B7A-43D3-8B79-37D633B846F1}">
                  <asvg:svgBlip xmlns:asvg="http://schemas.microsoft.com/office/drawing/2016/SVG/main" r:embed="rId4"/>
                </a:ext>
              </a:extLst>
            </a:blip>
            <a:stretch>
              <a:fillRect t="-23504" r="-25074"/>
            </a:stretch>
          </a:blipFill>
        </p:spPr>
        <p:txBody>
          <a:bodyPr/>
          <a:lstStyle/>
          <a:p>
            <a:endParaRPr lang="en-ID"/>
          </a:p>
        </p:txBody>
      </p:sp>
      <p:sp>
        <p:nvSpPr>
          <p:cNvPr id="11" name="Freeform 11"/>
          <p:cNvSpPr/>
          <p:nvPr/>
        </p:nvSpPr>
        <p:spPr>
          <a:xfrm>
            <a:off x="6965690" y="9640277"/>
            <a:ext cx="1530705" cy="646723"/>
          </a:xfrm>
          <a:custGeom>
            <a:avLst/>
            <a:gdLst/>
            <a:ahLst/>
            <a:cxnLst/>
            <a:rect l="l" t="t" r="r" b="b"/>
            <a:pathLst>
              <a:path w="1530705" h="646723">
                <a:moveTo>
                  <a:pt x="0" y="0"/>
                </a:moveTo>
                <a:lnTo>
                  <a:pt x="1530705" y="0"/>
                </a:lnTo>
                <a:lnTo>
                  <a:pt x="1530705" y="646723"/>
                </a:lnTo>
                <a:lnTo>
                  <a:pt x="0" y="6467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2" name="Freeform 12"/>
          <p:cNvSpPr/>
          <p:nvPr/>
        </p:nvSpPr>
        <p:spPr>
          <a:xfrm>
            <a:off x="6496243" y="2701611"/>
            <a:ext cx="589296" cy="589296"/>
          </a:xfrm>
          <a:custGeom>
            <a:avLst/>
            <a:gdLst/>
            <a:ahLst/>
            <a:cxnLst/>
            <a:rect l="l" t="t" r="r" b="b"/>
            <a:pathLst>
              <a:path w="589296" h="589296">
                <a:moveTo>
                  <a:pt x="0" y="0"/>
                </a:moveTo>
                <a:lnTo>
                  <a:pt x="589296" y="0"/>
                </a:lnTo>
                <a:lnTo>
                  <a:pt x="589296" y="589296"/>
                </a:lnTo>
                <a:lnTo>
                  <a:pt x="0" y="589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3" name="Freeform 13"/>
          <p:cNvSpPr/>
          <p:nvPr/>
        </p:nvSpPr>
        <p:spPr>
          <a:xfrm>
            <a:off x="8793294" y="1957997"/>
            <a:ext cx="589296" cy="589296"/>
          </a:xfrm>
          <a:custGeom>
            <a:avLst/>
            <a:gdLst/>
            <a:ahLst/>
            <a:cxnLst/>
            <a:rect l="l" t="t" r="r" b="b"/>
            <a:pathLst>
              <a:path w="589296" h="589296">
                <a:moveTo>
                  <a:pt x="0" y="0"/>
                </a:moveTo>
                <a:lnTo>
                  <a:pt x="589296" y="0"/>
                </a:lnTo>
                <a:lnTo>
                  <a:pt x="589296" y="589296"/>
                </a:lnTo>
                <a:lnTo>
                  <a:pt x="0" y="5892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4" name="Freeform 14"/>
          <p:cNvSpPr/>
          <p:nvPr/>
        </p:nvSpPr>
        <p:spPr>
          <a:xfrm>
            <a:off x="8793294" y="5143500"/>
            <a:ext cx="589296" cy="589296"/>
          </a:xfrm>
          <a:custGeom>
            <a:avLst/>
            <a:gdLst/>
            <a:ahLst/>
            <a:cxnLst/>
            <a:rect l="l" t="t" r="r" b="b"/>
            <a:pathLst>
              <a:path w="589296" h="589296">
                <a:moveTo>
                  <a:pt x="0" y="0"/>
                </a:moveTo>
                <a:lnTo>
                  <a:pt x="589296" y="0"/>
                </a:lnTo>
                <a:lnTo>
                  <a:pt x="589296" y="589296"/>
                </a:lnTo>
                <a:lnTo>
                  <a:pt x="0" y="58929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15" name="TextBox 15"/>
          <p:cNvSpPr txBox="1"/>
          <p:nvPr/>
        </p:nvSpPr>
        <p:spPr>
          <a:xfrm>
            <a:off x="2420394" y="5775690"/>
            <a:ext cx="6888188" cy="432435"/>
          </a:xfrm>
          <a:prstGeom prst="rect">
            <a:avLst/>
          </a:prstGeom>
        </p:spPr>
        <p:txBody>
          <a:bodyPr lIns="0" tIns="0" rIns="0" bIns="0" rtlCol="0" anchor="t">
            <a:spAutoFit/>
          </a:bodyPr>
          <a:lstStyle/>
          <a:p>
            <a:pPr algn="l">
              <a:lnSpc>
                <a:spcPts val="3600"/>
              </a:lnSpc>
            </a:pPr>
            <a:r>
              <a:rPr lang="en-US" sz="2400">
                <a:solidFill>
                  <a:srgbClr val="000000"/>
                </a:solidFill>
                <a:latin typeface="Montserrat"/>
                <a:ea typeface="Montserrat"/>
                <a:cs typeface="Montserrat"/>
                <a:sym typeface="Montserrat"/>
              </a:rPr>
              <a:t>Deskriptif kualitatif</a:t>
            </a:r>
          </a:p>
        </p:txBody>
      </p:sp>
      <p:sp>
        <p:nvSpPr>
          <p:cNvPr id="16" name="TextBox 16"/>
          <p:cNvSpPr txBox="1"/>
          <p:nvPr/>
        </p:nvSpPr>
        <p:spPr>
          <a:xfrm>
            <a:off x="2420394" y="4785090"/>
            <a:ext cx="5071584" cy="504825"/>
          </a:xfrm>
          <a:prstGeom prst="rect">
            <a:avLst/>
          </a:prstGeom>
        </p:spPr>
        <p:txBody>
          <a:bodyPr lIns="0" tIns="0" rIns="0" bIns="0" rtlCol="0" anchor="t">
            <a:spAutoFit/>
          </a:bodyPr>
          <a:lstStyle/>
          <a:p>
            <a:pPr algn="l">
              <a:lnSpc>
                <a:spcPts val="4199"/>
              </a:lnSpc>
            </a:pPr>
            <a:r>
              <a:rPr lang="en-US" sz="2999">
                <a:solidFill>
                  <a:srgbClr val="040912"/>
                </a:solidFill>
                <a:latin typeface="League Spartan"/>
                <a:ea typeface="League Spartan"/>
                <a:cs typeface="League Spartan"/>
                <a:sym typeface="League Spartan"/>
              </a:rPr>
              <a:t>Desain Penelitian:</a:t>
            </a:r>
          </a:p>
        </p:txBody>
      </p:sp>
      <p:sp>
        <p:nvSpPr>
          <p:cNvPr id="17" name="TextBox 17"/>
          <p:cNvSpPr txBox="1"/>
          <p:nvPr/>
        </p:nvSpPr>
        <p:spPr>
          <a:xfrm>
            <a:off x="9733296" y="2480618"/>
            <a:ext cx="6402413" cy="2718435"/>
          </a:xfrm>
          <a:prstGeom prst="rect">
            <a:avLst/>
          </a:prstGeom>
        </p:spPr>
        <p:txBody>
          <a:bodyPr lIns="0" tIns="0" rIns="0" bIns="0" rtlCol="0" anchor="t">
            <a:spAutoFit/>
          </a:bodyPr>
          <a:lstStyle/>
          <a:p>
            <a:pPr algn="just">
              <a:lnSpc>
                <a:spcPts val="3600"/>
              </a:lnSpc>
            </a:pPr>
            <a:endParaRPr/>
          </a:p>
          <a:p>
            <a:pPr marL="518162" lvl="1" indent="-259081" algn="just">
              <a:lnSpc>
                <a:spcPts val="3600"/>
              </a:lnSpc>
              <a:buAutoNum type="arabicPeriod"/>
            </a:pPr>
            <a:r>
              <a:rPr lang="en-US" sz="2400">
                <a:solidFill>
                  <a:srgbClr val="000000"/>
                </a:solidFill>
                <a:latin typeface="Montserrat"/>
                <a:ea typeface="Montserrat"/>
                <a:cs typeface="Montserrat"/>
                <a:sym typeface="Montserrat"/>
              </a:rPr>
              <a:t>Observasi dengan menonton film secara mendalam.</a:t>
            </a:r>
          </a:p>
          <a:p>
            <a:pPr marL="518162" lvl="1" indent="-259081" algn="just">
              <a:lnSpc>
                <a:spcPts val="3600"/>
              </a:lnSpc>
              <a:buAutoNum type="arabicPeriod"/>
            </a:pPr>
            <a:r>
              <a:rPr lang="en-US" sz="2400">
                <a:solidFill>
                  <a:srgbClr val="000000"/>
                </a:solidFill>
                <a:latin typeface="Montserrat"/>
                <a:ea typeface="Montserrat"/>
                <a:cs typeface="Montserrat"/>
                <a:sym typeface="Montserrat"/>
              </a:rPr>
              <a:t>Pencatatan adegan dan dialog relevan.</a:t>
            </a:r>
          </a:p>
          <a:p>
            <a:pPr algn="just">
              <a:lnSpc>
                <a:spcPts val="3600"/>
              </a:lnSpc>
            </a:pPr>
            <a:endParaRPr lang="en-US" sz="2400">
              <a:solidFill>
                <a:srgbClr val="000000"/>
              </a:solidFill>
              <a:latin typeface="Montserrat"/>
              <a:ea typeface="Montserrat"/>
              <a:cs typeface="Montserrat"/>
              <a:sym typeface="Montserrat"/>
            </a:endParaRPr>
          </a:p>
        </p:txBody>
      </p:sp>
      <p:sp>
        <p:nvSpPr>
          <p:cNvPr id="18" name="TextBox 18"/>
          <p:cNvSpPr txBox="1"/>
          <p:nvPr/>
        </p:nvSpPr>
        <p:spPr>
          <a:xfrm>
            <a:off x="9849569" y="6227643"/>
            <a:ext cx="6402413" cy="3632835"/>
          </a:xfrm>
          <a:prstGeom prst="rect">
            <a:avLst/>
          </a:prstGeom>
        </p:spPr>
        <p:txBody>
          <a:bodyPr lIns="0" tIns="0" rIns="0" bIns="0" rtlCol="0" anchor="t">
            <a:spAutoFit/>
          </a:bodyPr>
          <a:lstStyle/>
          <a:p>
            <a:pPr marL="518162" lvl="1" indent="-259081" algn="just">
              <a:lnSpc>
                <a:spcPts val="3600"/>
              </a:lnSpc>
              <a:buAutoNum type="arabicPeriod"/>
            </a:pPr>
            <a:r>
              <a:rPr lang="en-US" sz="2400">
                <a:solidFill>
                  <a:srgbClr val="000000"/>
                </a:solidFill>
                <a:latin typeface="Montserrat"/>
                <a:ea typeface="Montserrat"/>
                <a:cs typeface="Montserrat"/>
                <a:sym typeface="Montserrat"/>
              </a:rPr>
              <a:t>Transkripsi adegan.</a:t>
            </a:r>
          </a:p>
          <a:p>
            <a:pPr marL="518162" lvl="1" indent="-259081" algn="just">
              <a:lnSpc>
                <a:spcPts val="3600"/>
              </a:lnSpc>
              <a:buAutoNum type="arabicPeriod"/>
            </a:pPr>
            <a:r>
              <a:rPr lang="en-US" sz="2400">
                <a:solidFill>
                  <a:srgbClr val="000000"/>
                </a:solidFill>
                <a:latin typeface="Montserrat"/>
                <a:ea typeface="Montserrat"/>
                <a:cs typeface="Montserrat"/>
                <a:sym typeface="Montserrat"/>
              </a:rPr>
              <a:t>Identifikasi dan klasifikasi adegan sesuai tema standar kecantikan dan perlawanan.</a:t>
            </a:r>
          </a:p>
          <a:p>
            <a:pPr marL="518162" lvl="1" indent="-259081" algn="just">
              <a:lnSpc>
                <a:spcPts val="3600"/>
              </a:lnSpc>
              <a:buAutoNum type="arabicPeriod"/>
            </a:pPr>
            <a:r>
              <a:rPr lang="en-US" sz="2400">
                <a:solidFill>
                  <a:srgbClr val="000000"/>
                </a:solidFill>
                <a:latin typeface="Montserrat"/>
                <a:ea typeface="Montserrat"/>
                <a:cs typeface="Montserrat"/>
                <a:sym typeface="Montserrat"/>
              </a:rPr>
              <a:t>Analisis mendalam menggunakan teori Simone de Beauvoir.</a:t>
            </a:r>
          </a:p>
          <a:p>
            <a:pPr marL="518162" lvl="1" indent="-259081" algn="just">
              <a:lnSpc>
                <a:spcPts val="3600"/>
              </a:lnSpc>
              <a:buAutoNum type="arabicPeriod"/>
            </a:pPr>
            <a:r>
              <a:rPr lang="en-US" sz="2400">
                <a:solidFill>
                  <a:srgbClr val="000000"/>
                </a:solidFill>
                <a:latin typeface="Montserrat"/>
                <a:ea typeface="Montserrat"/>
                <a:cs typeface="Montserrat"/>
                <a:sym typeface="Montserrat"/>
              </a:rPr>
              <a:t>Menyusun kesimpulan beradasarkan hasil analisis</a:t>
            </a:r>
          </a:p>
        </p:txBody>
      </p:sp>
      <p:sp>
        <p:nvSpPr>
          <p:cNvPr id="19" name="Freeform 19"/>
          <p:cNvSpPr/>
          <p:nvPr/>
        </p:nvSpPr>
        <p:spPr>
          <a:xfrm>
            <a:off x="7895968" y="7351000"/>
            <a:ext cx="324826" cy="1644689"/>
          </a:xfrm>
          <a:custGeom>
            <a:avLst/>
            <a:gdLst/>
            <a:ahLst/>
            <a:cxnLst/>
            <a:rect l="l" t="t" r="r" b="b"/>
            <a:pathLst>
              <a:path w="324826" h="1644689">
                <a:moveTo>
                  <a:pt x="0" y="0"/>
                </a:moveTo>
                <a:lnTo>
                  <a:pt x="324826" y="0"/>
                </a:lnTo>
                <a:lnTo>
                  <a:pt x="324826" y="1644689"/>
                </a:lnTo>
                <a:lnTo>
                  <a:pt x="0" y="16446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grpSp>
        <p:nvGrpSpPr>
          <p:cNvPr id="20" name="Group 20"/>
          <p:cNvGrpSpPr/>
          <p:nvPr/>
        </p:nvGrpSpPr>
        <p:grpSpPr>
          <a:xfrm>
            <a:off x="0" y="0"/>
            <a:ext cx="7085539" cy="586451"/>
            <a:chOff x="0" y="0"/>
            <a:chExt cx="1866150" cy="154456"/>
          </a:xfrm>
        </p:grpSpPr>
        <p:sp>
          <p:nvSpPr>
            <p:cNvPr id="21" name="Freeform 21"/>
            <p:cNvSpPr/>
            <p:nvPr/>
          </p:nvSpPr>
          <p:spPr>
            <a:xfrm>
              <a:off x="0" y="0"/>
              <a:ext cx="1866150" cy="154456"/>
            </a:xfrm>
            <a:custGeom>
              <a:avLst/>
              <a:gdLst/>
              <a:ahLst/>
              <a:cxnLst/>
              <a:rect l="l" t="t" r="r" b="b"/>
              <a:pathLst>
                <a:path w="1866150" h="154456">
                  <a:moveTo>
                    <a:pt x="0" y="0"/>
                  </a:moveTo>
                  <a:lnTo>
                    <a:pt x="1866150" y="0"/>
                  </a:lnTo>
                  <a:lnTo>
                    <a:pt x="1866150" y="154456"/>
                  </a:lnTo>
                  <a:lnTo>
                    <a:pt x="0" y="154456"/>
                  </a:lnTo>
                  <a:close/>
                </a:path>
              </a:pathLst>
            </a:custGeom>
            <a:solidFill>
              <a:srgbClr val="173661"/>
            </a:solidFill>
          </p:spPr>
          <p:txBody>
            <a:bodyPr/>
            <a:lstStyle/>
            <a:p>
              <a:endParaRPr lang="en-ID"/>
            </a:p>
          </p:txBody>
        </p:sp>
        <p:sp>
          <p:nvSpPr>
            <p:cNvPr id="22" name="TextBox 22"/>
            <p:cNvSpPr txBox="1"/>
            <p:nvPr/>
          </p:nvSpPr>
          <p:spPr>
            <a:xfrm>
              <a:off x="0" y="-47625"/>
              <a:ext cx="1866150" cy="202081"/>
            </a:xfrm>
            <a:prstGeom prst="rect">
              <a:avLst/>
            </a:prstGeom>
          </p:spPr>
          <p:txBody>
            <a:bodyPr lIns="50800" tIns="50800" rIns="50800" bIns="50800" rtlCol="0" anchor="ctr"/>
            <a:lstStyle/>
            <a:p>
              <a:pPr algn="ctr">
                <a:lnSpc>
                  <a:spcPts val="3640"/>
                </a:lnSpc>
              </a:pPr>
              <a:endParaRPr/>
            </a:p>
          </p:txBody>
        </p:sp>
      </p:grpSp>
      <p:grpSp>
        <p:nvGrpSpPr>
          <p:cNvPr id="23" name="Group 23"/>
          <p:cNvGrpSpPr/>
          <p:nvPr/>
        </p:nvGrpSpPr>
        <p:grpSpPr>
          <a:xfrm>
            <a:off x="-119850" y="9585230"/>
            <a:ext cx="7085539" cy="1105560"/>
            <a:chOff x="0" y="0"/>
            <a:chExt cx="1866150" cy="291176"/>
          </a:xfrm>
        </p:grpSpPr>
        <p:sp>
          <p:nvSpPr>
            <p:cNvPr id="24" name="Freeform 24"/>
            <p:cNvSpPr/>
            <p:nvPr/>
          </p:nvSpPr>
          <p:spPr>
            <a:xfrm>
              <a:off x="0" y="0"/>
              <a:ext cx="1866150" cy="291176"/>
            </a:xfrm>
            <a:custGeom>
              <a:avLst/>
              <a:gdLst/>
              <a:ahLst/>
              <a:cxnLst/>
              <a:rect l="l" t="t" r="r" b="b"/>
              <a:pathLst>
                <a:path w="1866150" h="291176">
                  <a:moveTo>
                    <a:pt x="0" y="0"/>
                  </a:moveTo>
                  <a:lnTo>
                    <a:pt x="1866150" y="0"/>
                  </a:lnTo>
                  <a:lnTo>
                    <a:pt x="1866150" y="291176"/>
                  </a:lnTo>
                  <a:lnTo>
                    <a:pt x="0" y="291176"/>
                  </a:lnTo>
                  <a:close/>
                </a:path>
              </a:pathLst>
            </a:custGeom>
            <a:solidFill>
              <a:srgbClr val="173661"/>
            </a:solidFill>
          </p:spPr>
          <p:txBody>
            <a:bodyPr/>
            <a:lstStyle/>
            <a:p>
              <a:endParaRPr lang="en-ID"/>
            </a:p>
          </p:txBody>
        </p:sp>
        <p:sp>
          <p:nvSpPr>
            <p:cNvPr id="25" name="TextBox 25"/>
            <p:cNvSpPr txBox="1"/>
            <p:nvPr/>
          </p:nvSpPr>
          <p:spPr>
            <a:xfrm>
              <a:off x="0" y="-47625"/>
              <a:ext cx="1866150" cy="338801"/>
            </a:xfrm>
            <a:prstGeom prst="rect">
              <a:avLst/>
            </a:prstGeom>
          </p:spPr>
          <p:txBody>
            <a:bodyPr lIns="50800" tIns="50800" rIns="50800" bIns="50800" rtlCol="0" anchor="ctr"/>
            <a:lstStyle/>
            <a:p>
              <a:pPr algn="ctr">
                <a:lnSpc>
                  <a:spcPts val="3640"/>
                </a:lnSpc>
              </a:pPr>
              <a:endParaRPr/>
            </a:p>
          </p:txBody>
        </p:sp>
      </p:grpSp>
      <p:sp>
        <p:nvSpPr>
          <p:cNvPr id="26" name="Freeform 26"/>
          <p:cNvSpPr/>
          <p:nvPr/>
        </p:nvSpPr>
        <p:spPr>
          <a:xfrm rot="-5400000">
            <a:off x="15197674" y="4405201"/>
            <a:ext cx="6222120" cy="863319"/>
          </a:xfrm>
          <a:custGeom>
            <a:avLst/>
            <a:gdLst/>
            <a:ahLst/>
            <a:cxnLst/>
            <a:rect l="l" t="t" r="r" b="b"/>
            <a:pathLst>
              <a:path w="6222120" h="863319">
                <a:moveTo>
                  <a:pt x="0" y="0"/>
                </a:moveTo>
                <a:lnTo>
                  <a:pt x="6222120" y="0"/>
                </a:lnTo>
                <a:lnTo>
                  <a:pt x="6222120" y="863319"/>
                </a:lnTo>
                <a:lnTo>
                  <a:pt x="0" y="8633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27" name="Freeform 27"/>
          <p:cNvSpPr/>
          <p:nvPr/>
        </p:nvSpPr>
        <p:spPr>
          <a:xfrm rot="-5400000">
            <a:off x="-3160651" y="5085607"/>
            <a:ext cx="6222120" cy="863319"/>
          </a:xfrm>
          <a:custGeom>
            <a:avLst/>
            <a:gdLst/>
            <a:ahLst/>
            <a:cxnLst/>
            <a:rect l="l" t="t" r="r" b="b"/>
            <a:pathLst>
              <a:path w="6222120" h="863319">
                <a:moveTo>
                  <a:pt x="0" y="0"/>
                </a:moveTo>
                <a:lnTo>
                  <a:pt x="6222120" y="0"/>
                </a:lnTo>
                <a:lnTo>
                  <a:pt x="6222120" y="863319"/>
                </a:lnTo>
                <a:lnTo>
                  <a:pt x="0" y="8633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28" name="TextBox 28"/>
          <p:cNvSpPr txBox="1"/>
          <p:nvPr/>
        </p:nvSpPr>
        <p:spPr>
          <a:xfrm>
            <a:off x="2420394" y="6699164"/>
            <a:ext cx="5071584" cy="504825"/>
          </a:xfrm>
          <a:prstGeom prst="rect">
            <a:avLst/>
          </a:prstGeom>
        </p:spPr>
        <p:txBody>
          <a:bodyPr lIns="0" tIns="0" rIns="0" bIns="0" rtlCol="0" anchor="t">
            <a:spAutoFit/>
          </a:bodyPr>
          <a:lstStyle/>
          <a:p>
            <a:pPr algn="l">
              <a:lnSpc>
                <a:spcPts val="4199"/>
              </a:lnSpc>
            </a:pPr>
            <a:r>
              <a:rPr lang="en-US" sz="2999">
                <a:solidFill>
                  <a:srgbClr val="040912"/>
                </a:solidFill>
                <a:latin typeface="League Spartan"/>
                <a:ea typeface="League Spartan"/>
                <a:cs typeface="League Spartan"/>
                <a:sym typeface="League Spartan"/>
              </a:rPr>
              <a:t>Objek Penelitian:</a:t>
            </a:r>
          </a:p>
        </p:txBody>
      </p:sp>
      <p:sp>
        <p:nvSpPr>
          <p:cNvPr id="29" name="TextBox 29"/>
          <p:cNvSpPr txBox="1"/>
          <p:nvPr/>
        </p:nvSpPr>
        <p:spPr>
          <a:xfrm>
            <a:off x="2451898" y="7466590"/>
            <a:ext cx="5071584" cy="1346835"/>
          </a:xfrm>
          <a:prstGeom prst="rect">
            <a:avLst/>
          </a:prstGeom>
        </p:spPr>
        <p:txBody>
          <a:bodyPr lIns="0" tIns="0" rIns="0" bIns="0" rtlCol="0" anchor="t">
            <a:spAutoFit/>
          </a:bodyPr>
          <a:lstStyle/>
          <a:p>
            <a:pPr algn="just">
              <a:lnSpc>
                <a:spcPts val="3600"/>
              </a:lnSpc>
            </a:pPr>
            <a:r>
              <a:rPr lang="en-US" sz="2400">
                <a:solidFill>
                  <a:srgbClr val="000000"/>
                </a:solidFill>
                <a:latin typeface="Montserrat"/>
                <a:ea typeface="Montserrat"/>
                <a:cs typeface="Montserrat"/>
                <a:sym typeface="Montserrat"/>
              </a:rPr>
              <a:t>Representasi standar kecantikan dan perlawanan perempuan dalam film Imperfect.</a:t>
            </a:r>
          </a:p>
        </p:txBody>
      </p:sp>
      <p:sp>
        <p:nvSpPr>
          <p:cNvPr id="30" name="Freeform 30"/>
          <p:cNvSpPr/>
          <p:nvPr/>
        </p:nvSpPr>
        <p:spPr>
          <a:xfrm>
            <a:off x="16950256" y="7203989"/>
            <a:ext cx="2931021" cy="3473803"/>
          </a:xfrm>
          <a:custGeom>
            <a:avLst/>
            <a:gdLst/>
            <a:ahLst/>
            <a:cxnLst/>
            <a:rect l="l" t="t" r="r" b="b"/>
            <a:pathLst>
              <a:path w="2931021" h="3473803">
                <a:moveTo>
                  <a:pt x="0" y="0"/>
                </a:moveTo>
                <a:lnTo>
                  <a:pt x="2931021" y="0"/>
                </a:lnTo>
                <a:lnTo>
                  <a:pt x="2931021" y="3473803"/>
                </a:lnTo>
                <a:lnTo>
                  <a:pt x="0" y="3473803"/>
                </a:lnTo>
                <a:lnTo>
                  <a:pt x="0" y="0"/>
                </a:lnTo>
                <a:close/>
              </a:path>
            </a:pathLst>
          </a:custGeom>
          <a:blipFill>
            <a:blip r:embed="rId17">
              <a:alphaModFix amt="19999"/>
              <a:extLst>
                <a:ext uri="{96DAC541-7B7A-43D3-8B79-37D633B846F1}">
                  <asvg:svgBlip xmlns:asvg="http://schemas.microsoft.com/office/drawing/2016/SVG/main" r:embed="rId18"/>
                </a:ext>
              </a:extLst>
            </a:blip>
            <a:stretch>
              <a:fillRect/>
            </a:stretch>
          </a:blipFill>
        </p:spPr>
        <p:txBody>
          <a:bodyPr/>
          <a:lstStyle/>
          <a:p>
            <a:endParaRPr lang="en-ID"/>
          </a:p>
        </p:txBody>
      </p:sp>
      <p:grpSp>
        <p:nvGrpSpPr>
          <p:cNvPr id="31" name="Group 31"/>
          <p:cNvGrpSpPr/>
          <p:nvPr/>
        </p:nvGrpSpPr>
        <p:grpSpPr>
          <a:xfrm>
            <a:off x="15872871" y="9449569"/>
            <a:ext cx="2153466" cy="581993"/>
            <a:chOff x="0" y="0"/>
            <a:chExt cx="669810" cy="181022"/>
          </a:xfrm>
        </p:grpSpPr>
        <p:sp>
          <p:nvSpPr>
            <p:cNvPr id="32" name="Freeform 32"/>
            <p:cNvSpPr/>
            <p:nvPr/>
          </p:nvSpPr>
          <p:spPr>
            <a:xfrm>
              <a:off x="0" y="0"/>
              <a:ext cx="669810" cy="181022"/>
            </a:xfrm>
            <a:custGeom>
              <a:avLst/>
              <a:gdLst/>
              <a:ahLst/>
              <a:cxnLst/>
              <a:rect l="l" t="t" r="r" b="b"/>
              <a:pathLst>
                <a:path w="669810" h="181022">
                  <a:moveTo>
                    <a:pt x="90511" y="0"/>
                  </a:moveTo>
                  <a:lnTo>
                    <a:pt x="579299" y="0"/>
                  </a:lnTo>
                  <a:cubicBezTo>
                    <a:pt x="603304" y="0"/>
                    <a:pt x="626326" y="9536"/>
                    <a:pt x="643300" y="26510"/>
                  </a:cubicBezTo>
                  <a:cubicBezTo>
                    <a:pt x="660274" y="43484"/>
                    <a:pt x="669810" y="66506"/>
                    <a:pt x="669810" y="90511"/>
                  </a:cubicBezTo>
                  <a:lnTo>
                    <a:pt x="669810" y="90511"/>
                  </a:lnTo>
                  <a:cubicBezTo>
                    <a:pt x="669810" y="140499"/>
                    <a:pt x="629287" y="181022"/>
                    <a:pt x="579299" y="181022"/>
                  </a:cubicBezTo>
                  <a:lnTo>
                    <a:pt x="90511" y="181022"/>
                  </a:lnTo>
                  <a:cubicBezTo>
                    <a:pt x="66506" y="181022"/>
                    <a:pt x="43484" y="171486"/>
                    <a:pt x="26510" y="154512"/>
                  </a:cubicBezTo>
                  <a:cubicBezTo>
                    <a:pt x="9536" y="137538"/>
                    <a:pt x="0" y="114516"/>
                    <a:pt x="0" y="90511"/>
                  </a:cubicBezTo>
                  <a:lnTo>
                    <a:pt x="0" y="90511"/>
                  </a:lnTo>
                  <a:cubicBezTo>
                    <a:pt x="0" y="66506"/>
                    <a:pt x="9536" y="43484"/>
                    <a:pt x="26510" y="26510"/>
                  </a:cubicBezTo>
                  <a:cubicBezTo>
                    <a:pt x="43484" y="9536"/>
                    <a:pt x="66506" y="0"/>
                    <a:pt x="90511" y="0"/>
                  </a:cubicBezTo>
                  <a:close/>
                </a:path>
              </a:pathLst>
            </a:custGeom>
            <a:solidFill>
              <a:srgbClr val="FFFFFF"/>
            </a:solidFill>
            <a:ln w="38100" cap="rnd">
              <a:solidFill>
                <a:srgbClr val="173661"/>
              </a:solidFill>
              <a:prstDash val="dash"/>
              <a:round/>
            </a:ln>
          </p:spPr>
          <p:txBody>
            <a:bodyPr/>
            <a:lstStyle/>
            <a:p>
              <a:endParaRPr lang="en-ID"/>
            </a:p>
          </p:txBody>
        </p:sp>
        <p:sp>
          <p:nvSpPr>
            <p:cNvPr id="33" name="TextBox 33"/>
            <p:cNvSpPr txBox="1"/>
            <p:nvPr/>
          </p:nvSpPr>
          <p:spPr>
            <a:xfrm>
              <a:off x="0" y="-38100"/>
              <a:ext cx="669810" cy="219122"/>
            </a:xfrm>
            <a:prstGeom prst="rect">
              <a:avLst/>
            </a:prstGeom>
          </p:spPr>
          <p:txBody>
            <a:bodyPr lIns="50800" tIns="50800" rIns="50800" bIns="50800" rtlCol="0" anchor="ctr"/>
            <a:lstStyle/>
            <a:p>
              <a:pPr algn="ctr">
                <a:lnSpc>
                  <a:spcPts val="2659"/>
                </a:lnSpc>
              </a:pPr>
              <a:endParaRPr/>
            </a:p>
          </p:txBody>
        </p:sp>
      </p:grpSp>
      <p:sp>
        <p:nvSpPr>
          <p:cNvPr id="34" name="Freeform 34"/>
          <p:cNvSpPr/>
          <p:nvPr/>
        </p:nvSpPr>
        <p:spPr>
          <a:xfrm>
            <a:off x="17295521" y="9583942"/>
            <a:ext cx="318695" cy="329826"/>
          </a:xfrm>
          <a:custGeom>
            <a:avLst/>
            <a:gdLst/>
            <a:ahLst/>
            <a:cxnLst/>
            <a:rect l="l" t="t" r="r" b="b"/>
            <a:pathLst>
              <a:path w="318695" h="329826">
                <a:moveTo>
                  <a:pt x="0" y="0"/>
                </a:moveTo>
                <a:lnTo>
                  <a:pt x="318694" y="0"/>
                </a:lnTo>
                <a:lnTo>
                  <a:pt x="318694" y="329826"/>
                </a:lnTo>
                <a:lnTo>
                  <a:pt x="0" y="32982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ID"/>
          </a:p>
        </p:txBody>
      </p:sp>
      <p:sp>
        <p:nvSpPr>
          <p:cNvPr id="35" name="TextBox 35"/>
          <p:cNvSpPr txBox="1"/>
          <p:nvPr/>
        </p:nvSpPr>
        <p:spPr>
          <a:xfrm>
            <a:off x="16273739" y="9622042"/>
            <a:ext cx="954991" cy="275147"/>
          </a:xfrm>
          <a:prstGeom prst="rect">
            <a:avLst/>
          </a:prstGeom>
        </p:spPr>
        <p:txBody>
          <a:bodyPr lIns="0" tIns="0" rIns="0" bIns="0" rtlCol="0" anchor="t">
            <a:spAutoFit/>
          </a:bodyPr>
          <a:lstStyle/>
          <a:p>
            <a:pPr algn="l">
              <a:lnSpc>
                <a:spcPts val="1874"/>
              </a:lnSpc>
            </a:pPr>
            <a:r>
              <a:rPr lang="en-US" sz="2082" b="1">
                <a:solidFill>
                  <a:srgbClr val="003A46"/>
                </a:solidFill>
                <a:latin typeface="Poppins Semi-Bold"/>
                <a:ea typeface="Poppins Semi-Bold"/>
                <a:cs typeface="Poppins Semi-Bold"/>
                <a:sym typeface="Poppins Semi-Bold"/>
              </a:rPr>
              <a:t>Lanjut</a:t>
            </a:r>
          </a:p>
        </p:txBody>
      </p:sp>
      <p:grpSp>
        <p:nvGrpSpPr>
          <p:cNvPr id="36" name="Group 36"/>
          <p:cNvGrpSpPr/>
          <p:nvPr/>
        </p:nvGrpSpPr>
        <p:grpSpPr>
          <a:xfrm>
            <a:off x="9556527" y="1725800"/>
            <a:ext cx="6519269" cy="975811"/>
            <a:chOff x="0" y="0"/>
            <a:chExt cx="1717009" cy="257004"/>
          </a:xfrm>
        </p:grpSpPr>
        <p:sp>
          <p:nvSpPr>
            <p:cNvPr id="37" name="Freeform 37"/>
            <p:cNvSpPr/>
            <p:nvPr/>
          </p:nvSpPr>
          <p:spPr>
            <a:xfrm>
              <a:off x="0" y="0"/>
              <a:ext cx="1717009" cy="257004"/>
            </a:xfrm>
            <a:custGeom>
              <a:avLst/>
              <a:gdLst/>
              <a:ahLst/>
              <a:cxnLst/>
              <a:rect l="l" t="t" r="r" b="b"/>
              <a:pathLst>
                <a:path w="1717009" h="257004">
                  <a:moveTo>
                    <a:pt x="60565" y="0"/>
                  </a:moveTo>
                  <a:lnTo>
                    <a:pt x="1656444" y="0"/>
                  </a:lnTo>
                  <a:cubicBezTo>
                    <a:pt x="1689893" y="0"/>
                    <a:pt x="1717009" y="27116"/>
                    <a:pt x="1717009" y="60565"/>
                  </a:cubicBezTo>
                  <a:lnTo>
                    <a:pt x="1717009" y="196439"/>
                  </a:lnTo>
                  <a:cubicBezTo>
                    <a:pt x="1717009" y="212502"/>
                    <a:pt x="1710628" y="227907"/>
                    <a:pt x="1699270" y="239265"/>
                  </a:cubicBezTo>
                  <a:cubicBezTo>
                    <a:pt x="1687912" y="250623"/>
                    <a:pt x="1672507" y="257004"/>
                    <a:pt x="1656444" y="257004"/>
                  </a:cubicBezTo>
                  <a:lnTo>
                    <a:pt x="60565" y="257004"/>
                  </a:lnTo>
                  <a:cubicBezTo>
                    <a:pt x="27116" y="257004"/>
                    <a:pt x="0" y="229888"/>
                    <a:pt x="0" y="196439"/>
                  </a:cubicBezTo>
                  <a:lnTo>
                    <a:pt x="0" y="60565"/>
                  </a:lnTo>
                  <a:cubicBezTo>
                    <a:pt x="0" y="27116"/>
                    <a:pt x="27116" y="0"/>
                    <a:pt x="60565" y="0"/>
                  </a:cubicBezTo>
                  <a:close/>
                </a:path>
              </a:pathLst>
            </a:custGeom>
            <a:solidFill>
              <a:srgbClr val="173661"/>
            </a:solidFill>
          </p:spPr>
          <p:txBody>
            <a:bodyPr/>
            <a:lstStyle/>
            <a:p>
              <a:endParaRPr lang="en-ID"/>
            </a:p>
          </p:txBody>
        </p:sp>
        <p:sp>
          <p:nvSpPr>
            <p:cNvPr id="38" name="TextBox 38"/>
            <p:cNvSpPr txBox="1"/>
            <p:nvPr/>
          </p:nvSpPr>
          <p:spPr>
            <a:xfrm>
              <a:off x="0" y="-47625"/>
              <a:ext cx="1717009" cy="304629"/>
            </a:xfrm>
            <a:prstGeom prst="rect">
              <a:avLst/>
            </a:prstGeom>
          </p:spPr>
          <p:txBody>
            <a:bodyPr lIns="50800" tIns="50800" rIns="50800" bIns="50800" rtlCol="0" anchor="ctr"/>
            <a:lstStyle/>
            <a:p>
              <a:pPr algn="ctr">
                <a:lnSpc>
                  <a:spcPts val="3080"/>
                </a:lnSpc>
              </a:pPr>
              <a:endParaRPr/>
            </a:p>
          </p:txBody>
        </p:sp>
      </p:grpSp>
      <p:sp>
        <p:nvSpPr>
          <p:cNvPr id="39" name="TextBox 39"/>
          <p:cNvSpPr txBox="1"/>
          <p:nvPr/>
        </p:nvSpPr>
        <p:spPr>
          <a:xfrm>
            <a:off x="10118502" y="1901381"/>
            <a:ext cx="6888188" cy="504825"/>
          </a:xfrm>
          <a:prstGeom prst="rect">
            <a:avLst/>
          </a:prstGeom>
        </p:spPr>
        <p:txBody>
          <a:bodyPr lIns="0" tIns="0" rIns="0" bIns="0" rtlCol="0" anchor="t">
            <a:spAutoFit/>
          </a:bodyPr>
          <a:lstStyle/>
          <a:p>
            <a:pPr algn="just">
              <a:lnSpc>
                <a:spcPts val="4199"/>
              </a:lnSpc>
            </a:pPr>
            <a:r>
              <a:rPr lang="en-US" sz="2999">
                <a:solidFill>
                  <a:srgbClr val="FFFFFF"/>
                </a:solidFill>
                <a:latin typeface="League Spartan"/>
                <a:ea typeface="League Spartan"/>
                <a:cs typeface="League Spartan"/>
                <a:sym typeface="League Spartan"/>
              </a:rPr>
              <a:t>Teknik Pengumpulan Data</a:t>
            </a:r>
          </a:p>
        </p:txBody>
      </p:sp>
      <p:grpSp>
        <p:nvGrpSpPr>
          <p:cNvPr id="40" name="Group 40"/>
          <p:cNvGrpSpPr/>
          <p:nvPr/>
        </p:nvGrpSpPr>
        <p:grpSpPr>
          <a:xfrm>
            <a:off x="9556527" y="5049434"/>
            <a:ext cx="6519269" cy="975811"/>
            <a:chOff x="0" y="0"/>
            <a:chExt cx="1717009" cy="257004"/>
          </a:xfrm>
        </p:grpSpPr>
        <p:sp>
          <p:nvSpPr>
            <p:cNvPr id="41" name="Freeform 41"/>
            <p:cNvSpPr/>
            <p:nvPr/>
          </p:nvSpPr>
          <p:spPr>
            <a:xfrm>
              <a:off x="0" y="0"/>
              <a:ext cx="1717009" cy="257004"/>
            </a:xfrm>
            <a:custGeom>
              <a:avLst/>
              <a:gdLst/>
              <a:ahLst/>
              <a:cxnLst/>
              <a:rect l="l" t="t" r="r" b="b"/>
              <a:pathLst>
                <a:path w="1717009" h="257004">
                  <a:moveTo>
                    <a:pt x="60565" y="0"/>
                  </a:moveTo>
                  <a:lnTo>
                    <a:pt x="1656444" y="0"/>
                  </a:lnTo>
                  <a:cubicBezTo>
                    <a:pt x="1689893" y="0"/>
                    <a:pt x="1717009" y="27116"/>
                    <a:pt x="1717009" y="60565"/>
                  </a:cubicBezTo>
                  <a:lnTo>
                    <a:pt x="1717009" y="196439"/>
                  </a:lnTo>
                  <a:cubicBezTo>
                    <a:pt x="1717009" y="212502"/>
                    <a:pt x="1710628" y="227907"/>
                    <a:pt x="1699270" y="239265"/>
                  </a:cubicBezTo>
                  <a:cubicBezTo>
                    <a:pt x="1687912" y="250623"/>
                    <a:pt x="1672507" y="257004"/>
                    <a:pt x="1656444" y="257004"/>
                  </a:cubicBezTo>
                  <a:lnTo>
                    <a:pt x="60565" y="257004"/>
                  </a:lnTo>
                  <a:cubicBezTo>
                    <a:pt x="27116" y="257004"/>
                    <a:pt x="0" y="229888"/>
                    <a:pt x="0" y="196439"/>
                  </a:cubicBezTo>
                  <a:lnTo>
                    <a:pt x="0" y="60565"/>
                  </a:lnTo>
                  <a:cubicBezTo>
                    <a:pt x="0" y="27116"/>
                    <a:pt x="27116" y="0"/>
                    <a:pt x="60565" y="0"/>
                  </a:cubicBezTo>
                  <a:close/>
                </a:path>
              </a:pathLst>
            </a:custGeom>
            <a:solidFill>
              <a:srgbClr val="173661"/>
            </a:solidFill>
          </p:spPr>
          <p:txBody>
            <a:bodyPr/>
            <a:lstStyle/>
            <a:p>
              <a:endParaRPr lang="en-ID"/>
            </a:p>
          </p:txBody>
        </p:sp>
        <p:sp>
          <p:nvSpPr>
            <p:cNvPr id="42" name="TextBox 42"/>
            <p:cNvSpPr txBox="1"/>
            <p:nvPr/>
          </p:nvSpPr>
          <p:spPr>
            <a:xfrm>
              <a:off x="0" y="-47625"/>
              <a:ext cx="1717009" cy="304629"/>
            </a:xfrm>
            <a:prstGeom prst="rect">
              <a:avLst/>
            </a:prstGeom>
          </p:spPr>
          <p:txBody>
            <a:bodyPr lIns="50800" tIns="50800" rIns="50800" bIns="50800" rtlCol="0" anchor="ctr"/>
            <a:lstStyle/>
            <a:p>
              <a:pPr algn="ctr">
                <a:lnSpc>
                  <a:spcPts val="3080"/>
                </a:lnSpc>
              </a:pPr>
              <a:endParaRPr/>
            </a:p>
          </p:txBody>
        </p:sp>
      </p:grpSp>
      <p:sp>
        <p:nvSpPr>
          <p:cNvPr id="43" name="TextBox 43"/>
          <p:cNvSpPr txBox="1"/>
          <p:nvPr/>
        </p:nvSpPr>
        <p:spPr>
          <a:xfrm>
            <a:off x="11240499" y="5295826"/>
            <a:ext cx="3388007" cy="504825"/>
          </a:xfrm>
          <a:prstGeom prst="rect">
            <a:avLst/>
          </a:prstGeom>
        </p:spPr>
        <p:txBody>
          <a:bodyPr lIns="0" tIns="0" rIns="0" bIns="0" rtlCol="0" anchor="t">
            <a:spAutoFit/>
          </a:bodyPr>
          <a:lstStyle/>
          <a:p>
            <a:pPr algn="l">
              <a:lnSpc>
                <a:spcPts val="4199"/>
              </a:lnSpc>
            </a:pPr>
            <a:r>
              <a:rPr lang="en-US" sz="2999">
                <a:solidFill>
                  <a:srgbClr val="FFFFFF"/>
                </a:solidFill>
                <a:latin typeface="League Spartan"/>
                <a:ea typeface="League Spartan"/>
                <a:cs typeface="League Spartan"/>
                <a:sym typeface="League Spartan"/>
              </a:rPr>
              <a:t>Analisis Data</a:t>
            </a:r>
          </a:p>
        </p:txBody>
      </p:sp>
      <p:sp>
        <p:nvSpPr>
          <p:cNvPr id="44" name="Freeform 44"/>
          <p:cNvSpPr/>
          <p:nvPr/>
        </p:nvSpPr>
        <p:spPr>
          <a:xfrm>
            <a:off x="1330120" y="4836860"/>
            <a:ext cx="737848" cy="802009"/>
          </a:xfrm>
          <a:custGeom>
            <a:avLst/>
            <a:gdLst/>
            <a:ahLst/>
            <a:cxnLst/>
            <a:rect l="l" t="t" r="r" b="b"/>
            <a:pathLst>
              <a:path w="737848" h="802009">
                <a:moveTo>
                  <a:pt x="0" y="0"/>
                </a:moveTo>
                <a:lnTo>
                  <a:pt x="737849" y="0"/>
                </a:lnTo>
                <a:lnTo>
                  <a:pt x="737849" y="802010"/>
                </a:lnTo>
                <a:lnTo>
                  <a:pt x="0" y="80201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ID"/>
          </a:p>
        </p:txBody>
      </p:sp>
      <p:sp>
        <p:nvSpPr>
          <p:cNvPr id="45" name="Freeform 45"/>
          <p:cNvSpPr/>
          <p:nvPr/>
        </p:nvSpPr>
        <p:spPr>
          <a:xfrm>
            <a:off x="1330120" y="6601591"/>
            <a:ext cx="737848" cy="757121"/>
          </a:xfrm>
          <a:custGeom>
            <a:avLst/>
            <a:gdLst/>
            <a:ahLst/>
            <a:cxnLst/>
            <a:rect l="l" t="t" r="r" b="b"/>
            <a:pathLst>
              <a:path w="737848" h="757121">
                <a:moveTo>
                  <a:pt x="0" y="0"/>
                </a:moveTo>
                <a:lnTo>
                  <a:pt x="737849" y="0"/>
                </a:lnTo>
                <a:lnTo>
                  <a:pt x="737849" y="757121"/>
                </a:lnTo>
                <a:lnTo>
                  <a:pt x="0" y="75712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ID"/>
          </a:p>
        </p:txBody>
      </p:sp>
      <p:grpSp>
        <p:nvGrpSpPr>
          <p:cNvPr id="46" name="Group 46"/>
          <p:cNvGrpSpPr/>
          <p:nvPr/>
        </p:nvGrpSpPr>
        <p:grpSpPr>
          <a:xfrm>
            <a:off x="-110304" y="586451"/>
            <a:ext cx="7841346" cy="966383"/>
            <a:chOff x="0" y="0"/>
            <a:chExt cx="10455128" cy="1288510"/>
          </a:xfrm>
        </p:grpSpPr>
        <p:sp>
          <p:nvSpPr>
            <p:cNvPr id="47" name="Freeform 47"/>
            <p:cNvSpPr/>
            <p:nvPr/>
          </p:nvSpPr>
          <p:spPr>
            <a:xfrm>
              <a:off x="0" y="0"/>
              <a:ext cx="1278846" cy="1288510"/>
            </a:xfrm>
            <a:custGeom>
              <a:avLst/>
              <a:gdLst/>
              <a:ahLst/>
              <a:cxnLst/>
              <a:rect l="l" t="t" r="r" b="b"/>
              <a:pathLst>
                <a:path w="1278846" h="1288510">
                  <a:moveTo>
                    <a:pt x="0" y="0"/>
                  </a:moveTo>
                  <a:lnTo>
                    <a:pt x="1278846" y="0"/>
                  </a:lnTo>
                  <a:lnTo>
                    <a:pt x="1278846" y="1288510"/>
                  </a:lnTo>
                  <a:lnTo>
                    <a:pt x="0" y="1288510"/>
                  </a:lnTo>
                  <a:lnTo>
                    <a:pt x="0" y="0"/>
                  </a:lnTo>
                  <a:close/>
                </a:path>
              </a:pathLst>
            </a:custGeom>
            <a:blipFill>
              <a:blip r:embed="rId25"/>
              <a:stretch>
                <a:fillRect/>
              </a:stretch>
            </a:blipFill>
          </p:spPr>
          <p:txBody>
            <a:bodyPr/>
            <a:lstStyle/>
            <a:p>
              <a:endParaRPr lang="en-ID"/>
            </a:p>
          </p:txBody>
        </p:sp>
        <p:sp>
          <p:nvSpPr>
            <p:cNvPr id="48" name="TextBox 48"/>
            <p:cNvSpPr txBox="1"/>
            <p:nvPr/>
          </p:nvSpPr>
          <p:spPr>
            <a:xfrm>
              <a:off x="1598300" y="305571"/>
              <a:ext cx="8856827" cy="569172"/>
            </a:xfrm>
            <a:prstGeom prst="rect">
              <a:avLst/>
            </a:prstGeom>
          </p:spPr>
          <p:txBody>
            <a:bodyPr lIns="0" tIns="0" rIns="0" bIns="0" rtlCol="0" anchor="t">
              <a:spAutoFit/>
            </a:bodyPr>
            <a:lstStyle/>
            <a:p>
              <a:pPr algn="l">
                <a:lnSpc>
                  <a:spcPts val="3640"/>
                </a:lnSpc>
              </a:pPr>
              <a:r>
                <a:rPr lang="en-US" sz="2600">
                  <a:solidFill>
                    <a:srgbClr val="0B315E"/>
                  </a:solidFill>
                  <a:latin typeface="Montserrat"/>
                  <a:ea typeface="Montserrat"/>
                  <a:cs typeface="Montserrat"/>
                  <a:sym typeface="Montserrat"/>
                </a:rPr>
                <a:t>Universitas Muhammadiyah Jember</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ID"/>
          </a:p>
        </p:txBody>
      </p:sp>
      <p:sp>
        <p:nvSpPr>
          <p:cNvPr id="3" name="Freeform 3"/>
          <p:cNvSpPr/>
          <p:nvPr/>
        </p:nvSpPr>
        <p:spPr>
          <a:xfrm>
            <a:off x="12240632" y="1603810"/>
            <a:ext cx="2841003" cy="3083856"/>
          </a:xfrm>
          <a:custGeom>
            <a:avLst/>
            <a:gdLst/>
            <a:ahLst/>
            <a:cxnLst/>
            <a:rect l="l" t="t" r="r" b="b"/>
            <a:pathLst>
              <a:path w="2841003" h="3083856">
                <a:moveTo>
                  <a:pt x="0" y="0"/>
                </a:moveTo>
                <a:lnTo>
                  <a:pt x="2841002" y="0"/>
                </a:lnTo>
                <a:lnTo>
                  <a:pt x="2841002" y="3083856"/>
                </a:lnTo>
                <a:lnTo>
                  <a:pt x="0" y="3083856"/>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6467649" y="9371973"/>
            <a:ext cx="6594789" cy="1830054"/>
          </a:xfrm>
          <a:custGeom>
            <a:avLst/>
            <a:gdLst/>
            <a:ahLst/>
            <a:cxnLst/>
            <a:rect l="l" t="t" r="r" b="b"/>
            <a:pathLst>
              <a:path w="6594789" h="1830054">
                <a:moveTo>
                  <a:pt x="0" y="0"/>
                </a:moveTo>
                <a:lnTo>
                  <a:pt x="6594789" y="0"/>
                </a:lnTo>
                <a:lnTo>
                  <a:pt x="6594789" y="1830054"/>
                </a:lnTo>
                <a:lnTo>
                  <a:pt x="0" y="1830054"/>
                </a:lnTo>
                <a:lnTo>
                  <a:pt x="0" y="0"/>
                </a:lnTo>
                <a:close/>
              </a:path>
            </a:pathLst>
          </a:custGeom>
          <a:blipFill>
            <a:blip r:embed="rId5">
              <a:alphaModFix amt="60000"/>
            </a:blip>
            <a:stretch>
              <a:fillRect/>
            </a:stretch>
          </a:blipFill>
        </p:spPr>
        <p:txBody>
          <a:bodyPr/>
          <a:lstStyle/>
          <a:p>
            <a:endParaRPr lang="en-ID"/>
          </a:p>
        </p:txBody>
      </p:sp>
      <p:sp>
        <p:nvSpPr>
          <p:cNvPr id="5" name="Freeform 5"/>
          <p:cNvSpPr/>
          <p:nvPr/>
        </p:nvSpPr>
        <p:spPr>
          <a:xfrm>
            <a:off x="1112951" y="9273324"/>
            <a:ext cx="6594789" cy="1830054"/>
          </a:xfrm>
          <a:custGeom>
            <a:avLst/>
            <a:gdLst/>
            <a:ahLst/>
            <a:cxnLst/>
            <a:rect l="l" t="t" r="r" b="b"/>
            <a:pathLst>
              <a:path w="6594789" h="1830054">
                <a:moveTo>
                  <a:pt x="0" y="0"/>
                </a:moveTo>
                <a:lnTo>
                  <a:pt x="6594789" y="0"/>
                </a:lnTo>
                <a:lnTo>
                  <a:pt x="6594789" y="1830054"/>
                </a:lnTo>
                <a:lnTo>
                  <a:pt x="0" y="1830054"/>
                </a:lnTo>
                <a:lnTo>
                  <a:pt x="0" y="0"/>
                </a:lnTo>
                <a:close/>
              </a:path>
            </a:pathLst>
          </a:custGeom>
          <a:blipFill>
            <a:blip r:embed="rId5">
              <a:alphaModFix amt="60000"/>
            </a:blip>
            <a:stretch>
              <a:fillRect/>
            </a:stretch>
          </a:blipFill>
        </p:spPr>
        <p:txBody>
          <a:bodyPr/>
          <a:lstStyle/>
          <a:p>
            <a:endParaRPr lang="en-ID"/>
          </a:p>
        </p:txBody>
      </p:sp>
      <p:sp>
        <p:nvSpPr>
          <p:cNvPr id="6" name="Freeform 6"/>
          <p:cNvSpPr/>
          <p:nvPr/>
        </p:nvSpPr>
        <p:spPr>
          <a:xfrm>
            <a:off x="10900483" y="9486900"/>
            <a:ext cx="6594789" cy="1830054"/>
          </a:xfrm>
          <a:custGeom>
            <a:avLst/>
            <a:gdLst/>
            <a:ahLst/>
            <a:cxnLst/>
            <a:rect l="l" t="t" r="r" b="b"/>
            <a:pathLst>
              <a:path w="6594789" h="1830054">
                <a:moveTo>
                  <a:pt x="0" y="0"/>
                </a:moveTo>
                <a:lnTo>
                  <a:pt x="6594789" y="0"/>
                </a:lnTo>
                <a:lnTo>
                  <a:pt x="6594789" y="1830054"/>
                </a:lnTo>
                <a:lnTo>
                  <a:pt x="0" y="1830054"/>
                </a:lnTo>
                <a:lnTo>
                  <a:pt x="0" y="0"/>
                </a:lnTo>
                <a:close/>
              </a:path>
            </a:pathLst>
          </a:custGeom>
          <a:blipFill>
            <a:blip r:embed="rId5">
              <a:alphaModFix amt="60000"/>
            </a:blip>
            <a:stretch>
              <a:fillRect/>
            </a:stretch>
          </a:blipFill>
        </p:spPr>
        <p:txBody>
          <a:bodyPr/>
          <a:lstStyle/>
          <a:p>
            <a:endParaRPr lang="en-ID"/>
          </a:p>
        </p:txBody>
      </p:sp>
      <p:grpSp>
        <p:nvGrpSpPr>
          <p:cNvPr id="7" name="Group 7"/>
          <p:cNvGrpSpPr/>
          <p:nvPr/>
        </p:nvGrpSpPr>
        <p:grpSpPr>
          <a:xfrm>
            <a:off x="9224619" y="3575763"/>
            <a:ext cx="7733759" cy="2812469"/>
            <a:chOff x="0" y="0"/>
            <a:chExt cx="2036875" cy="740733"/>
          </a:xfrm>
        </p:grpSpPr>
        <p:sp>
          <p:nvSpPr>
            <p:cNvPr id="8" name="Freeform 8"/>
            <p:cNvSpPr/>
            <p:nvPr/>
          </p:nvSpPr>
          <p:spPr>
            <a:xfrm>
              <a:off x="0" y="0"/>
              <a:ext cx="2036875" cy="740733"/>
            </a:xfrm>
            <a:custGeom>
              <a:avLst/>
              <a:gdLst/>
              <a:ahLst/>
              <a:cxnLst/>
              <a:rect l="l" t="t" r="r" b="b"/>
              <a:pathLst>
                <a:path w="2036875" h="740733">
                  <a:moveTo>
                    <a:pt x="36038" y="0"/>
                  </a:moveTo>
                  <a:lnTo>
                    <a:pt x="2000837" y="0"/>
                  </a:lnTo>
                  <a:cubicBezTo>
                    <a:pt x="2010395" y="0"/>
                    <a:pt x="2019561" y="3797"/>
                    <a:pt x="2026320" y="10555"/>
                  </a:cubicBezTo>
                  <a:cubicBezTo>
                    <a:pt x="2033078" y="17314"/>
                    <a:pt x="2036875" y="26480"/>
                    <a:pt x="2036875" y="36038"/>
                  </a:cubicBezTo>
                  <a:lnTo>
                    <a:pt x="2036875" y="704695"/>
                  </a:lnTo>
                  <a:cubicBezTo>
                    <a:pt x="2036875" y="714252"/>
                    <a:pt x="2033078" y="723419"/>
                    <a:pt x="2026320" y="730177"/>
                  </a:cubicBezTo>
                  <a:cubicBezTo>
                    <a:pt x="2019561" y="736936"/>
                    <a:pt x="2010395" y="740733"/>
                    <a:pt x="2000837" y="740733"/>
                  </a:cubicBezTo>
                  <a:lnTo>
                    <a:pt x="36038" y="740733"/>
                  </a:lnTo>
                  <a:cubicBezTo>
                    <a:pt x="16135" y="740733"/>
                    <a:pt x="0" y="724598"/>
                    <a:pt x="0" y="704695"/>
                  </a:cubicBezTo>
                  <a:lnTo>
                    <a:pt x="0" y="36038"/>
                  </a:lnTo>
                  <a:cubicBezTo>
                    <a:pt x="0" y="16135"/>
                    <a:pt x="16135" y="0"/>
                    <a:pt x="36038" y="0"/>
                  </a:cubicBezTo>
                  <a:close/>
                </a:path>
              </a:pathLst>
            </a:custGeom>
            <a:solidFill>
              <a:srgbClr val="FFB942"/>
            </a:solidFill>
          </p:spPr>
          <p:txBody>
            <a:bodyPr/>
            <a:lstStyle/>
            <a:p>
              <a:endParaRPr lang="en-ID"/>
            </a:p>
          </p:txBody>
        </p:sp>
        <p:sp>
          <p:nvSpPr>
            <p:cNvPr id="9" name="TextBox 9"/>
            <p:cNvSpPr txBox="1"/>
            <p:nvPr/>
          </p:nvSpPr>
          <p:spPr>
            <a:xfrm>
              <a:off x="0" y="-57150"/>
              <a:ext cx="2036875" cy="797883"/>
            </a:xfrm>
            <a:prstGeom prst="rect">
              <a:avLst/>
            </a:prstGeom>
          </p:spPr>
          <p:txBody>
            <a:bodyPr lIns="50800" tIns="50800" rIns="50800" bIns="50800" rtlCol="0" anchor="ctr"/>
            <a:lstStyle/>
            <a:p>
              <a:pPr algn="ctr">
                <a:lnSpc>
                  <a:spcPts val="3640"/>
                </a:lnSpc>
              </a:pPr>
              <a:endParaRPr/>
            </a:p>
          </p:txBody>
        </p:sp>
      </p:grpSp>
      <p:grpSp>
        <p:nvGrpSpPr>
          <p:cNvPr id="10" name="Group 10"/>
          <p:cNvGrpSpPr/>
          <p:nvPr/>
        </p:nvGrpSpPr>
        <p:grpSpPr>
          <a:xfrm>
            <a:off x="1283272" y="3575763"/>
            <a:ext cx="7702177" cy="2795358"/>
            <a:chOff x="0" y="0"/>
            <a:chExt cx="2028557" cy="736226"/>
          </a:xfrm>
        </p:grpSpPr>
        <p:sp>
          <p:nvSpPr>
            <p:cNvPr id="11" name="Freeform 11"/>
            <p:cNvSpPr/>
            <p:nvPr/>
          </p:nvSpPr>
          <p:spPr>
            <a:xfrm>
              <a:off x="0" y="0"/>
              <a:ext cx="2028557" cy="736226"/>
            </a:xfrm>
            <a:custGeom>
              <a:avLst/>
              <a:gdLst/>
              <a:ahLst/>
              <a:cxnLst/>
              <a:rect l="l" t="t" r="r" b="b"/>
              <a:pathLst>
                <a:path w="2028557" h="736226">
                  <a:moveTo>
                    <a:pt x="36186" y="0"/>
                  </a:moveTo>
                  <a:lnTo>
                    <a:pt x="1992371" y="0"/>
                  </a:lnTo>
                  <a:cubicBezTo>
                    <a:pt x="2012356" y="0"/>
                    <a:pt x="2028557" y="16201"/>
                    <a:pt x="2028557" y="36186"/>
                  </a:cubicBezTo>
                  <a:lnTo>
                    <a:pt x="2028557" y="700040"/>
                  </a:lnTo>
                  <a:cubicBezTo>
                    <a:pt x="2028557" y="720025"/>
                    <a:pt x="2012356" y="736226"/>
                    <a:pt x="1992371" y="736226"/>
                  </a:cubicBezTo>
                  <a:lnTo>
                    <a:pt x="36186" y="736226"/>
                  </a:lnTo>
                  <a:cubicBezTo>
                    <a:pt x="16201" y="736226"/>
                    <a:pt x="0" y="720025"/>
                    <a:pt x="0" y="700040"/>
                  </a:cubicBezTo>
                  <a:lnTo>
                    <a:pt x="0" y="36186"/>
                  </a:lnTo>
                  <a:cubicBezTo>
                    <a:pt x="0" y="16201"/>
                    <a:pt x="16201" y="0"/>
                    <a:pt x="36186" y="0"/>
                  </a:cubicBezTo>
                  <a:close/>
                </a:path>
              </a:pathLst>
            </a:custGeom>
            <a:solidFill>
              <a:srgbClr val="FFB942"/>
            </a:solidFill>
          </p:spPr>
          <p:txBody>
            <a:bodyPr/>
            <a:lstStyle/>
            <a:p>
              <a:endParaRPr lang="en-ID"/>
            </a:p>
          </p:txBody>
        </p:sp>
        <p:sp>
          <p:nvSpPr>
            <p:cNvPr id="12" name="TextBox 12"/>
            <p:cNvSpPr txBox="1"/>
            <p:nvPr/>
          </p:nvSpPr>
          <p:spPr>
            <a:xfrm>
              <a:off x="0" y="-57150"/>
              <a:ext cx="2028557" cy="793376"/>
            </a:xfrm>
            <a:prstGeom prst="rect">
              <a:avLst/>
            </a:prstGeom>
          </p:spPr>
          <p:txBody>
            <a:bodyPr lIns="50800" tIns="50800" rIns="50800" bIns="50800" rtlCol="0" anchor="ctr"/>
            <a:lstStyle/>
            <a:p>
              <a:pPr algn="ctr">
                <a:lnSpc>
                  <a:spcPts val="3640"/>
                </a:lnSpc>
              </a:pPr>
              <a:endParaRPr/>
            </a:p>
          </p:txBody>
        </p:sp>
      </p:grpSp>
      <p:sp>
        <p:nvSpPr>
          <p:cNvPr id="13" name="Freeform 13"/>
          <p:cNvSpPr/>
          <p:nvPr/>
        </p:nvSpPr>
        <p:spPr>
          <a:xfrm>
            <a:off x="17111451" y="1240274"/>
            <a:ext cx="1578654" cy="1598722"/>
          </a:xfrm>
          <a:custGeom>
            <a:avLst/>
            <a:gdLst/>
            <a:ahLst/>
            <a:cxnLst/>
            <a:rect l="l" t="t" r="r" b="b"/>
            <a:pathLst>
              <a:path w="1578654" h="1598722">
                <a:moveTo>
                  <a:pt x="0" y="0"/>
                </a:moveTo>
                <a:lnTo>
                  <a:pt x="1578654" y="0"/>
                </a:lnTo>
                <a:lnTo>
                  <a:pt x="1578654" y="1598722"/>
                </a:lnTo>
                <a:lnTo>
                  <a:pt x="0" y="1598722"/>
                </a:lnTo>
                <a:lnTo>
                  <a:pt x="0" y="0"/>
                </a:lnTo>
                <a:close/>
              </a:path>
            </a:pathLst>
          </a:custGeom>
          <a:blipFill>
            <a:blip r:embed="rId6">
              <a:extLst>
                <a:ext uri="{96DAC541-7B7A-43D3-8B79-37D633B846F1}">
                  <asvg:svgBlip xmlns:asvg="http://schemas.microsoft.com/office/drawing/2016/SVG/main" r:embed="rId7"/>
                </a:ext>
              </a:extLst>
            </a:blip>
            <a:stretch>
              <a:fillRect t="-23504" r="-25074"/>
            </a:stretch>
          </a:blipFill>
        </p:spPr>
        <p:txBody>
          <a:bodyPr/>
          <a:lstStyle/>
          <a:p>
            <a:endParaRPr lang="en-ID"/>
          </a:p>
        </p:txBody>
      </p:sp>
      <p:grpSp>
        <p:nvGrpSpPr>
          <p:cNvPr id="14" name="Group 14"/>
          <p:cNvGrpSpPr/>
          <p:nvPr/>
        </p:nvGrpSpPr>
        <p:grpSpPr>
          <a:xfrm>
            <a:off x="16080215" y="-1771980"/>
            <a:ext cx="3811614" cy="381161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5477"/>
            </a:solidFill>
          </p:spPr>
          <p:txBody>
            <a:bodyPr/>
            <a:lstStyle/>
            <a:p>
              <a:endParaRPr lang="en-ID"/>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17" name="Freeform 17"/>
          <p:cNvSpPr/>
          <p:nvPr/>
        </p:nvSpPr>
        <p:spPr>
          <a:xfrm>
            <a:off x="16672117" y="563226"/>
            <a:ext cx="1530705" cy="646723"/>
          </a:xfrm>
          <a:custGeom>
            <a:avLst/>
            <a:gdLst/>
            <a:ahLst/>
            <a:cxnLst/>
            <a:rect l="l" t="t" r="r" b="b"/>
            <a:pathLst>
              <a:path w="1530705" h="646723">
                <a:moveTo>
                  <a:pt x="0" y="0"/>
                </a:moveTo>
                <a:lnTo>
                  <a:pt x="1530705" y="0"/>
                </a:lnTo>
                <a:lnTo>
                  <a:pt x="1530705" y="646723"/>
                </a:lnTo>
                <a:lnTo>
                  <a:pt x="0" y="646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grpSp>
        <p:nvGrpSpPr>
          <p:cNvPr id="18" name="Group 18"/>
          <p:cNvGrpSpPr/>
          <p:nvPr/>
        </p:nvGrpSpPr>
        <p:grpSpPr>
          <a:xfrm>
            <a:off x="-2596516" y="8272572"/>
            <a:ext cx="5195280" cy="519528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5477"/>
            </a:solidFill>
          </p:spPr>
          <p:txBody>
            <a:bodyPr/>
            <a:lstStyle/>
            <a:p>
              <a:endParaRPr lang="en-ID"/>
            </a:p>
          </p:txBody>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21" name="Freeform 21"/>
          <p:cNvSpPr/>
          <p:nvPr/>
        </p:nvSpPr>
        <p:spPr>
          <a:xfrm rot="-10800000">
            <a:off x="16989449" y="7862044"/>
            <a:ext cx="1298551" cy="2131731"/>
          </a:xfrm>
          <a:custGeom>
            <a:avLst/>
            <a:gdLst/>
            <a:ahLst/>
            <a:cxnLst/>
            <a:rect l="l" t="t" r="r" b="b"/>
            <a:pathLst>
              <a:path w="1298551" h="2131731">
                <a:moveTo>
                  <a:pt x="0" y="0"/>
                </a:moveTo>
                <a:lnTo>
                  <a:pt x="1298551" y="0"/>
                </a:lnTo>
                <a:lnTo>
                  <a:pt x="1298551" y="2131731"/>
                </a:lnTo>
                <a:lnTo>
                  <a:pt x="0" y="2131731"/>
                </a:lnTo>
                <a:lnTo>
                  <a:pt x="0" y="0"/>
                </a:lnTo>
                <a:close/>
              </a:path>
            </a:pathLst>
          </a:custGeom>
          <a:blipFill>
            <a:blip r:embed="rId10">
              <a:extLst>
                <a:ext uri="{96DAC541-7B7A-43D3-8B79-37D633B846F1}">
                  <asvg:svgBlip xmlns:asvg="http://schemas.microsoft.com/office/drawing/2016/SVG/main" r:embed="rId11"/>
                </a:ext>
              </a:extLst>
            </a:blip>
            <a:stretch>
              <a:fillRect r="-96307"/>
            </a:stretch>
          </a:blipFill>
        </p:spPr>
        <p:txBody>
          <a:bodyPr/>
          <a:lstStyle/>
          <a:p>
            <a:endParaRPr lang="en-ID"/>
          </a:p>
        </p:txBody>
      </p:sp>
      <p:sp>
        <p:nvSpPr>
          <p:cNvPr id="22" name="Freeform 22"/>
          <p:cNvSpPr/>
          <p:nvPr/>
        </p:nvSpPr>
        <p:spPr>
          <a:xfrm>
            <a:off x="4189439" y="8745072"/>
            <a:ext cx="3445649" cy="3083856"/>
          </a:xfrm>
          <a:custGeom>
            <a:avLst/>
            <a:gdLst/>
            <a:ahLst/>
            <a:cxnLst/>
            <a:rect l="l" t="t" r="r" b="b"/>
            <a:pathLst>
              <a:path w="3445649" h="3083856">
                <a:moveTo>
                  <a:pt x="0" y="0"/>
                </a:moveTo>
                <a:lnTo>
                  <a:pt x="3445650" y="0"/>
                </a:lnTo>
                <a:lnTo>
                  <a:pt x="3445650" y="3083856"/>
                </a:lnTo>
                <a:lnTo>
                  <a:pt x="0" y="3083856"/>
                </a:lnTo>
                <a:lnTo>
                  <a:pt x="0" y="0"/>
                </a:lnTo>
                <a:close/>
              </a:path>
            </a:pathLst>
          </a:custGeom>
          <a:blipFill>
            <a:blip r:embed="rId12">
              <a:alphaModFix amt="19999"/>
              <a:extLst>
                <a:ext uri="{96DAC541-7B7A-43D3-8B79-37D633B846F1}">
                  <asvg:svgBlip xmlns:asvg="http://schemas.microsoft.com/office/drawing/2016/SVG/main" r:embed="rId13"/>
                </a:ext>
              </a:extLst>
            </a:blip>
            <a:stretch>
              <a:fillRect/>
            </a:stretch>
          </a:blipFill>
        </p:spPr>
        <p:txBody>
          <a:bodyPr/>
          <a:lstStyle/>
          <a:p>
            <a:endParaRPr lang="en-ID"/>
          </a:p>
        </p:txBody>
      </p:sp>
      <p:grpSp>
        <p:nvGrpSpPr>
          <p:cNvPr id="23" name="Group 23"/>
          <p:cNvGrpSpPr/>
          <p:nvPr/>
        </p:nvGrpSpPr>
        <p:grpSpPr>
          <a:xfrm>
            <a:off x="-257175" y="133827"/>
            <a:ext cx="4991486" cy="858796"/>
            <a:chOff x="0" y="0"/>
            <a:chExt cx="1314630" cy="226185"/>
          </a:xfrm>
        </p:grpSpPr>
        <p:sp>
          <p:nvSpPr>
            <p:cNvPr id="24" name="Freeform 24"/>
            <p:cNvSpPr/>
            <p:nvPr/>
          </p:nvSpPr>
          <p:spPr>
            <a:xfrm>
              <a:off x="0" y="0"/>
              <a:ext cx="1314630" cy="226185"/>
            </a:xfrm>
            <a:custGeom>
              <a:avLst/>
              <a:gdLst/>
              <a:ahLst/>
              <a:cxnLst/>
              <a:rect l="l" t="t" r="r" b="b"/>
              <a:pathLst>
                <a:path w="1314630" h="226185">
                  <a:moveTo>
                    <a:pt x="0" y="0"/>
                  </a:moveTo>
                  <a:lnTo>
                    <a:pt x="1314630" y="0"/>
                  </a:lnTo>
                  <a:lnTo>
                    <a:pt x="1314630" y="226185"/>
                  </a:lnTo>
                  <a:lnTo>
                    <a:pt x="0" y="226185"/>
                  </a:lnTo>
                  <a:close/>
                </a:path>
              </a:pathLst>
            </a:custGeom>
            <a:solidFill>
              <a:srgbClr val="FFB942"/>
            </a:solidFill>
          </p:spPr>
          <p:txBody>
            <a:bodyPr/>
            <a:lstStyle/>
            <a:p>
              <a:endParaRPr lang="en-ID"/>
            </a:p>
          </p:txBody>
        </p:sp>
        <p:sp>
          <p:nvSpPr>
            <p:cNvPr id="25" name="TextBox 25"/>
            <p:cNvSpPr txBox="1"/>
            <p:nvPr/>
          </p:nvSpPr>
          <p:spPr>
            <a:xfrm>
              <a:off x="0" y="-47625"/>
              <a:ext cx="1314630" cy="273810"/>
            </a:xfrm>
            <a:prstGeom prst="rect">
              <a:avLst/>
            </a:prstGeom>
          </p:spPr>
          <p:txBody>
            <a:bodyPr lIns="50800" tIns="50800" rIns="50800" bIns="50800" rtlCol="0" anchor="ctr"/>
            <a:lstStyle/>
            <a:p>
              <a:pPr algn="ctr">
                <a:lnSpc>
                  <a:spcPts val="3640"/>
                </a:lnSpc>
              </a:pPr>
              <a:endParaRPr/>
            </a:p>
          </p:txBody>
        </p:sp>
      </p:grpSp>
      <p:grpSp>
        <p:nvGrpSpPr>
          <p:cNvPr id="26" name="Group 26"/>
          <p:cNvGrpSpPr/>
          <p:nvPr/>
        </p:nvGrpSpPr>
        <p:grpSpPr>
          <a:xfrm>
            <a:off x="10900483" y="-159398"/>
            <a:ext cx="7865017" cy="531770"/>
            <a:chOff x="0" y="0"/>
            <a:chExt cx="2071445" cy="140055"/>
          </a:xfrm>
        </p:grpSpPr>
        <p:sp>
          <p:nvSpPr>
            <p:cNvPr id="27" name="Freeform 27"/>
            <p:cNvSpPr/>
            <p:nvPr/>
          </p:nvSpPr>
          <p:spPr>
            <a:xfrm>
              <a:off x="0" y="0"/>
              <a:ext cx="2071445" cy="140055"/>
            </a:xfrm>
            <a:custGeom>
              <a:avLst/>
              <a:gdLst/>
              <a:ahLst/>
              <a:cxnLst/>
              <a:rect l="l" t="t" r="r" b="b"/>
              <a:pathLst>
                <a:path w="2071445" h="140055">
                  <a:moveTo>
                    <a:pt x="0" y="0"/>
                  </a:moveTo>
                  <a:lnTo>
                    <a:pt x="2071445" y="0"/>
                  </a:lnTo>
                  <a:lnTo>
                    <a:pt x="2071445" y="140055"/>
                  </a:lnTo>
                  <a:lnTo>
                    <a:pt x="0" y="140055"/>
                  </a:lnTo>
                  <a:close/>
                </a:path>
              </a:pathLst>
            </a:custGeom>
            <a:solidFill>
              <a:srgbClr val="3E5477"/>
            </a:solidFill>
          </p:spPr>
          <p:txBody>
            <a:bodyPr/>
            <a:lstStyle/>
            <a:p>
              <a:endParaRPr lang="en-ID"/>
            </a:p>
          </p:txBody>
        </p:sp>
        <p:sp>
          <p:nvSpPr>
            <p:cNvPr id="28" name="TextBox 28"/>
            <p:cNvSpPr txBox="1"/>
            <p:nvPr/>
          </p:nvSpPr>
          <p:spPr>
            <a:xfrm>
              <a:off x="0" y="-47625"/>
              <a:ext cx="2071445" cy="187680"/>
            </a:xfrm>
            <a:prstGeom prst="rect">
              <a:avLst/>
            </a:prstGeom>
          </p:spPr>
          <p:txBody>
            <a:bodyPr lIns="50800" tIns="50800" rIns="50800" bIns="50800" rtlCol="0" anchor="ctr"/>
            <a:lstStyle/>
            <a:p>
              <a:pPr algn="ctr">
                <a:lnSpc>
                  <a:spcPts val="3640"/>
                </a:lnSpc>
              </a:pPr>
              <a:endParaRPr/>
            </a:p>
          </p:txBody>
        </p:sp>
      </p:grpSp>
      <p:sp>
        <p:nvSpPr>
          <p:cNvPr id="29" name="Freeform 29"/>
          <p:cNvSpPr/>
          <p:nvPr/>
        </p:nvSpPr>
        <p:spPr>
          <a:xfrm rot="-5400000">
            <a:off x="15222781" y="5829701"/>
            <a:ext cx="6222120" cy="863319"/>
          </a:xfrm>
          <a:custGeom>
            <a:avLst/>
            <a:gdLst/>
            <a:ahLst/>
            <a:cxnLst/>
            <a:rect l="l" t="t" r="r" b="b"/>
            <a:pathLst>
              <a:path w="6222120" h="863319">
                <a:moveTo>
                  <a:pt x="0" y="0"/>
                </a:moveTo>
                <a:lnTo>
                  <a:pt x="6222120" y="0"/>
                </a:lnTo>
                <a:lnTo>
                  <a:pt x="6222120" y="863319"/>
                </a:lnTo>
                <a:lnTo>
                  <a:pt x="0" y="8633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D"/>
          </a:p>
        </p:txBody>
      </p:sp>
      <p:sp>
        <p:nvSpPr>
          <p:cNvPr id="30" name="Freeform 30"/>
          <p:cNvSpPr/>
          <p:nvPr/>
        </p:nvSpPr>
        <p:spPr>
          <a:xfrm rot="-5400000">
            <a:off x="-3156901" y="3593980"/>
            <a:ext cx="6222120" cy="863319"/>
          </a:xfrm>
          <a:custGeom>
            <a:avLst/>
            <a:gdLst/>
            <a:ahLst/>
            <a:cxnLst/>
            <a:rect l="l" t="t" r="r" b="b"/>
            <a:pathLst>
              <a:path w="6222120" h="863319">
                <a:moveTo>
                  <a:pt x="0" y="0"/>
                </a:moveTo>
                <a:lnTo>
                  <a:pt x="6222120" y="0"/>
                </a:lnTo>
                <a:lnTo>
                  <a:pt x="6222120" y="863319"/>
                </a:lnTo>
                <a:lnTo>
                  <a:pt x="0" y="8633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D"/>
          </a:p>
        </p:txBody>
      </p:sp>
      <p:grpSp>
        <p:nvGrpSpPr>
          <p:cNvPr id="31" name="Group 31"/>
          <p:cNvGrpSpPr/>
          <p:nvPr/>
        </p:nvGrpSpPr>
        <p:grpSpPr>
          <a:xfrm>
            <a:off x="1124" y="914579"/>
            <a:ext cx="4733186" cy="894405"/>
            <a:chOff x="0" y="0"/>
            <a:chExt cx="1246601" cy="235563"/>
          </a:xfrm>
        </p:grpSpPr>
        <p:sp>
          <p:nvSpPr>
            <p:cNvPr id="32" name="Freeform 32"/>
            <p:cNvSpPr/>
            <p:nvPr/>
          </p:nvSpPr>
          <p:spPr>
            <a:xfrm>
              <a:off x="0" y="0"/>
              <a:ext cx="1246601" cy="235563"/>
            </a:xfrm>
            <a:custGeom>
              <a:avLst/>
              <a:gdLst/>
              <a:ahLst/>
              <a:cxnLst/>
              <a:rect l="l" t="t" r="r" b="b"/>
              <a:pathLst>
                <a:path w="1246601" h="235563">
                  <a:moveTo>
                    <a:pt x="0" y="0"/>
                  </a:moveTo>
                  <a:lnTo>
                    <a:pt x="1246601" y="0"/>
                  </a:lnTo>
                  <a:lnTo>
                    <a:pt x="1246601" y="235563"/>
                  </a:lnTo>
                  <a:lnTo>
                    <a:pt x="0" y="235563"/>
                  </a:lnTo>
                  <a:close/>
                </a:path>
              </a:pathLst>
            </a:custGeom>
            <a:solidFill>
              <a:srgbClr val="3E5477"/>
            </a:solidFill>
          </p:spPr>
          <p:txBody>
            <a:bodyPr/>
            <a:lstStyle/>
            <a:p>
              <a:endParaRPr lang="en-ID"/>
            </a:p>
          </p:txBody>
        </p:sp>
        <p:sp>
          <p:nvSpPr>
            <p:cNvPr id="33" name="TextBox 33"/>
            <p:cNvSpPr txBox="1"/>
            <p:nvPr/>
          </p:nvSpPr>
          <p:spPr>
            <a:xfrm>
              <a:off x="0" y="-47625"/>
              <a:ext cx="1246601" cy="283188"/>
            </a:xfrm>
            <a:prstGeom prst="rect">
              <a:avLst/>
            </a:prstGeom>
          </p:spPr>
          <p:txBody>
            <a:bodyPr lIns="50800" tIns="50800" rIns="50800" bIns="50800" rtlCol="0" anchor="ctr"/>
            <a:lstStyle/>
            <a:p>
              <a:pPr algn="ctr">
                <a:lnSpc>
                  <a:spcPts val="3640"/>
                </a:lnSpc>
              </a:pPr>
              <a:endParaRPr/>
            </a:p>
          </p:txBody>
        </p:sp>
      </p:grpSp>
      <p:sp>
        <p:nvSpPr>
          <p:cNvPr id="34" name="TextBox 34"/>
          <p:cNvSpPr txBox="1"/>
          <p:nvPr/>
        </p:nvSpPr>
        <p:spPr>
          <a:xfrm>
            <a:off x="362125" y="327039"/>
            <a:ext cx="5550139" cy="1331170"/>
          </a:xfrm>
          <a:prstGeom prst="rect">
            <a:avLst/>
          </a:prstGeom>
        </p:spPr>
        <p:txBody>
          <a:bodyPr lIns="0" tIns="0" rIns="0" bIns="0" rtlCol="0" anchor="t">
            <a:spAutoFit/>
          </a:bodyPr>
          <a:lstStyle/>
          <a:p>
            <a:pPr algn="l">
              <a:lnSpc>
                <a:spcPts val="5261"/>
              </a:lnSpc>
            </a:pPr>
            <a:r>
              <a:rPr lang="en-US" sz="4384">
                <a:solidFill>
                  <a:srgbClr val="FFFFFF"/>
                </a:solidFill>
                <a:latin typeface="League Spartan"/>
                <a:ea typeface="League Spartan"/>
                <a:cs typeface="League Spartan"/>
                <a:sym typeface="League Spartan"/>
              </a:rPr>
              <a:t>HASIL DAN PEMBAHASAN</a:t>
            </a:r>
          </a:p>
        </p:txBody>
      </p:sp>
      <p:grpSp>
        <p:nvGrpSpPr>
          <p:cNvPr id="35" name="Group 35"/>
          <p:cNvGrpSpPr/>
          <p:nvPr/>
        </p:nvGrpSpPr>
        <p:grpSpPr>
          <a:xfrm>
            <a:off x="949619" y="3331510"/>
            <a:ext cx="8115300" cy="3253884"/>
            <a:chOff x="0" y="0"/>
            <a:chExt cx="2652175" cy="1063407"/>
          </a:xfrm>
        </p:grpSpPr>
        <p:sp>
          <p:nvSpPr>
            <p:cNvPr id="36" name="Freeform 36"/>
            <p:cNvSpPr/>
            <p:nvPr/>
          </p:nvSpPr>
          <p:spPr>
            <a:xfrm>
              <a:off x="0" y="0"/>
              <a:ext cx="2652175" cy="1063407"/>
            </a:xfrm>
            <a:custGeom>
              <a:avLst/>
              <a:gdLst/>
              <a:ahLst/>
              <a:cxnLst/>
              <a:rect l="l" t="t" r="r" b="b"/>
              <a:pathLst>
                <a:path w="2652175" h="1063407">
                  <a:moveTo>
                    <a:pt x="0" y="0"/>
                  </a:moveTo>
                  <a:lnTo>
                    <a:pt x="2652175" y="0"/>
                  </a:lnTo>
                  <a:lnTo>
                    <a:pt x="2652175" y="1063407"/>
                  </a:lnTo>
                  <a:lnTo>
                    <a:pt x="0" y="1063407"/>
                  </a:lnTo>
                  <a:close/>
                </a:path>
              </a:pathLst>
            </a:custGeom>
            <a:solidFill>
              <a:srgbClr val="000000">
                <a:alpha val="0"/>
              </a:srgbClr>
            </a:solidFill>
            <a:ln w="38100" cap="sq">
              <a:solidFill>
                <a:srgbClr val="10489A"/>
              </a:solidFill>
              <a:prstDash val="lgDash"/>
              <a:miter/>
            </a:ln>
          </p:spPr>
          <p:txBody>
            <a:bodyPr/>
            <a:lstStyle/>
            <a:p>
              <a:endParaRPr lang="en-ID"/>
            </a:p>
          </p:txBody>
        </p:sp>
        <p:sp>
          <p:nvSpPr>
            <p:cNvPr id="37" name="TextBox 37"/>
            <p:cNvSpPr txBox="1"/>
            <p:nvPr/>
          </p:nvSpPr>
          <p:spPr>
            <a:xfrm>
              <a:off x="0" y="-38100"/>
              <a:ext cx="2652175" cy="1101507"/>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9144000" y="3331510"/>
            <a:ext cx="8115300" cy="3253884"/>
            <a:chOff x="0" y="0"/>
            <a:chExt cx="2652175" cy="1063407"/>
          </a:xfrm>
        </p:grpSpPr>
        <p:sp>
          <p:nvSpPr>
            <p:cNvPr id="39" name="Freeform 39"/>
            <p:cNvSpPr/>
            <p:nvPr/>
          </p:nvSpPr>
          <p:spPr>
            <a:xfrm>
              <a:off x="0" y="0"/>
              <a:ext cx="2652175" cy="1063407"/>
            </a:xfrm>
            <a:custGeom>
              <a:avLst/>
              <a:gdLst/>
              <a:ahLst/>
              <a:cxnLst/>
              <a:rect l="l" t="t" r="r" b="b"/>
              <a:pathLst>
                <a:path w="2652175" h="1063407">
                  <a:moveTo>
                    <a:pt x="0" y="0"/>
                  </a:moveTo>
                  <a:lnTo>
                    <a:pt x="2652175" y="0"/>
                  </a:lnTo>
                  <a:lnTo>
                    <a:pt x="2652175" y="1063407"/>
                  </a:lnTo>
                  <a:lnTo>
                    <a:pt x="0" y="1063407"/>
                  </a:lnTo>
                  <a:close/>
                </a:path>
              </a:pathLst>
            </a:custGeom>
            <a:solidFill>
              <a:srgbClr val="000000">
                <a:alpha val="0"/>
              </a:srgbClr>
            </a:solidFill>
            <a:ln w="38100" cap="sq">
              <a:solidFill>
                <a:srgbClr val="10489A"/>
              </a:solidFill>
              <a:prstDash val="lgDash"/>
              <a:miter/>
            </a:ln>
          </p:spPr>
          <p:txBody>
            <a:bodyPr/>
            <a:lstStyle/>
            <a:p>
              <a:endParaRPr lang="en-ID"/>
            </a:p>
          </p:txBody>
        </p:sp>
        <p:sp>
          <p:nvSpPr>
            <p:cNvPr id="40" name="TextBox 40"/>
            <p:cNvSpPr txBox="1"/>
            <p:nvPr/>
          </p:nvSpPr>
          <p:spPr>
            <a:xfrm>
              <a:off x="0" y="-38100"/>
              <a:ext cx="2652175" cy="1101507"/>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5086350" y="6690049"/>
            <a:ext cx="8115300" cy="3520631"/>
            <a:chOff x="0" y="0"/>
            <a:chExt cx="2652175" cy="1150583"/>
          </a:xfrm>
        </p:grpSpPr>
        <p:sp>
          <p:nvSpPr>
            <p:cNvPr id="42" name="Freeform 42"/>
            <p:cNvSpPr/>
            <p:nvPr/>
          </p:nvSpPr>
          <p:spPr>
            <a:xfrm>
              <a:off x="0" y="0"/>
              <a:ext cx="2652175" cy="1150583"/>
            </a:xfrm>
            <a:custGeom>
              <a:avLst/>
              <a:gdLst/>
              <a:ahLst/>
              <a:cxnLst/>
              <a:rect l="l" t="t" r="r" b="b"/>
              <a:pathLst>
                <a:path w="2652175" h="1150583">
                  <a:moveTo>
                    <a:pt x="0" y="0"/>
                  </a:moveTo>
                  <a:lnTo>
                    <a:pt x="2652175" y="0"/>
                  </a:lnTo>
                  <a:lnTo>
                    <a:pt x="2652175" y="1150583"/>
                  </a:lnTo>
                  <a:lnTo>
                    <a:pt x="0" y="1150583"/>
                  </a:lnTo>
                  <a:close/>
                </a:path>
              </a:pathLst>
            </a:custGeom>
            <a:solidFill>
              <a:srgbClr val="000000">
                <a:alpha val="0"/>
              </a:srgbClr>
            </a:solidFill>
            <a:ln w="38100" cap="sq">
              <a:solidFill>
                <a:srgbClr val="10489A"/>
              </a:solidFill>
              <a:prstDash val="lgDash"/>
              <a:miter/>
            </a:ln>
          </p:spPr>
          <p:txBody>
            <a:bodyPr/>
            <a:lstStyle/>
            <a:p>
              <a:endParaRPr lang="en-ID"/>
            </a:p>
          </p:txBody>
        </p:sp>
        <p:sp>
          <p:nvSpPr>
            <p:cNvPr id="43" name="TextBox 43"/>
            <p:cNvSpPr txBox="1"/>
            <p:nvPr/>
          </p:nvSpPr>
          <p:spPr>
            <a:xfrm>
              <a:off x="0" y="-38100"/>
              <a:ext cx="2652175" cy="1188683"/>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5277120" y="6661594"/>
            <a:ext cx="7733759" cy="3992942"/>
            <a:chOff x="0" y="0"/>
            <a:chExt cx="2036875" cy="1051639"/>
          </a:xfrm>
        </p:grpSpPr>
        <p:sp>
          <p:nvSpPr>
            <p:cNvPr id="45" name="Freeform 45"/>
            <p:cNvSpPr/>
            <p:nvPr/>
          </p:nvSpPr>
          <p:spPr>
            <a:xfrm>
              <a:off x="0" y="0"/>
              <a:ext cx="2036875" cy="1051639"/>
            </a:xfrm>
            <a:custGeom>
              <a:avLst/>
              <a:gdLst/>
              <a:ahLst/>
              <a:cxnLst/>
              <a:rect l="l" t="t" r="r" b="b"/>
              <a:pathLst>
                <a:path w="2036875" h="1051639">
                  <a:moveTo>
                    <a:pt x="36038" y="0"/>
                  </a:moveTo>
                  <a:lnTo>
                    <a:pt x="2000837" y="0"/>
                  </a:lnTo>
                  <a:cubicBezTo>
                    <a:pt x="2010395" y="0"/>
                    <a:pt x="2019561" y="3797"/>
                    <a:pt x="2026320" y="10555"/>
                  </a:cubicBezTo>
                  <a:cubicBezTo>
                    <a:pt x="2033078" y="17314"/>
                    <a:pt x="2036875" y="26480"/>
                    <a:pt x="2036875" y="36038"/>
                  </a:cubicBezTo>
                  <a:lnTo>
                    <a:pt x="2036875" y="1015601"/>
                  </a:lnTo>
                  <a:cubicBezTo>
                    <a:pt x="2036875" y="1035504"/>
                    <a:pt x="2020740" y="1051639"/>
                    <a:pt x="2000837" y="1051639"/>
                  </a:cubicBezTo>
                  <a:lnTo>
                    <a:pt x="36038" y="1051639"/>
                  </a:lnTo>
                  <a:cubicBezTo>
                    <a:pt x="16135" y="1051639"/>
                    <a:pt x="0" y="1035504"/>
                    <a:pt x="0" y="1015601"/>
                  </a:cubicBezTo>
                  <a:lnTo>
                    <a:pt x="0" y="36038"/>
                  </a:lnTo>
                  <a:cubicBezTo>
                    <a:pt x="0" y="16135"/>
                    <a:pt x="16135" y="0"/>
                    <a:pt x="36038" y="0"/>
                  </a:cubicBezTo>
                  <a:close/>
                </a:path>
              </a:pathLst>
            </a:custGeom>
            <a:solidFill>
              <a:srgbClr val="173661"/>
            </a:solidFill>
          </p:spPr>
          <p:txBody>
            <a:bodyPr/>
            <a:lstStyle/>
            <a:p>
              <a:endParaRPr lang="en-ID"/>
            </a:p>
          </p:txBody>
        </p:sp>
        <p:sp>
          <p:nvSpPr>
            <p:cNvPr id="46" name="TextBox 46"/>
            <p:cNvSpPr txBox="1"/>
            <p:nvPr/>
          </p:nvSpPr>
          <p:spPr>
            <a:xfrm>
              <a:off x="0" y="-57150"/>
              <a:ext cx="2036875" cy="1108789"/>
            </a:xfrm>
            <a:prstGeom prst="rect">
              <a:avLst/>
            </a:prstGeom>
          </p:spPr>
          <p:txBody>
            <a:bodyPr lIns="50800" tIns="50800" rIns="50800" bIns="50800" rtlCol="0" anchor="ctr"/>
            <a:lstStyle/>
            <a:p>
              <a:pPr algn="ctr">
                <a:lnSpc>
                  <a:spcPts val="3640"/>
                </a:lnSpc>
              </a:pPr>
              <a:endParaRPr/>
            </a:p>
          </p:txBody>
        </p:sp>
      </p:grpSp>
      <p:sp>
        <p:nvSpPr>
          <p:cNvPr id="47" name="TextBox 47"/>
          <p:cNvSpPr txBox="1"/>
          <p:nvPr/>
        </p:nvSpPr>
        <p:spPr>
          <a:xfrm>
            <a:off x="5529788" y="6699508"/>
            <a:ext cx="7228424" cy="504825"/>
          </a:xfrm>
          <a:prstGeom prst="rect">
            <a:avLst/>
          </a:prstGeom>
        </p:spPr>
        <p:txBody>
          <a:bodyPr lIns="0" tIns="0" rIns="0" bIns="0" rtlCol="0" anchor="t">
            <a:spAutoFit/>
          </a:bodyPr>
          <a:lstStyle/>
          <a:p>
            <a:pPr algn="ctr">
              <a:lnSpc>
                <a:spcPts val="4199"/>
              </a:lnSpc>
            </a:pPr>
            <a:r>
              <a:rPr lang="en-US" sz="2999">
                <a:solidFill>
                  <a:srgbClr val="FFFFFF"/>
                </a:solidFill>
                <a:latin typeface="League Spartan"/>
                <a:ea typeface="League Spartan"/>
                <a:cs typeface="League Spartan"/>
                <a:sym typeface="League Spartan"/>
              </a:rPr>
              <a:t>Tekanan Sosial</a:t>
            </a:r>
          </a:p>
        </p:txBody>
      </p:sp>
      <p:sp>
        <p:nvSpPr>
          <p:cNvPr id="48" name="TextBox 48"/>
          <p:cNvSpPr txBox="1"/>
          <p:nvPr/>
        </p:nvSpPr>
        <p:spPr>
          <a:xfrm>
            <a:off x="5529788" y="7306754"/>
            <a:ext cx="7979443" cy="3175635"/>
          </a:xfrm>
          <a:prstGeom prst="rect">
            <a:avLst/>
          </a:prstGeom>
        </p:spPr>
        <p:txBody>
          <a:bodyPr lIns="0" tIns="0" rIns="0" bIns="0" rtlCol="0" anchor="t">
            <a:spAutoFit/>
          </a:bodyPr>
          <a:lstStyle/>
          <a:p>
            <a:pPr algn="l">
              <a:lnSpc>
                <a:spcPts val="3600"/>
              </a:lnSpc>
            </a:pPr>
            <a:r>
              <a:rPr lang="en-US" sz="2400">
                <a:solidFill>
                  <a:srgbClr val="FFFFFF"/>
                </a:solidFill>
                <a:latin typeface="Montserrat"/>
                <a:ea typeface="Montserrat"/>
                <a:cs typeface="Montserrat"/>
                <a:sym typeface="Montserrat"/>
              </a:rPr>
              <a:t> </a:t>
            </a:r>
            <a:r>
              <a:rPr lang="en-US" sz="2400" b="1">
                <a:solidFill>
                  <a:srgbClr val="FFFFFF"/>
                </a:solidFill>
                <a:latin typeface="Montserrat Bold"/>
                <a:ea typeface="Montserrat Bold"/>
                <a:cs typeface="Montserrat Bold"/>
                <a:sym typeface="Montserrat Bold"/>
              </a:rPr>
              <a:t>Data 3 (menit ke 01:26:32)</a:t>
            </a:r>
          </a:p>
          <a:p>
            <a:pPr algn="l">
              <a:lnSpc>
                <a:spcPts val="3600"/>
              </a:lnSpc>
            </a:pPr>
            <a:r>
              <a:rPr lang="en-US" sz="2400">
                <a:solidFill>
                  <a:srgbClr val="FFFFFF"/>
                </a:solidFill>
                <a:latin typeface="Montserrat"/>
                <a:ea typeface="Montserrat"/>
                <a:cs typeface="Montserrat"/>
                <a:sym typeface="Montserrat"/>
              </a:rPr>
              <a:t>Lulu: “Lagi ga pede soalnya ada</a:t>
            </a:r>
            <a:r>
              <a:rPr lang="en-US" sz="2400" b="1">
                <a:solidFill>
                  <a:srgbClr val="FFFFFF"/>
                </a:solidFill>
                <a:latin typeface="Montserrat Bold"/>
                <a:ea typeface="Montserrat Bold"/>
                <a:cs typeface="Montserrat Bold"/>
                <a:sym typeface="Montserrat Bold"/>
              </a:rPr>
              <a:t> jerawat</a:t>
            </a:r>
            <a:r>
              <a:rPr lang="en-US" sz="2400">
                <a:solidFill>
                  <a:srgbClr val="FFFFFF"/>
                </a:solidFill>
                <a:latin typeface="Montserrat"/>
                <a:ea typeface="Montserrat"/>
                <a:cs typeface="Montserrat"/>
                <a:sym typeface="Montserrat"/>
              </a:rPr>
              <a:t>”</a:t>
            </a:r>
          </a:p>
          <a:p>
            <a:pPr algn="l">
              <a:lnSpc>
                <a:spcPts val="3600"/>
              </a:lnSpc>
            </a:pPr>
            <a:r>
              <a:rPr lang="en-US" sz="2400">
                <a:solidFill>
                  <a:srgbClr val="FFFFFF"/>
                </a:solidFill>
                <a:latin typeface="Montserrat"/>
                <a:ea typeface="Montserrat"/>
                <a:cs typeface="Montserrat"/>
                <a:sym typeface="Montserrat"/>
              </a:rPr>
              <a:t>Lulu: “ya tapi muka aku</a:t>
            </a:r>
            <a:r>
              <a:rPr lang="en-US" sz="2400" b="1">
                <a:solidFill>
                  <a:srgbClr val="FFFFFF"/>
                </a:solidFill>
                <a:latin typeface="Montserrat Bold"/>
                <a:ea typeface="Montserrat Bold"/>
                <a:cs typeface="Montserrat Bold"/>
                <a:sym typeface="Montserrat Bold"/>
              </a:rPr>
              <a:t> bulet</a:t>
            </a:r>
            <a:r>
              <a:rPr lang="en-US" sz="2400">
                <a:solidFill>
                  <a:srgbClr val="FFFFFF"/>
                </a:solidFill>
                <a:latin typeface="Montserrat"/>
                <a:ea typeface="Montserrat"/>
                <a:cs typeface="Montserrat"/>
                <a:sym typeface="Montserrat"/>
              </a:rPr>
              <a:t>”</a:t>
            </a:r>
          </a:p>
          <a:p>
            <a:pPr algn="l">
              <a:lnSpc>
                <a:spcPts val="3600"/>
              </a:lnSpc>
            </a:pPr>
            <a:r>
              <a:rPr lang="en-US" sz="2400">
                <a:solidFill>
                  <a:srgbClr val="FFFFFF"/>
                </a:solidFill>
                <a:latin typeface="Montserrat"/>
                <a:ea typeface="Montserrat"/>
                <a:cs typeface="Montserrat"/>
                <a:sym typeface="Montserrat"/>
              </a:rPr>
              <a:t>Dika: “ Kata siapa?”</a:t>
            </a:r>
          </a:p>
          <a:p>
            <a:pPr algn="l">
              <a:lnSpc>
                <a:spcPts val="3600"/>
              </a:lnSpc>
            </a:pPr>
            <a:r>
              <a:rPr lang="en-US" sz="2400">
                <a:solidFill>
                  <a:srgbClr val="FFFFFF"/>
                </a:solidFill>
                <a:latin typeface="Montserrat"/>
                <a:ea typeface="Montserrat"/>
                <a:cs typeface="Montserrat"/>
                <a:sym typeface="Montserrat"/>
              </a:rPr>
              <a:t>Lulu: “Kata orang-orang di Ig, kata george, kata mama, semuanya bilang kalo aku </a:t>
            </a:r>
            <a:r>
              <a:rPr lang="en-US" sz="2400" b="1">
                <a:solidFill>
                  <a:srgbClr val="FFFFFF"/>
                </a:solidFill>
                <a:latin typeface="Montserrat Bold"/>
                <a:ea typeface="Montserrat Bold"/>
                <a:cs typeface="Montserrat Bold"/>
                <a:sym typeface="Montserrat Bold"/>
              </a:rPr>
              <a:t>chubby</a:t>
            </a:r>
            <a:r>
              <a:rPr lang="en-US" sz="2400">
                <a:solidFill>
                  <a:srgbClr val="FFFFFF"/>
                </a:solidFill>
                <a:latin typeface="Montserrat"/>
                <a:ea typeface="Montserrat"/>
                <a:cs typeface="Montserrat"/>
                <a:sym typeface="Montserrat"/>
              </a:rPr>
              <a:t>”</a:t>
            </a:r>
          </a:p>
          <a:p>
            <a:pPr algn="l">
              <a:lnSpc>
                <a:spcPts val="3600"/>
              </a:lnSpc>
            </a:pPr>
            <a:endParaRPr lang="en-US" sz="2400">
              <a:solidFill>
                <a:srgbClr val="FFFFFF"/>
              </a:solidFill>
              <a:latin typeface="Montserrat"/>
              <a:ea typeface="Montserrat"/>
              <a:cs typeface="Montserrat"/>
              <a:sym typeface="Montserrat"/>
            </a:endParaRPr>
          </a:p>
        </p:txBody>
      </p:sp>
      <p:sp>
        <p:nvSpPr>
          <p:cNvPr id="49" name="TextBox 49"/>
          <p:cNvSpPr txBox="1"/>
          <p:nvPr/>
        </p:nvSpPr>
        <p:spPr>
          <a:xfrm>
            <a:off x="1748190" y="4891777"/>
            <a:ext cx="6987387" cy="1346835"/>
          </a:xfrm>
          <a:prstGeom prst="rect">
            <a:avLst/>
          </a:prstGeom>
        </p:spPr>
        <p:txBody>
          <a:bodyPr lIns="0" tIns="0" rIns="0" bIns="0" rtlCol="0" anchor="t">
            <a:spAutoFit/>
          </a:bodyPr>
          <a:lstStyle/>
          <a:p>
            <a:pPr algn="l">
              <a:lnSpc>
                <a:spcPts val="3600"/>
              </a:lnSpc>
            </a:pPr>
            <a:r>
              <a:rPr lang="en-US" sz="2400">
                <a:solidFill>
                  <a:srgbClr val="000000"/>
                </a:solidFill>
                <a:latin typeface="Montserrat"/>
                <a:ea typeface="Montserrat"/>
                <a:cs typeface="Montserrat"/>
                <a:sym typeface="Montserrat"/>
              </a:rPr>
              <a:t> </a:t>
            </a:r>
            <a:r>
              <a:rPr lang="en-US" sz="2400" b="1">
                <a:solidFill>
                  <a:srgbClr val="000000"/>
                </a:solidFill>
                <a:latin typeface="Montserrat Bold"/>
                <a:ea typeface="Montserrat Bold"/>
                <a:cs typeface="Montserrat Bold"/>
                <a:sym typeface="Montserrat Bold"/>
              </a:rPr>
              <a:t>Data 1 (menit ke 04:37) </a:t>
            </a:r>
          </a:p>
          <a:p>
            <a:pPr algn="l">
              <a:lnSpc>
                <a:spcPts val="3600"/>
              </a:lnSpc>
            </a:pPr>
            <a:r>
              <a:rPr lang="en-US" sz="2400">
                <a:solidFill>
                  <a:srgbClr val="000000"/>
                </a:solidFill>
                <a:latin typeface="Montserrat"/>
                <a:ea typeface="Montserrat"/>
                <a:cs typeface="Montserrat"/>
                <a:sym typeface="Montserrat"/>
              </a:rPr>
              <a:t>“Rara kamu kayanya </a:t>
            </a:r>
            <a:r>
              <a:rPr lang="en-US" sz="2400" b="1">
                <a:solidFill>
                  <a:srgbClr val="000000"/>
                </a:solidFill>
                <a:latin typeface="Montserrat Bold"/>
                <a:ea typeface="Montserrat Bold"/>
                <a:cs typeface="Montserrat Bold"/>
                <a:sym typeface="Montserrat Bold"/>
              </a:rPr>
              <a:t>gendutan </a:t>
            </a:r>
            <a:r>
              <a:rPr lang="en-US" sz="2400">
                <a:solidFill>
                  <a:srgbClr val="000000"/>
                </a:solidFill>
                <a:latin typeface="Montserrat"/>
                <a:ea typeface="Montserrat"/>
                <a:cs typeface="Montserrat"/>
                <a:sym typeface="Montserrat"/>
              </a:rPr>
              <a:t>ya”</a:t>
            </a:r>
          </a:p>
          <a:p>
            <a:pPr algn="l">
              <a:lnSpc>
                <a:spcPts val="3600"/>
              </a:lnSpc>
            </a:pPr>
            <a:endParaRPr lang="en-US" sz="2400">
              <a:solidFill>
                <a:srgbClr val="000000"/>
              </a:solidFill>
              <a:latin typeface="Montserrat"/>
              <a:ea typeface="Montserrat"/>
              <a:cs typeface="Montserrat"/>
              <a:sym typeface="Montserrat"/>
            </a:endParaRPr>
          </a:p>
        </p:txBody>
      </p:sp>
      <p:sp>
        <p:nvSpPr>
          <p:cNvPr id="50" name="TextBox 50"/>
          <p:cNvSpPr txBox="1"/>
          <p:nvPr/>
        </p:nvSpPr>
        <p:spPr>
          <a:xfrm>
            <a:off x="1839199" y="3692364"/>
            <a:ext cx="6916911" cy="1028700"/>
          </a:xfrm>
          <a:prstGeom prst="rect">
            <a:avLst/>
          </a:prstGeom>
        </p:spPr>
        <p:txBody>
          <a:bodyPr lIns="0" tIns="0" rIns="0" bIns="0" rtlCol="0" anchor="t">
            <a:spAutoFit/>
          </a:bodyPr>
          <a:lstStyle/>
          <a:p>
            <a:pPr algn="ctr">
              <a:lnSpc>
                <a:spcPts val="4199"/>
              </a:lnSpc>
            </a:pPr>
            <a:r>
              <a:rPr lang="en-US" sz="2999">
                <a:solidFill>
                  <a:srgbClr val="000000"/>
                </a:solidFill>
                <a:latin typeface="League Spartan"/>
                <a:ea typeface="League Spartan"/>
                <a:cs typeface="League Spartan"/>
                <a:sym typeface="League Spartan"/>
              </a:rPr>
              <a:t>Standar Kecantikan yang Dominan</a:t>
            </a:r>
          </a:p>
        </p:txBody>
      </p:sp>
      <p:sp>
        <p:nvSpPr>
          <p:cNvPr id="51" name="TextBox 51"/>
          <p:cNvSpPr txBox="1"/>
          <p:nvPr/>
        </p:nvSpPr>
        <p:spPr>
          <a:xfrm>
            <a:off x="9270444" y="3744652"/>
            <a:ext cx="7862412" cy="504825"/>
          </a:xfrm>
          <a:prstGeom prst="rect">
            <a:avLst/>
          </a:prstGeom>
        </p:spPr>
        <p:txBody>
          <a:bodyPr lIns="0" tIns="0" rIns="0" bIns="0" rtlCol="0" anchor="t">
            <a:spAutoFit/>
          </a:bodyPr>
          <a:lstStyle/>
          <a:p>
            <a:pPr algn="ctr">
              <a:lnSpc>
                <a:spcPts val="4199"/>
              </a:lnSpc>
            </a:pPr>
            <a:r>
              <a:rPr lang="en-US" sz="2999">
                <a:solidFill>
                  <a:srgbClr val="000000"/>
                </a:solidFill>
                <a:latin typeface="League Spartan"/>
                <a:ea typeface="League Spartan"/>
                <a:cs typeface="League Spartan"/>
                <a:sym typeface="League Spartan"/>
              </a:rPr>
              <a:t>Perempuan sebagai 'The Other’</a:t>
            </a:r>
          </a:p>
        </p:txBody>
      </p:sp>
      <p:sp>
        <p:nvSpPr>
          <p:cNvPr id="52" name="TextBox 52"/>
          <p:cNvSpPr txBox="1"/>
          <p:nvPr/>
        </p:nvSpPr>
        <p:spPr>
          <a:xfrm>
            <a:off x="9765044" y="4495423"/>
            <a:ext cx="7010293" cy="2261235"/>
          </a:xfrm>
          <a:prstGeom prst="rect">
            <a:avLst/>
          </a:prstGeom>
        </p:spPr>
        <p:txBody>
          <a:bodyPr lIns="0" tIns="0" rIns="0" bIns="0" rtlCol="0" anchor="t">
            <a:spAutoFit/>
          </a:bodyPr>
          <a:lstStyle/>
          <a:p>
            <a:pPr algn="l">
              <a:lnSpc>
                <a:spcPts val="3600"/>
              </a:lnSpc>
            </a:pPr>
            <a:r>
              <a:rPr lang="en-US" sz="2400">
                <a:solidFill>
                  <a:srgbClr val="000000"/>
                </a:solidFill>
                <a:latin typeface="Montserrat"/>
                <a:ea typeface="Montserrat"/>
                <a:cs typeface="Montserrat"/>
                <a:sym typeface="Montserrat"/>
              </a:rPr>
              <a:t> </a:t>
            </a:r>
            <a:r>
              <a:rPr lang="en-US" sz="2400" b="1">
                <a:solidFill>
                  <a:srgbClr val="000000"/>
                </a:solidFill>
                <a:latin typeface="Montserrat Bold"/>
                <a:ea typeface="Montserrat Bold"/>
                <a:cs typeface="Montserrat Bold"/>
                <a:sym typeface="Montserrat Bold"/>
              </a:rPr>
              <a:t>Data 2 (menit ke 05:18)</a:t>
            </a:r>
          </a:p>
          <a:p>
            <a:pPr algn="l">
              <a:lnSpc>
                <a:spcPts val="3600"/>
              </a:lnSpc>
            </a:pPr>
            <a:r>
              <a:rPr lang="en-US" sz="2400">
                <a:solidFill>
                  <a:srgbClr val="000000"/>
                </a:solidFill>
                <a:latin typeface="Montserrat"/>
                <a:ea typeface="Montserrat"/>
                <a:cs typeface="Montserrat"/>
                <a:sym typeface="Montserrat"/>
              </a:rPr>
              <a:t>Tante Magna: “Kalian tuh </a:t>
            </a:r>
            <a:r>
              <a:rPr lang="en-US" sz="2400" b="1">
                <a:solidFill>
                  <a:srgbClr val="000000"/>
                </a:solidFill>
                <a:latin typeface="Montserrat Bold"/>
                <a:ea typeface="Montserrat Bold"/>
                <a:cs typeface="Montserrat Bold"/>
                <a:sym typeface="Montserrat Bold"/>
              </a:rPr>
              <a:t>beda banget</a:t>
            </a:r>
            <a:r>
              <a:rPr lang="en-US" sz="2400">
                <a:solidFill>
                  <a:srgbClr val="000000"/>
                </a:solidFill>
                <a:latin typeface="Montserrat"/>
                <a:ea typeface="Montserrat"/>
                <a:cs typeface="Montserrat"/>
                <a:sym typeface="Montserrat"/>
              </a:rPr>
              <a:t> ya”</a:t>
            </a:r>
          </a:p>
          <a:p>
            <a:pPr algn="l">
              <a:lnSpc>
                <a:spcPts val="3600"/>
              </a:lnSpc>
            </a:pPr>
            <a:r>
              <a:rPr lang="en-US" sz="2400">
                <a:solidFill>
                  <a:srgbClr val="000000"/>
                </a:solidFill>
                <a:latin typeface="Montserrat"/>
                <a:ea typeface="Montserrat"/>
                <a:cs typeface="Montserrat"/>
                <a:sym typeface="Montserrat"/>
              </a:rPr>
              <a:t>Tante Nora: “Lulu ya ampun kamu tuh selalu cantik banget”</a:t>
            </a:r>
          </a:p>
          <a:p>
            <a:pPr algn="l">
              <a:lnSpc>
                <a:spcPts val="3600"/>
              </a:lnSpc>
            </a:pPr>
            <a:endParaRPr lang="en-US" sz="2400">
              <a:solidFill>
                <a:srgbClr val="000000"/>
              </a:solidFill>
              <a:latin typeface="Montserrat"/>
              <a:ea typeface="Montserrat"/>
              <a:cs typeface="Montserrat"/>
              <a:sym typeface="Montserrat"/>
            </a:endParaRPr>
          </a:p>
        </p:txBody>
      </p:sp>
      <p:sp>
        <p:nvSpPr>
          <p:cNvPr id="53" name="Freeform 53"/>
          <p:cNvSpPr/>
          <p:nvPr/>
        </p:nvSpPr>
        <p:spPr>
          <a:xfrm>
            <a:off x="16774729" y="9330276"/>
            <a:ext cx="318695" cy="329826"/>
          </a:xfrm>
          <a:custGeom>
            <a:avLst/>
            <a:gdLst/>
            <a:ahLst/>
            <a:cxnLst/>
            <a:rect l="l" t="t" r="r" b="b"/>
            <a:pathLst>
              <a:path w="318695" h="329826">
                <a:moveTo>
                  <a:pt x="0" y="0"/>
                </a:moveTo>
                <a:lnTo>
                  <a:pt x="318694" y="0"/>
                </a:lnTo>
                <a:lnTo>
                  <a:pt x="318694" y="329827"/>
                </a:lnTo>
                <a:lnTo>
                  <a:pt x="0" y="3298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ID"/>
          </a:p>
        </p:txBody>
      </p:sp>
      <p:grpSp>
        <p:nvGrpSpPr>
          <p:cNvPr id="54" name="Group 54"/>
          <p:cNvGrpSpPr/>
          <p:nvPr/>
        </p:nvGrpSpPr>
        <p:grpSpPr>
          <a:xfrm>
            <a:off x="15352079" y="9195903"/>
            <a:ext cx="2153466" cy="581993"/>
            <a:chOff x="0" y="0"/>
            <a:chExt cx="2871289" cy="775991"/>
          </a:xfrm>
        </p:grpSpPr>
        <p:grpSp>
          <p:nvGrpSpPr>
            <p:cNvPr id="55" name="Group 55"/>
            <p:cNvGrpSpPr/>
            <p:nvPr/>
          </p:nvGrpSpPr>
          <p:grpSpPr>
            <a:xfrm>
              <a:off x="0" y="0"/>
              <a:ext cx="2871289" cy="775991"/>
              <a:chOff x="0" y="0"/>
              <a:chExt cx="669810" cy="181022"/>
            </a:xfrm>
          </p:grpSpPr>
          <p:sp>
            <p:nvSpPr>
              <p:cNvPr id="56" name="Freeform 56"/>
              <p:cNvSpPr/>
              <p:nvPr/>
            </p:nvSpPr>
            <p:spPr>
              <a:xfrm>
                <a:off x="0" y="0"/>
                <a:ext cx="669810" cy="181022"/>
              </a:xfrm>
              <a:custGeom>
                <a:avLst/>
                <a:gdLst/>
                <a:ahLst/>
                <a:cxnLst/>
                <a:rect l="l" t="t" r="r" b="b"/>
                <a:pathLst>
                  <a:path w="669810" h="181022">
                    <a:moveTo>
                      <a:pt x="90511" y="0"/>
                    </a:moveTo>
                    <a:lnTo>
                      <a:pt x="579299" y="0"/>
                    </a:lnTo>
                    <a:cubicBezTo>
                      <a:pt x="603304" y="0"/>
                      <a:pt x="626326" y="9536"/>
                      <a:pt x="643300" y="26510"/>
                    </a:cubicBezTo>
                    <a:cubicBezTo>
                      <a:pt x="660274" y="43484"/>
                      <a:pt x="669810" y="66506"/>
                      <a:pt x="669810" y="90511"/>
                    </a:cubicBezTo>
                    <a:lnTo>
                      <a:pt x="669810" y="90511"/>
                    </a:lnTo>
                    <a:cubicBezTo>
                      <a:pt x="669810" y="140499"/>
                      <a:pt x="629287" y="181022"/>
                      <a:pt x="579299" y="181022"/>
                    </a:cubicBezTo>
                    <a:lnTo>
                      <a:pt x="90511" y="181022"/>
                    </a:lnTo>
                    <a:cubicBezTo>
                      <a:pt x="66506" y="181022"/>
                      <a:pt x="43484" y="171486"/>
                      <a:pt x="26510" y="154512"/>
                    </a:cubicBezTo>
                    <a:cubicBezTo>
                      <a:pt x="9536" y="137538"/>
                      <a:pt x="0" y="114516"/>
                      <a:pt x="0" y="90511"/>
                    </a:cubicBezTo>
                    <a:lnTo>
                      <a:pt x="0" y="90511"/>
                    </a:lnTo>
                    <a:cubicBezTo>
                      <a:pt x="0" y="66506"/>
                      <a:pt x="9536" y="43484"/>
                      <a:pt x="26510" y="26510"/>
                    </a:cubicBezTo>
                    <a:cubicBezTo>
                      <a:pt x="43484" y="9536"/>
                      <a:pt x="66506" y="0"/>
                      <a:pt x="90511" y="0"/>
                    </a:cubicBezTo>
                    <a:close/>
                  </a:path>
                </a:pathLst>
              </a:custGeom>
              <a:solidFill>
                <a:srgbClr val="FFFFFF"/>
              </a:solidFill>
              <a:ln w="38100" cap="rnd">
                <a:solidFill>
                  <a:srgbClr val="173661"/>
                </a:solidFill>
                <a:prstDash val="dash"/>
                <a:round/>
              </a:ln>
            </p:spPr>
            <p:txBody>
              <a:bodyPr/>
              <a:lstStyle/>
              <a:p>
                <a:endParaRPr lang="en-ID"/>
              </a:p>
            </p:txBody>
          </p:sp>
          <p:sp>
            <p:nvSpPr>
              <p:cNvPr id="57" name="TextBox 57"/>
              <p:cNvSpPr txBox="1"/>
              <p:nvPr/>
            </p:nvSpPr>
            <p:spPr>
              <a:xfrm>
                <a:off x="0" y="-38100"/>
                <a:ext cx="669810" cy="219122"/>
              </a:xfrm>
              <a:prstGeom prst="rect">
                <a:avLst/>
              </a:prstGeom>
            </p:spPr>
            <p:txBody>
              <a:bodyPr lIns="50800" tIns="50800" rIns="50800" bIns="50800" rtlCol="0" anchor="ctr"/>
              <a:lstStyle/>
              <a:p>
                <a:pPr algn="ctr">
                  <a:lnSpc>
                    <a:spcPts val="2659"/>
                  </a:lnSpc>
                </a:pPr>
                <a:endParaRPr/>
              </a:p>
            </p:txBody>
          </p:sp>
        </p:grpSp>
        <p:sp>
          <p:nvSpPr>
            <p:cNvPr id="58" name="TextBox 58"/>
            <p:cNvSpPr txBox="1"/>
            <p:nvPr/>
          </p:nvSpPr>
          <p:spPr>
            <a:xfrm>
              <a:off x="534491" y="217264"/>
              <a:ext cx="1273321" cy="379563"/>
            </a:xfrm>
            <a:prstGeom prst="rect">
              <a:avLst/>
            </a:prstGeom>
          </p:spPr>
          <p:txBody>
            <a:bodyPr lIns="0" tIns="0" rIns="0" bIns="0" rtlCol="0" anchor="t">
              <a:spAutoFit/>
            </a:bodyPr>
            <a:lstStyle/>
            <a:p>
              <a:pPr algn="l">
                <a:lnSpc>
                  <a:spcPts val="1874"/>
                </a:lnSpc>
              </a:pPr>
              <a:r>
                <a:rPr lang="en-US" sz="2082" b="1">
                  <a:solidFill>
                    <a:srgbClr val="003A46"/>
                  </a:solidFill>
                  <a:latin typeface="Poppins Semi-Bold"/>
                  <a:ea typeface="Poppins Semi-Bold"/>
                  <a:cs typeface="Poppins Semi-Bold"/>
                  <a:sym typeface="Poppins Semi-Bold"/>
                </a:rPr>
                <a:t>Lanjut</a:t>
              </a:r>
            </a:p>
          </p:txBody>
        </p:sp>
      </p:grpSp>
      <p:grpSp>
        <p:nvGrpSpPr>
          <p:cNvPr id="59" name="Group 59"/>
          <p:cNvGrpSpPr/>
          <p:nvPr/>
        </p:nvGrpSpPr>
        <p:grpSpPr>
          <a:xfrm>
            <a:off x="4734311" y="-159398"/>
            <a:ext cx="7865017" cy="531770"/>
            <a:chOff x="0" y="0"/>
            <a:chExt cx="2071445" cy="140055"/>
          </a:xfrm>
        </p:grpSpPr>
        <p:sp>
          <p:nvSpPr>
            <p:cNvPr id="60" name="Freeform 60"/>
            <p:cNvSpPr/>
            <p:nvPr/>
          </p:nvSpPr>
          <p:spPr>
            <a:xfrm>
              <a:off x="0" y="0"/>
              <a:ext cx="2071445" cy="140055"/>
            </a:xfrm>
            <a:custGeom>
              <a:avLst/>
              <a:gdLst/>
              <a:ahLst/>
              <a:cxnLst/>
              <a:rect l="l" t="t" r="r" b="b"/>
              <a:pathLst>
                <a:path w="2071445" h="140055">
                  <a:moveTo>
                    <a:pt x="0" y="0"/>
                  </a:moveTo>
                  <a:lnTo>
                    <a:pt x="2071445" y="0"/>
                  </a:lnTo>
                  <a:lnTo>
                    <a:pt x="2071445" y="140055"/>
                  </a:lnTo>
                  <a:lnTo>
                    <a:pt x="0" y="140055"/>
                  </a:lnTo>
                  <a:close/>
                </a:path>
              </a:pathLst>
            </a:custGeom>
            <a:solidFill>
              <a:srgbClr val="3E5477"/>
            </a:solidFill>
          </p:spPr>
          <p:txBody>
            <a:bodyPr/>
            <a:lstStyle/>
            <a:p>
              <a:endParaRPr lang="en-ID"/>
            </a:p>
          </p:txBody>
        </p:sp>
        <p:sp>
          <p:nvSpPr>
            <p:cNvPr id="61" name="TextBox 61"/>
            <p:cNvSpPr txBox="1"/>
            <p:nvPr/>
          </p:nvSpPr>
          <p:spPr>
            <a:xfrm>
              <a:off x="0" y="-47625"/>
              <a:ext cx="2071445" cy="187680"/>
            </a:xfrm>
            <a:prstGeom prst="rect">
              <a:avLst/>
            </a:prstGeom>
          </p:spPr>
          <p:txBody>
            <a:bodyPr lIns="50800" tIns="50800" rIns="50800" bIns="50800" rtlCol="0" anchor="ctr"/>
            <a:lstStyle/>
            <a:p>
              <a:pPr algn="ctr">
                <a:lnSpc>
                  <a:spcPts val="3640"/>
                </a:lnSpc>
              </a:pPr>
              <a:endParaRPr/>
            </a:p>
          </p:txBody>
        </p:sp>
      </p:grpSp>
      <p:grpSp>
        <p:nvGrpSpPr>
          <p:cNvPr id="62" name="Group 62"/>
          <p:cNvGrpSpPr/>
          <p:nvPr/>
        </p:nvGrpSpPr>
        <p:grpSpPr>
          <a:xfrm>
            <a:off x="5529788" y="1710270"/>
            <a:ext cx="7228424" cy="1192615"/>
            <a:chOff x="0" y="0"/>
            <a:chExt cx="1903782" cy="314104"/>
          </a:xfrm>
        </p:grpSpPr>
        <p:sp>
          <p:nvSpPr>
            <p:cNvPr id="63" name="Freeform 63"/>
            <p:cNvSpPr/>
            <p:nvPr/>
          </p:nvSpPr>
          <p:spPr>
            <a:xfrm>
              <a:off x="0" y="0"/>
              <a:ext cx="1903782" cy="314104"/>
            </a:xfrm>
            <a:custGeom>
              <a:avLst/>
              <a:gdLst/>
              <a:ahLst/>
              <a:cxnLst/>
              <a:rect l="l" t="t" r="r" b="b"/>
              <a:pathLst>
                <a:path w="1903782" h="314104">
                  <a:moveTo>
                    <a:pt x="0" y="0"/>
                  </a:moveTo>
                  <a:lnTo>
                    <a:pt x="1903782" y="0"/>
                  </a:lnTo>
                  <a:lnTo>
                    <a:pt x="1903782" y="314104"/>
                  </a:lnTo>
                  <a:lnTo>
                    <a:pt x="0" y="314104"/>
                  </a:lnTo>
                  <a:close/>
                </a:path>
              </a:pathLst>
            </a:custGeom>
            <a:solidFill>
              <a:srgbClr val="173661"/>
            </a:solidFill>
          </p:spPr>
          <p:txBody>
            <a:bodyPr/>
            <a:lstStyle/>
            <a:p>
              <a:endParaRPr lang="en-ID"/>
            </a:p>
          </p:txBody>
        </p:sp>
        <p:sp>
          <p:nvSpPr>
            <p:cNvPr id="64" name="TextBox 64"/>
            <p:cNvSpPr txBox="1"/>
            <p:nvPr/>
          </p:nvSpPr>
          <p:spPr>
            <a:xfrm>
              <a:off x="0" y="-47625"/>
              <a:ext cx="1903782" cy="361729"/>
            </a:xfrm>
            <a:prstGeom prst="rect">
              <a:avLst/>
            </a:prstGeom>
          </p:spPr>
          <p:txBody>
            <a:bodyPr lIns="50800" tIns="50800" rIns="50800" bIns="50800" rtlCol="0" anchor="ctr"/>
            <a:lstStyle/>
            <a:p>
              <a:pPr algn="ctr">
                <a:lnSpc>
                  <a:spcPts val="3640"/>
                </a:lnSpc>
              </a:pPr>
              <a:endParaRPr/>
            </a:p>
          </p:txBody>
        </p:sp>
      </p:grpSp>
      <p:sp>
        <p:nvSpPr>
          <p:cNvPr id="65" name="TextBox 65"/>
          <p:cNvSpPr txBox="1"/>
          <p:nvPr/>
        </p:nvSpPr>
        <p:spPr>
          <a:xfrm>
            <a:off x="5297655" y="1751834"/>
            <a:ext cx="7692691" cy="1028700"/>
          </a:xfrm>
          <a:prstGeom prst="rect">
            <a:avLst/>
          </a:prstGeom>
        </p:spPr>
        <p:txBody>
          <a:bodyPr lIns="0" tIns="0" rIns="0" bIns="0" rtlCol="0" anchor="t">
            <a:spAutoFit/>
          </a:bodyPr>
          <a:lstStyle/>
          <a:p>
            <a:pPr algn="ctr">
              <a:lnSpc>
                <a:spcPts val="4199"/>
              </a:lnSpc>
            </a:pPr>
            <a:r>
              <a:rPr lang="en-US" sz="2999">
                <a:solidFill>
                  <a:srgbClr val="FFFFFF"/>
                </a:solidFill>
                <a:latin typeface="League Spartan"/>
                <a:ea typeface="League Spartan"/>
                <a:cs typeface="League Spartan"/>
                <a:sym typeface="League Spartan"/>
              </a:rPr>
              <a:t>Representasi Tubuh Perempuan Dalam Masyarakat</a:t>
            </a:r>
          </a:p>
        </p:txBody>
      </p:sp>
      <p:sp>
        <p:nvSpPr>
          <p:cNvPr id="66" name="Freeform 66"/>
          <p:cNvSpPr/>
          <p:nvPr/>
        </p:nvSpPr>
        <p:spPr>
          <a:xfrm>
            <a:off x="16799031" y="9321987"/>
            <a:ext cx="318695" cy="329826"/>
          </a:xfrm>
          <a:custGeom>
            <a:avLst/>
            <a:gdLst/>
            <a:ahLst/>
            <a:cxnLst/>
            <a:rect l="l" t="t" r="r" b="b"/>
            <a:pathLst>
              <a:path w="318695" h="329826">
                <a:moveTo>
                  <a:pt x="0" y="0"/>
                </a:moveTo>
                <a:lnTo>
                  <a:pt x="318694" y="0"/>
                </a:lnTo>
                <a:lnTo>
                  <a:pt x="318694" y="329826"/>
                </a:lnTo>
                <a:lnTo>
                  <a:pt x="0" y="3298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ID"/>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22D58"/>
        </a:solidFill>
        <a:effectLst/>
      </p:bgPr>
    </p:bg>
    <p:spTree>
      <p:nvGrpSpPr>
        <p:cNvPr id="1" name=""/>
        <p:cNvGrpSpPr/>
        <p:nvPr/>
      </p:nvGrpSpPr>
      <p:grpSpPr>
        <a:xfrm>
          <a:off x="0" y="0"/>
          <a:ext cx="0" cy="0"/>
          <a:chOff x="0" y="0"/>
          <a:chExt cx="0" cy="0"/>
        </a:xfrm>
      </p:grpSpPr>
      <p:sp>
        <p:nvSpPr>
          <p:cNvPr id="2" name="Freeform 2"/>
          <p:cNvSpPr/>
          <p:nvPr/>
        </p:nvSpPr>
        <p:spPr>
          <a:xfrm>
            <a:off x="6816833" y="-789011"/>
            <a:ext cx="12954176" cy="7866718"/>
          </a:xfrm>
          <a:custGeom>
            <a:avLst/>
            <a:gdLst/>
            <a:ahLst/>
            <a:cxnLst/>
            <a:rect l="l" t="t" r="r" b="b"/>
            <a:pathLst>
              <a:path w="12954176" h="7866718">
                <a:moveTo>
                  <a:pt x="0" y="0"/>
                </a:moveTo>
                <a:lnTo>
                  <a:pt x="12954176" y="0"/>
                </a:lnTo>
                <a:lnTo>
                  <a:pt x="12954176" y="7866718"/>
                </a:lnTo>
                <a:lnTo>
                  <a:pt x="0" y="78667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1924851" y="3260744"/>
            <a:ext cx="7093858" cy="2614735"/>
            <a:chOff x="0" y="0"/>
            <a:chExt cx="2318356" cy="854526"/>
          </a:xfrm>
        </p:grpSpPr>
        <p:sp>
          <p:nvSpPr>
            <p:cNvPr id="4" name="Freeform 4"/>
            <p:cNvSpPr/>
            <p:nvPr/>
          </p:nvSpPr>
          <p:spPr>
            <a:xfrm>
              <a:off x="0" y="0"/>
              <a:ext cx="2318356" cy="854526"/>
            </a:xfrm>
            <a:custGeom>
              <a:avLst/>
              <a:gdLst/>
              <a:ahLst/>
              <a:cxnLst/>
              <a:rect l="l" t="t" r="r" b="b"/>
              <a:pathLst>
                <a:path w="2318356" h="854526">
                  <a:moveTo>
                    <a:pt x="0" y="0"/>
                  </a:moveTo>
                  <a:lnTo>
                    <a:pt x="2318356" y="0"/>
                  </a:lnTo>
                  <a:lnTo>
                    <a:pt x="2318356" y="854526"/>
                  </a:lnTo>
                  <a:lnTo>
                    <a:pt x="0" y="854526"/>
                  </a:lnTo>
                  <a:close/>
                </a:path>
              </a:pathLst>
            </a:custGeom>
            <a:solidFill>
              <a:srgbClr val="000000">
                <a:alpha val="0"/>
              </a:srgbClr>
            </a:solidFill>
            <a:ln w="38100" cap="sq">
              <a:solidFill>
                <a:srgbClr val="EFBD27"/>
              </a:solidFill>
              <a:prstDash val="solid"/>
              <a:miter/>
            </a:ln>
          </p:spPr>
          <p:txBody>
            <a:bodyPr/>
            <a:lstStyle/>
            <a:p>
              <a:endParaRPr lang="en-ID"/>
            </a:p>
          </p:txBody>
        </p:sp>
        <p:sp>
          <p:nvSpPr>
            <p:cNvPr id="5" name="TextBox 5"/>
            <p:cNvSpPr txBox="1"/>
            <p:nvPr/>
          </p:nvSpPr>
          <p:spPr>
            <a:xfrm>
              <a:off x="0" y="-38100"/>
              <a:ext cx="2318356" cy="89262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436567" y="3545493"/>
            <a:ext cx="6022640" cy="643667"/>
            <a:chOff x="0" y="0"/>
            <a:chExt cx="1968269" cy="210358"/>
          </a:xfrm>
        </p:grpSpPr>
        <p:sp>
          <p:nvSpPr>
            <p:cNvPr id="7" name="Freeform 7"/>
            <p:cNvSpPr/>
            <p:nvPr/>
          </p:nvSpPr>
          <p:spPr>
            <a:xfrm>
              <a:off x="0" y="0"/>
              <a:ext cx="1968269" cy="210358"/>
            </a:xfrm>
            <a:custGeom>
              <a:avLst/>
              <a:gdLst/>
              <a:ahLst/>
              <a:cxnLst/>
              <a:rect l="l" t="t" r="r" b="b"/>
              <a:pathLst>
                <a:path w="1968269" h="210358">
                  <a:moveTo>
                    <a:pt x="0" y="0"/>
                  </a:moveTo>
                  <a:lnTo>
                    <a:pt x="1968269" y="0"/>
                  </a:lnTo>
                  <a:lnTo>
                    <a:pt x="1968269" y="210358"/>
                  </a:lnTo>
                  <a:lnTo>
                    <a:pt x="0" y="210358"/>
                  </a:lnTo>
                  <a:close/>
                </a:path>
              </a:pathLst>
            </a:custGeom>
            <a:solidFill>
              <a:srgbClr val="FFB942"/>
            </a:solidFill>
          </p:spPr>
          <p:txBody>
            <a:bodyPr/>
            <a:lstStyle/>
            <a:p>
              <a:endParaRPr lang="en-ID"/>
            </a:p>
          </p:txBody>
        </p:sp>
        <p:sp>
          <p:nvSpPr>
            <p:cNvPr id="8" name="TextBox 8"/>
            <p:cNvSpPr txBox="1"/>
            <p:nvPr/>
          </p:nvSpPr>
          <p:spPr>
            <a:xfrm>
              <a:off x="0" y="-38100"/>
              <a:ext cx="1968269" cy="248458"/>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878577" y="2228407"/>
            <a:ext cx="1792303" cy="320374"/>
          </a:xfrm>
          <a:custGeom>
            <a:avLst/>
            <a:gdLst/>
            <a:ahLst/>
            <a:cxnLst/>
            <a:rect l="l" t="t" r="r" b="b"/>
            <a:pathLst>
              <a:path w="1792303" h="320374">
                <a:moveTo>
                  <a:pt x="0" y="0"/>
                </a:moveTo>
                <a:lnTo>
                  <a:pt x="1792303" y="0"/>
                </a:lnTo>
                <a:lnTo>
                  <a:pt x="1792303" y="320375"/>
                </a:lnTo>
                <a:lnTo>
                  <a:pt x="0" y="3203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0" name="TextBox 10"/>
          <p:cNvSpPr txBox="1"/>
          <p:nvPr/>
        </p:nvSpPr>
        <p:spPr>
          <a:xfrm>
            <a:off x="3369768" y="3676503"/>
            <a:ext cx="4156237" cy="371202"/>
          </a:xfrm>
          <a:prstGeom prst="rect">
            <a:avLst/>
          </a:prstGeom>
        </p:spPr>
        <p:txBody>
          <a:bodyPr lIns="0" tIns="0" rIns="0" bIns="0" rtlCol="0" anchor="t">
            <a:spAutoFit/>
          </a:bodyPr>
          <a:lstStyle/>
          <a:p>
            <a:pPr algn="ctr">
              <a:lnSpc>
                <a:spcPts val="2964"/>
              </a:lnSpc>
            </a:pPr>
            <a:r>
              <a:rPr lang="en-US" sz="2297" b="1">
                <a:solidFill>
                  <a:srgbClr val="000000"/>
                </a:solidFill>
                <a:latin typeface="Poppins Semi-Bold"/>
                <a:ea typeface="Poppins Semi-Bold"/>
                <a:cs typeface="Poppins Semi-Bold"/>
                <a:sym typeface="Poppins Semi-Bold"/>
              </a:rPr>
              <a:t>Perempuan Bisa Bekerja</a:t>
            </a:r>
          </a:p>
        </p:txBody>
      </p:sp>
      <p:sp>
        <p:nvSpPr>
          <p:cNvPr id="11" name="TextBox 11"/>
          <p:cNvSpPr txBox="1"/>
          <p:nvPr/>
        </p:nvSpPr>
        <p:spPr>
          <a:xfrm>
            <a:off x="2460461" y="4378818"/>
            <a:ext cx="6022640" cy="1432399"/>
          </a:xfrm>
          <a:prstGeom prst="rect">
            <a:avLst/>
          </a:prstGeom>
        </p:spPr>
        <p:txBody>
          <a:bodyPr lIns="0" tIns="0" rIns="0" bIns="0" rtlCol="0" anchor="t">
            <a:spAutoFit/>
          </a:bodyPr>
          <a:lstStyle/>
          <a:p>
            <a:pPr algn="just">
              <a:lnSpc>
                <a:spcPts val="2813"/>
              </a:lnSpc>
            </a:pPr>
            <a:r>
              <a:rPr lang="en-US" sz="2180" b="1">
                <a:solidFill>
                  <a:srgbClr val="FFFFFF"/>
                </a:solidFill>
                <a:latin typeface="Poppins Bold"/>
                <a:ea typeface="Poppins Bold"/>
                <a:cs typeface="Poppins Bold"/>
                <a:sym typeface="Poppins Bold"/>
              </a:rPr>
              <a:t>Data 1 (menit 56:30)</a:t>
            </a:r>
          </a:p>
          <a:p>
            <a:pPr algn="just">
              <a:lnSpc>
                <a:spcPts val="2813"/>
              </a:lnSpc>
            </a:pPr>
            <a:r>
              <a:rPr lang="en-US" sz="2180">
                <a:solidFill>
                  <a:srgbClr val="FFFFFF"/>
                </a:solidFill>
                <a:latin typeface="Poppins"/>
                <a:ea typeface="Poppins"/>
                <a:cs typeface="Poppins"/>
                <a:sym typeface="Poppins"/>
              </a:rPr>
              <a:t>Penyambutan Rara hari pertama menjadi seorang manajer</a:t>
            </a:r>
          </a:p>
          <a:p>
            <a:pPr algn="just">
              <a:lnSpc>
                <a:spcPts val="2813"/>
              </a:lnSpc>
            </a:pPr>
            <a:endParaRPr lang="en-US" sz="2180">
              <a:solidFill>
                <a:srgbClr val="FFFFFF"/>
              </a:solidFill>
              <a:latin typeface="Poppins"/>
              <a:ea typeface="Poppins"/>
              <a:cs typeface="Poppins"/>
              <a:sym typeface="Poppins"/>
            </a:endParaRPr>
          </a:p>
        </p:txBody>
      </p:sp>
      <p:grpSp>
        <p:nvGrpSpPr>
          <p:cNvPr id="12" name="Group 12"/>
          <p:cNvGrpSpPr/>
          <p:nvPr/>
        </p:nvGrpSpPr>
        <p:grpSpPr>
          <a:xfrm>
            <a:off x="15776175" y="9495189"/>
            <a:ext cx="2153466" cy="581993"/>
            <a:chOff x="0" y="0"/>
            <a:chExt cx="2871289" cy="775991"/>
          </a:xfrm>
        </p:grpSpPr>
        <p:grpSp>
          <p:nvGrpSpPr>
            <p:cNvPr id="13" name="Group 13"/>
            <p:cNvGrpSpPr/>
            <p:nvPr/>
          </p:nvGrpSpPr>
          <p:grpSpPr>
            <a:xfrm>
              <a:off x="0" y="0"/>
              <a:ext cx="2871289" cy="775991"/>
              <a:chOff x="0" y="0"/>
              <a:chExt cx="669810" cy="181022"/>
            </a:xfrm>
          </p:grpSpPr>
          <p:sp>
            <p:nvSpPr>
              <p:cNvPr id="14" name="Freeform 14"/>
              <p:cNvSpPr/>
              <p:nvPr/>
            </p:nvSpPr>
            <p:spPr>
              <a:xfrm>
                <a:off x="0" y="0"/>
                <a:ext cx="669810" cy="181022"/>
              </a:xfrm>
              <a:custGeom>
                <a:avLst/>
                <a:gdLst/>
                <a:ahLst/>
                <a:cxnLst/>
                <a:rect l="l" t="t" r="r" b="b"/>
                <a:pathLst>
                  <a:path w="669810" h="181022">
                    <a:moveTo>
                      <a:pt x="90511" y="0"/>
                    </a:moveTo>
                    <a:lnTo>
                      <a:pt x="579299" y="0"/>
                    </a:lnTo>
                    <a:cubicBezTo>
                      <a:pt x="603304" y="0"/>
                      <a:pt x="626326" y="9536"/>
                      <a:pt x="643300" y="26510"/>
                    </a:cubicBezTo>
                    <a:cubicBezTo>
                      <a:pt x="660274" y="43484"/>
                      <a:pt x="669810" y="66506"/>
                      <a:pt x="669810" y="90511"/>
                    </a:cubicBezTo>
                    <a:lnTo>
                      <a:pt x="669810" y="90511"/>
                    </a:lnTo>
                    <a:cubicBezTo>
                      <a:pt x="669810" y="140499"/>
                      <a:pt x="629287" y="181022"/>
                      <a:pt x="579299" y="181022"/>
                    </a:cubicBezTo>
                    <a:lnTo>
                      <a:pt x="90511" y="181022"/>
                    </a:lnTo>
                    <a:cubicBezTo>
                      <a:pt x="66506" y="181022"/>
                      <a:pt x="43484" y="171486"/>
                      <a:pt x="26510" y="154512"/>
                    </a:cubicBezTo>
                    <a:cubicBezTo>
                      <a:pt x="9536" y="137538"/>
                      <a:pt x="0" y="114516"/>
                      <a:pt x="0" y="90511"/>
                    </a:cubicBezTo>
                    <a:lnTo>
                      <a:pt x="0" y="90511"/>
                    </a:lnTo>
                    <a:cubicBezTo>
                      <a:pt x="0" y="66506"/>
                      <a:pt x="9536" y="43484"/>
                      <a:pt x="26510" y="26510"/>
                    </a:cubicBezTo>
                    <a:cubicBezTo>
                      <a:pt x="43484" y="9536"/>
                      <a:pt x="66506" y="0"/>
                      <a:pt x="90511" y="0"/>
                    </a:cubicBezTo>
                    <a:close/>
                  </a:path>
                </a:pathLst>
              </a:custGeom>
              <a:solidFill>
                <a:srgbClr val="FFFFFF"/>
              </a:solidFill>
              <a:ln w="38100" cap="rnd">
                <a:solidFill>
                  <a:srgbClr val="173661"/>
                </a:solidFill>
                <a:prstDash val="dash"/>
                <a:round/>
              </a:ln>
            </p:spPr>
            <p:txBody>
              <a:bodyPr/>
              <a:lstStyle/>
              <a:p>
                <a:endParaRPr lang="en-ID"/>
              </a:p>
            </p:txBody>
          </p:sp>
          <p:sp>
            <p:nvSpPr>
              <p:cNvPr id="15" name="TextBox 15"/>
              <p:cNvSpPr txBox="1"/>
              <p:nvPr/>
            </p:nvSpPr>
            <p:spPr>
              <a:xfrm>
                <a:off x="0" y="-38100"/>
                <a:ext cx="669810" cy="219122"/>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896866" y="179164"/>
              <a:ext cx="424926" cy="439768"/>
            </a:xfrm>
            <a:custGeom>
              <a:avLst/>
              <a:gdLst/>
              <a:ahLst/>
              <a:cxnLst/>
              <a:rect l="l" t="t" r="r" b="b"/>
              <a:pathLst>
                <a:path w="424926" h="439768">
                  <a:moveTo>
                    <a:pt x="0" y="0"/>
                  </a:moveTo>
                  <a:lnTo>
                    <a:pt x="424926" y="0"/>
                  </a:lnTo>
                  <a:lnTo>
                    <a:pt x="424926" y="439768"/>
                  </a:lnTo>
                  <a:lnTo>
                    <a:pt x="0" y="4397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17" name="TextBox 17"/>
            <p:cNvSpPr txBox="1"/>
            <p:nvPr/>
          </p:nvSpPr>
          <p:spPr>
            <a:xfrm>
              <a:off x="534491" y="217264"/>
              <a:ext cx="1273321" cy="379563"/>
            </a:xfrm>
            <a:prstGeom prst="rect">
              <a:avLst/>
            </a:prstGeom>
          </p:spPr>
          <p:txBody>
            <a:bodyPr lIns="0" tIns="0" rIns="0" bIns="0" rtlCol="0" anchor="t">
              <a:spAutoFit/>
            </a:bodyPr>
            <a:lstStyle/>
            <a:p>
              <a:pPr algn="l">
                <a:lnSpc>
                  <a:spcPts val="1874"/>
                </a:lnSpc>
              </a:pPr>
              <a:r>
                <a:rPr lang="en-US" sz="2082" b="1">
                  <a:solidFill>
                    <a:srgbClr val="003A46"/>
                  </a:solidFill>
                  <a:latin typeface="Poppins Semi-Bold"/>
                  <a:ea typeface="Poppins Semi-Bold"/>
                  <a:cs typeface="Poppins Semi-Bold"/>
                  <a:sym typeface="Poppins Semi-Bold"/>
                </a:rPr>
                <a:t>Lanjut</a:t>
              </a:r>
            </a:p>
          </p:txBody>
        </p:sp>
      </p:grpSp>
      <p:grpSp>
        <p:nvGrpSpPr>
          <p:cNvPr id="18" name="Group 18"/>
          <p:cNvGrpSpPr/>
          <p:nvPr/>
        </p:nvGrpSpPr>
        <p:grpSpPr>
          <a:xfrm>
            <a:off x="-611561" y="-276225"/>
            <a:ext cx="9388034" cy="1329186"/>
            <a:chOff x="0" y="0"/>
            <a:chExt cx="4214276" cy="596670"/>
          </a:xfrm>
        </p:grpSpPr>
        <p:sp>
          <p:nvSpPr>
            <p:cNvPr id="19" name="Freeform 19"/>
            <p:cNvSpPr/>
            <p:nvPr/>
          </p:nvSpPr>
          <p:spPr>
            <a:xfrm>
              <a:off x="0" y="0"/>
              <a:ext cx="4214276" cy="596670"/>
            </a:xfrm>
            <a:custGeom>
              <a:avLst/>
              <a:gdLst/>
              <a:ahLst/>
              <a:cxnLst/>
              <a:rect l="l" t="t" r="r" b="b"/>
              <a:pathLst>
                <a:path w="4214276" h="596670">
                  <a:moveTo>
                    <a:pt x="4011076" y="0"/>
                  </a:moveTo>
                  <a:lnTo>
                    <a:pt x="0" y="0"/>
                  </a:lnTo>
                  <a:lnTo>
                    <a:pt x="203200" y="596670"/>
                  </a:lnTo>
                  <a:lnTo>
                    <a:pt x="4214276" y="596670"/>
                  </a:lnTo>
                  <a:lnTo>
                    <a:pt x="4011076" y="0"/>
                  </a:lnTo>
                  <a:close/>
                </a:path>
              </a:pathLst>
            </a:custGeom>
            <a:solidFill>
              <a:srgbClr val="FFB942"/>
            </a:solidFill>
            <a:ln cap="sq">
              <a:noFill/>
              <a:prstDash val="solid"/>
              <a:miter/>
            </a:ln>
          </p:spPr>
          <p:txBody>
            <a:bodyPr/>
            <a:lstStyle/>
            <a:p>
              <a:endParaRPr lang="en-ID"/>
            </a:p>
          </p:txBody>
        </p:sp>
        <p:sp>
          <p:nvSpPr>
            <p:cNvPr id="20" name="TextBox 20"/>
            <p:cNvSpPr txBox="1"/>
            <p:nvPr/>
          </p:nvSpPr>
          <p:spPr>
            <a:xfrm>
              <a:off x="101600" y="-38100"/>
              <a:ext cx="4011076" cy="63477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9361099" y="3244107"/>
            <a:ext cx="7024460" cy="2631372"/>
            <a:chOff x="0" y="0"/>
            <a:chExt cx="2295676" cy="859963"/>
          </a:xfrm>
        </p:grpSpPr>
        <p:sp>
          <p:nvSpPr>
            <p:cNvPr id="22" name="Freeform 22"/>
            <p:cNvSpPr/>
            <p:nvPr/>
          </p:nvSpPr>
          <p:spPr>
            <a:xfrm>
              <a:off x="0" y="0"/>
              <a:ext cx="2295676" cy="859963"/>
            </a:xfrm>
            <a:custGeom>
              <a:avLst/>
              <a:gdLst/>
              <a:ahLst/>
              <a:cxnLst/>
              <a:rect l="l" t="t" r="r" b="b"/>
              <a:pathLst>
                <a:path w="2295676" h="859963">
                  <a:moveTo>
                    <a:pt x="0" y="0"/>
                  </a:moveTo>
                  <a:lnTo>
                    <a:pt x="2295676" y="0"/>
                  </a:lnTo>
                  <a:lnTo>
                    <a:pt x="2295676" y="859963"/>
                  </a:lnTo>
                  <a:lnTo>
                    <a:pt x="0" y="859963"/>
                  </a:lnTo>
                  <a:close/>
                </a:path>
              </a:pathLst>
            </a:custGeom>
            <a:solidFill>
              <a:srgbClr val="000000">
                <a:alpha val="0"/>
              </a:srgbClr>
            </a:solidFill>
            <a:ln w="38100" cap="sq">
              <a:solidFill>
                <a:srgbClr val="EFBD27"/>
              </a:solidFill>
              <a:prstDash val="solid"/>
              <a:miter/>
            </a:ln>
          </p:spPr>
          <p:txBody>
            <a:bodyPr/>
            <a:lstStyle/>
            <a:p>
              <a:endParaRPr lang="en-ID"/>
            </a:p>
          </p:txBody>
        </p:sp>
        <p:sp>
          <p:nvSpPr>
            <p:cNvPr id="23" name="TextBox 23"/>
            <p:cNvSpPr txBox="1"/>
            <p:nvPr/>
          </p:nvSpPr>
          <p:spPr>
            <a:xfrm>
              <a:off x="0" y="-38100"/>
              <a:ext cx="2295676" cy="898063"/>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9862010" y="3545493"/>
            <a:ext cx="6029153" cy="643667"/>
            <a:chOff x="0" y="0"/>
            <a:chExt cx="1970398" cy="210358"/>
          </a:xfrm>
        </p:grpSpPr>
        <p:sp>
          <p:nvSpPr>
            <p:cNvPr id="25" name="Freeform 25"/>
            <p:cNvSpPr/>
            <p:nvPr/>
          </p:nvSpPr>
          <p:spPr>
            <a:xfrm>
              <a:off x="0" y="0"/>
              <a:ext cx="1970398" cy="210358"/>
            </a:xfrm>
            <a:custGeom>
              <a:avLst/>
              <a:gdLst/>
              <a:ahLst/>
              <a:cxnLst/>
              <a:rect l="l" t="t" r="r" b="b"/>
              <a:pathLst>
                <a:path w="1970398" h="210358">
                  <a:moveTo>
                    <a:pt x="0" y="0"/>
                  </a:moveTo>
                  <a:lnTo>
                    <a:pt x="1970398" y="0"/>
                  </a:lnTo>
                  <a:lnTo>
                    <a:pt x="1970398" y="210358"/>
                  </a:lnTo>
                  <a:lnTo>
                    <a:pt x="0" y="210358"/>
                  </a:lnTo>
                  <a:close/>
                </a:path>
              </a:pathLst>
            </a:custGeom>
            <a:solidFill>
              <a:srgbClr val="FFB942"/>
            </a:solidFill>
          </p:spPr>
          <p:txBody>
            <a:bodyPr/>
            <a:lstStyle/>
            <a:p>
              <a:endParaRPr lang="en-ID"/>
            </a:p>
          </p:txBody>
        </p:sp>
        <p:sp>
          <p:nvSpPr>
            <p:cNvPr id="26" name="TextBox 26"/>
            <p:cNvSpPr txBox="1"/>
            <p:nvPr/>
          </p:nvSpPr>
          <p:spPr>
            <a:xfrm>
              <a:off x="0" y="-38100"/>
              <a:ext cx="1970398" cy="248458"/>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10075233" y="3676503"/>
            <a:ext cx="5596193" cy="371202"/>
          </a:xfrm>
          <a:prstGeom prst="rect">
            <a:avLst/>
          </a:prstGeom>
        </p:spPr>
        <p:txBody>
          <a:bodyPr lIns="0" tIns="0" rIns="0" bIns="0" rtlCol="0" anchor="t">
            <a:spAutoFit/>
          </a:bodyPr>
          <a:lstStyle/>
          <a:p>
            <a:pPr algn="ctr">
              <a:lnSpc>
                <a:spcPts val="2964"/>
              </a:lnSpc>
            </a:pPr>
            <a:r>
              <a:rPr lang="en-US" sz="2297" b="1">
                <a:solidFill>
                  <a:srgbClr val="000000"/>
                </a:solidFill>
                <a:latin typeface="Poppins Semi-Bold"/>
                <a:ea typeface="Poppins Semi-Bold"/>
                <a:cs typeface="Poppins Semi-Bold"/>
                <a:sym typeface="Poppins Semi-Bold"/>
              </a:rPr>
              <a:t>Perempuan Menjadi Agen Intelektual</a:t>
            </a:r>
          </a:p>
        </p:txBody>
      </p:sp>
      <p:grpSp>
        <p:nvGrpSpPr>
          <p:cNvPr id="28" name="Group 28"/>
          <p:cNvGrpSpPr/>
          <p:nvPr/>
        </p:nvGrpSpPr>
        <p:grpSpPr>
          <a:xfrm>
            <a:off x="1924851" y="6085029"/>
            <a:ext cx="7093858" cy="3245248"/>
            <a:chOff x="0" y="0"/>
            <a:chExt cx="2318356" cy="1060585"/>
          </a:xfrm>
        </p:grpSpPr>
        <p:sp>
          <p:nvSpPr>
            <p:cNvPr id="29" name="Freeform 29"/>
            <p:cNvSpPr/>
            <p:nvPr/>
          </p:nvSpPr>
          <p:spPr>
            <a:xfrm>
              <a:off x="0" y="0"/>
              <a:ext cx="2318356" cy="1060585"/>
            </a:xfrm>
            <a:custGeom>
              <a:avLst/>
              <a:gdLst/>
              <a:ahLst/>
              <a:cxnLst/>
              <a:rect l="l" t="t" r="r" b="b"/>
              <a:pathLst>
                <a:path w="2318356" h="1060585">
                  <a:moveTo>
                    <a:pt x="0" y="0"/>
                  </a:moveTo>
                  <a:lnTo>
                    <a:pt x="2318356" y="0"/>
                  </a:lnTo>
                  <a:lnTo>
                    <a:pt x="2318356" y="1060585"/>
                  </a:lnTo>
                  <a:lnTo>
                    <a:pt x="0" y="1060585"/>
                  </a:lnTo>
                  <a:close/>
                </a:path>
              </a:pathLst>
            </a:custGeom>
            <a:solidFill>
              <a:srgbClr val="000000">
                <a:alpha val="0"/>
              </a:srgbClr>
            </a:solidFill>
            <a:ln w="38100" cap="sq">
              <a:solidFill>
                <a:srgbClr val="EFBD27"/>
              </a:solidFill>
              <a:prstDash val="solid"/>
              <a:miter/>
            </a:ln>
          </p:spPr>
          <p:txBody>
            <a:bodyPr/>
            <a:lstStyle/>
            <a:p>
              <a:endParaRPr lang="en-ID"/>
            </a:p>
          </p:txBody>
        </p:sp>
        <p:sp>
          <p:nvSpPr>
            <p:cNvPr id="30" name="TextBox 30"/>
            <p:cNvSpPr txBox="1"/>
            <p:nvPr/>
          </p:nvSpPr>
          <p:spPr>
            <a:xfrm>
              <a:off x="0" y="-38100"/>
              <a:ext cx="2318356" cy="1098685"/>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2460461" y="6427929"/>
            <a:ext cx="6022640" cy="649778"/>
            <a:chOff x="0" y="0"/>
            <a:chExt cx="1968269" cy="212355"/>
          </a:xfrm>
        </p:grpSpPr>
        <p:sp>
          <p:nvSpPr>
            <p:cNvPr id="32" name="Freeform 32"/>
            <p:cNvSpPr/>
            <p:nvPr/>
          </p:nvSpPr>
          <p:spPr>
            <a:xfrm>
              <a:off x="0" y="0"/>
              <a:ext cx="1968269" cy="212355"/>
            </a:xfrm>
            <a:custGeom>
              <a:avLst/>
              <a:gdLst/>
              <a:ahLst/>
              <a:cxnLst/>
              <a:rect l="l" t="t" r="r" b="b"/>
              <a:pathLst>
                <a:path w="1968269" h="212355">
                  <a:moveTo>
                    <a:pt x="0" y="0"/>
                  </a:moveTo>
                  <a:lnTo>
                    <a:pt x="1968269" y="0"/>
                  </a:lnTo>
                  <a:lnTo>
                    <a:pt x="1968269" y="212355"/>
                  </a:lnTo>
                  <a:lnTo>
                    <a:pt x="0" y="212355"/>
                  </a:lnTo>
                  <a:close/>
                </a:path>
              </a:pathLst>
            </a:custGeom>
            <a:solidFill>
              <a:srgbClr val="FFB942"/>
            </a:solidFill>
          </p:spPr>
          <p:txBody>
            <a:bodyPr/>
            <a:lstStyle/>
            <a:p>
              <a:endParaRPr lang="en-ID"/>
            </a:p>
          </p:txBody>
        </p:sp>
        <p:sp>
          <p:nvSpPr>
            <p:cNvPr id="33" name="TextBox 33"/>
            <p:cNvSpPr txBox="1"/>
            <p:nvPr/>
          </p:nvSpPr>
          <p:spPr>
            <a:xfrm>
              <a:off x="0" y="-38100"/>
              <a:ext cx="1968269" cy="250455"/>
            </a:xfrm>
            <a:prstGeom prst="rect">
              <a:avLst/>
            </a:prstGeom>
          </p:spPr>
          <p:txBody>
            <a:bodyPr lIns="50800" tIns="50800" rIns="50800" bIns="50800" rtlCol="0" anchor="ctr"/>
            <a:lstStyle/>
            <a:p>
              <a:pPr algn="ctr">
                <a:lnSpc>
                  <a:spcPts val="2659"/>
                </a:lnSpc>
              </a:pPr>
              <a:endParaRPr/>
            </a:p>
          </p:txBody>
        </p:sp>
      </p:grpSp>
      <p:sp>
        <p:nvSpPr>
          <p:cNvPr id="34" name="TextBox 34"/>
          <p:cNvSpPr txBox="1"/>
          <p:nvPr/>
        </p:nvSpPr>
        <p:spPr>
          <a:xfrm>
            <a:off x="2584063" y="6565050"/>
            <a:ext cx="5647330" cy="371202"/>
          </a:xfrm>
          <a:prstGeom prst="rect">
            <a:avLst/>
          </a:prstGeom>
        </p:spPr>
        <p:txBody>
          <a:bodyPr lIns="0" tIns="0" rIns="0" bIns="0" rtlCol="0" anchor="t">
            <a:spAutoFit/>
          </a:bodyPr>
          <a:lstStyle/>
          <a:p>
            <a:pPr algn="ctr">
              <a:lnSpc>
                <a:spcPts val="2964"/>
              </a:lnSpc>
            </a:pPr>
            <a:r>
              <a:rPr lang="en-US" sz="2297" b="1">
                <a:solidFill>
                  <a:srgbClr val="000000"/>
                </a:solidFill>
                <a:latin typeface="Poppins Semi-Bold"/>
                <a:ea typeface="Poppins Semi-Bold"/>
                <a:cs typeface="Poppins Semi-Bold"/>
                <a:sym typeface="Poppins Semi-Bold"/>
              </a:rPr>
              <a:t>Perempuan Menolak Subordinasi</a:t>
            </a:r>
          </a:p>
        </p:txBody>
      </p:sp>
      <p:sp>
        <p:nvSpPr>
          <p:cNvPr id="35" name="TextBox 35"/>
          <p:cNvSpPr txBox="1"/>
          <p:nvPr/>
        </p:nvSpPr>
        <p:spPr>
          <a:xfrm>
            <a:off x="2460461" y="7244386"/>
            <a:ext cx="6022640" cy="2137249"/>
          </a:xfrm>
          <a:prstGeom prst="rect">
            <a:avLst/>
          </a:prstGeom>
        </p:spPr>
        <p:txBody>
          <a:bodyPr lIns="0" tIns="0" rIns="0" bIns="0" rtlCol="0" anchor="t">
            <a:spAutoFit/>
          </a:bodyPr>
          <a:lstStyle/>
          <a:p>
            <a:pPr algn="just">
              <a:lnSpc>
                <a:spcPts val="2813"/>
              </a:lnSpc>
            </a:pPr>
            <a:r>
              <a:rPr lang="en-US" sz="2180" b="1">
                <a:solidFill>
                  <a:srgbClr val="FFFFFF"/>
                </a:solidFill>
                <a:latin typeface="Poppins Bold"/>
                <a:ea typeface="Poppins Bold"/>
                <a:cs typeface="Poppins Bold"/>
                <a:sym typeface="Poppins Bold"/>
              </a:rPr>
              <a:t>Data 3 (menit ke 01:49:23) </a:t>
            </a:r>
          </a:p>
          <a:p>
            <a:pPr algn="just">
              <a:lnSpc>
                <a:spcPts val="2813"/>
              </a:lnSpc>
            </a:pPr>
            <a:r>
              <a:rPr lang="en-US" sz="2180">
                <a:solidFill>
                  <a:srgbClr val="FFFFFF"/>
                </a:solidFill>
                <a:latin typeface="Poppins"/>
                <a:ea typeface="Poppins"/>
                <a:cs typeface="Poppins"/>
                <a:sym typeface="Poppins"/>
              </a:rPr>
              <a:t>Tante Meilinda: “Tapi kamu cantikan kurus loh ra”</a:t>
            </a:r>
          </a:p>
          <a:p>
            <a:pPr algn="just">
              <a:lnSpc>
                <a:spcPts val="2813"/>
              </a:lnSpc>
            </a:pPr>
            <a:r>
              <a:rPr lang="en-US" sz="2180">
                <a:solidFill>
                  <a:srgbClr val="FFFFFF"/>
                </a:solidFill>
                <a:latin typeface="Poppins"/>
                <a:ea typeface="Poppins"/>
                <a:cs typeface="Poppins"/>
                <a:sym typeface="Poppins"/>
              </a:rPr>
              <a:t>Rara: “Ternyata cantik juga belum tentu bahagia tante”</a:t>
            </a:r>
          </a:p>
          <a:p>
            <a:pPr algn="just">
              <a:lnSpc>
                <a:spcPts val="2813"/>
              </a:lnSpc>
            </a:pPr>
            <a:endParaRPr lang="en-US" sz="2180">
              <a:solidFill>
                <a:srgbClr val="FFFFFF"/>
              </a:solidFill>
              <a:latin typeface="Poppins"/>
              <a:ea typeface="Poppins"/>
              <a:cs typeface="Poppins"/>
              <a:sym typeface="Poppins"/>
            </a:endParaRPr>
          </a:p>
        </p:txBody>
      </p:sp>
      <p:grpSp>
        <p:nvGrpSpPr>
          <p:cNvPr id="36" name="Group 36"/>
          <p:cNvGrpSpPr/>
          <p:nvPr/>
        </p:nvGrpSpPr>
        <p:grpSpPr>
          <a:xfrm>
            <a:off x="9361099" y="6097825"/>
            <a:ext cx="7024460" cy="3232452"/>
            <a:chOff x="0" y="0"/>
            <a:chExt cx="2295676" cy="1056403"/>
          </a:xfrm>
        </p:grpSpPr>
        <p:sp>
          <p:nvSpPr>
            <p:cNvPr id="37" name="Freeform 37"/>
            <p:cNvSpPr/>
            <p:nvPr/>
          </p:nvSpPr>
          <p:spPr>
            <a:xfrm>
              <a:off x="0" y="0"/>
              <a:ext cx="2295676" cy="1056403"/>
            </a:xfrm>
            <a:custGeom>
              <a:avLst/>
              <a:gdLst/>
              <a:ahLst/>
              <a:cxnLst/>
              <a:rect l="l" t="t" r="r" b="b"/>
              <a:pathLst>
                <a:path w="2295676" h="1056403">
                  <a:moveTo>
                    <a:pt x="0" y="0"/>
                  </a:moveTo>
                  <a:lnTo>
                    <a:pt x="2295676" y="0"/>
                  </a:lnTo>
                  <a:lnTo>
                    <a:pt x="2295676" y="1056403"/>
                  </a:lnTo>
                  <a:lnTo>
                    <a:pt x="0" y="1056403"/>
                  </a:lnTo>
                  <a:close/>
                </a:path>
              </a:pathLst>
            </a:custGeom>
            <a:solidFill>
              <a:srgbClr val="000000">
                <a:alpha val="0"/>
              </a:srgbClr>
            </a:solidFill>
            <a:ln w="38100" cap="sq">
              <a:solidFill>
                <a:srgbClr val="EFBD27"/>
              </a:solidFill>
              <a:prstDash val="solid"/>
              <a:miter/>
            </a:ln>
          </p:spPr>
          <p:txBody>
            <a:bodyPr/>
            <a:lstStyle/>
            <a:p>
              <a:endParaRPr lang="en-ID"/>
            </a:p>
          </p:txBody>
        </p:sp>
        <p:sp>
          <p:nvSpPr>
            <p:cNvPr id="38" name="TextBox 38"/>
            <p:cNvSpPr txBox="1"/>
            <p:nvPr/>
          </p:nvSpPr>
          <p:spPr>
            <a:xfrm>
              <a:off x="0" y="-38100"/>
              <a:ext cx="2295676" cy="1094503"/>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9638548" y="6434040"/>
            <a:ext cx="6252614" cy="857971"/>
            <a:chOff x="0" y="0"/>
            <a:chExt cx="2043427" cy="280395"/>
          </a:xfrm>
        </p:grpSpPr>
        <p:sp>
          <p:nvSpPr>
            <p:cNvPr id="40" name="Freeform 40"/>
            <p:cNvSpPr/>
            <p:nvPr/>
          </p:nvSpPr>
          <p:spPr>
            <a:xfrm>
              <a:off x="0" y="0"/>
              <a:ext cx="2043427" cy="280395"/>
            </a:xfrm>
            <a:custGeom>
              <a:avLst/>
              <a:gdLst/>
              <a:ahLst/>
              <a:cxnLst/>
              <a:rect l="l" t="t" r="r" b="b"/>
              <a:pathLst>
                <a:path w="2043427" h="280395">
                  <a:moveTo>
                    <a:pt x="0" y="0"/>
                  </a:moveTo>
                  <a:lnTo>
                    <a:pt x="2043427" y="0"/>
                  </a:lnTo>
                  <a:lnTo>
                    <a:pt x="2043427" y="280395"/>
                  </a:lnTo>
                  <a:lnTo>
                    <a:pt x="0" y="280395"/>
                  </a:lnTo>
                  <a:close/>
                </a:path>
              </a:pathLst>
            </a:custGeom>
            <a:solidFill>
              <a:srgbClr val="FFB942"/>
            </a:solidFill>
          </p:spPr>
          <p:txBody>
            <a:bodyPr/>
            <a:lstStyle/>
            <a:p>
              <a:endParaRPr lang="en-ID"/>
            </a:p>
          </p:txBody>
        </p:sp>
        <p:sp>
          <p:nvSpPr>
            <p:cNvPr id="41" name="TextBox 41"/>
            <p:cNvSpPr txBox="1"/>
            <p:nvPr/>
          </p:nvSpPr>
          <p:spPr>
            <a:xfrm>
              <a:off x="0" y="-38100"/>
              <a:ext cx="2043427" cy="318495"/>
            </a:xfrm>
            <a:prstGeom prst="rect">
              <a:avLst/>
            </a:prstGeom>
          </p:spPr>
          <p:txBody>
            <a:bodyPr lIns="50800" tIns="50800" rIns="50800" bIns="50800" rtlCol="0" anchor="ctr"/>
            <a:lstStyle/>
            <a:p>
              <a:pPr algn="ctr">
                <a:lnSpc>
                  <a:spcPts val="2659"/>
                </a:lnSpc>
              </a:pPr>
              <a:endParaRPr/>
            </a:p>
          </p:txBody>
        </p:sp>
      </p:grpSp>
      <p:sp>
        <p:nvSpPr>
          <p:cNvPr id="42" name="TextBox 42"/>
          <p:cNvSpPr txBox="1"/>
          <p:nvPr/>
        </p:nvSpPr>
        <p:spPr>
          <a:xfrm>
            <a:off x="9625963" y="6478692"/>
            <a:ext cx="6252614" cy="740093"/>
          </a:xfrm>
          <a:prstGeom prst="rect">
            <a:avLst/>
          </a:prstGeom>
        </p:spPr>
        <p:txBody>
          <a:bodyPr lIns="0" tIns="0" rIns="0" bIns="0" rtlCol="0" anchor="t">
            <a:spAutoFit/>
          </a:bodyPr>
          <a:lstStyle/>
          <a:p>
            <a:pPr algn="ctr">
              <a:lnSpc>
                <a:spcPts val="2964"/>
              </a:lnSpc>
            </a:pPr>
            <a:r>
              <a:rPr lang="en-US" sz="2297" b="1">
                <a:solidFill>
                  <a:srgbClr val="000000"/>
                </a:solidFill>
                <a:latin typeface="Poppins Semi-Bold"/>
                <a:ea typeface="Poppins Semi-Bold"/>
                <a:cs typeface="Poppins Semi-Bold"/>
                <a:sym typeface="Poppins Semi-Bold"/>
              </a:rPr>
              <a:t>Perempuan Menjadi Sosok Berpengaruh di Masyarakat</a:t>
            </a:r>
          </a:p>
        </p:txBody>
      </p:sp>
      <p:sp>
        <p:nvSpPr>
          <p:cNvPr id="43" name="TextBox 43"/>
          <p:cNvSpPr txBox="1"/>
          <p:nvPr/>
        </p:nvSpPr>
        <p:spPr>
          <a:xfrm>
            <a:off x="9753535" y="7357940"/>
            <a:ext cx="6022640" cy="2137249"/>
          </a:xfrm>
          <a:prstGeom prst="rect">
            <a:avLst/>
          </a:prstGeom>
        </p:spPr>
        <p:txBody>
          <a:bodyPr lIns="0" tIns="0" rIns="0" bIns="0" rtlCol="0" anchor="t">
            <a:spAutoFit/>
          </a:bodyPr>
          <a:lstStyle/>
          <a:p>
            <a:pPr algn="just">
              <a:lnSpc>
                <a:spcPts val="2813"/>
              </a:lnSpc>
            </a:pPr>
            <a:r>
              <a:rPr lang="en-US" sz="2180" b="1">
                <a:solidFill>
                  <a:srgbClr val="FFFFFF"/>
                </a:solidFill>
                <a:latin typeface="Poppins Bold"/>
                <a:ea typeface="Poppins Bold"/>
                <a:cs typeface="Poppins Bold"/>
                <a:sym typeface="Poppins Bold"/>
              </a:rPr>
              <a:t>Data 4 (menit 01:46:11)</a:t>
            </a:r>
          </a:p>
          <a:p>
            <a:pPr algn="just">
              <a:lnSpc>
                <a:spcPts val="2813"/>
              </a:lnSpc>
            </a:pPr>
            <a:r>
              <a:rPr lang="en-US" sz="2180">
                <a:solidFill>
                  <a:srgbClr val="FFFFFF"/>
                </a:solidFill>
                <a:latin typeface="Poppins"/>
                <a:ea typeface="Poppins"/>
                <a:cs typeface="Poppins"/>
                <a:sym typeface="Poppins"/>
              </a:rPr>
              <a:t>Maria: “Apa saya bilang kalau kau berponi dibuka begitu cantik sekali”</a:t>
            </a:r>
          </a:p>
          <a:p>
            <a:pPr algn="just">
              <a:lnSpc>
                <a:spcPts val="2813"/>
              </a:lnSpc>
            </a:pPr>
            <a:r>
              <a:rPr lang="en-US" sz="2180">
                <a:solidFill>
                  <a:srgbClr val="FFFFFF"/>
                </a:solidFill>
                <a:latin typeface="Poppins"/>
                <a:ea typeface="Poppins"/>
                <a:cs typeface="Poppins"/>
                <a:sym typeface="Poppins"/>
              </a:rPr>
              <a:t>Prita: “Iya mar kalo diliat liat tompel gua lucu juga ya, jadi pengen nambah satu”</a:t>
            </a:r>
          </a:p>
          <a:p>
            <a:pPr algn="just">
              <a:lnSpc>
                <a:spcPts val="2813"/>
              </a:lnSpc>
            </a:pPr>
            <a:endParaRPr lang="en-US" sz="2180">
              <a:solidFill>
                <a:srgbClr val="FFFFFF"/>
              </a:solidFill>
              <a:latin typeface="Poppins"/>
              <a:ea typeface="Poppins"/>
              <a:cs typeface="Poppins"/>
              <a:sym typeface="Poppins"/>
            </a:endParaRPr>
          </a:p>
        </p:txBody>
      </p:sp>
      <p:sp>
        <p:nvSpPr>
          <p:cNvPr id="44" name="TextBox 44"/>
          <p:cNvSpPr txBox="1"/>
          <p:nvPr/>
        </p:nvSpPr>
        <p:spPr>
          <a:xfrm>
            <a:off x="9868523" y="4227275"/>
            <a:ext cx="6022640" cy="1784824"/>
          </a:xfrm>
          <a:prstGeom prst="rect">
            <a:avLst/>
          </a:prstGeom>
        </p:spPr>
        <p:txBody>
          <a:bodyPr lIns="0" tIns="0" rIns="0" bIns="0" rtlCol="0" anchor="t">
            <a:spAutoFit/>
          </a:bodyPr>
          <a:lstStyle/>
          <a:p>
            <a:pPr algn="just">
              <a:lnSpc>
                <a:spcPts val="2813"/>
              </a:lnSpc>
            </a:pPr>
            <a:r>
              <a:rPr lang="en-US" sz="2180" b="1">
                <a:solidFill>
                  <a:srgbClr val="FFFFFF"/>
                </a:solidFill>
                <a:latin typeface="Poppins Bold"/>
                <a:ea typeface="Poppins Bold"/>
                <a:cs typeface="Poppins Bold"/>
                <a:sym typeface="Poppins Bold"/>
              </a:rPr>
              <a:t>Data 2 (menit ke 01:43:21) </a:t>
            </a:r>
          </a:p>
          <a:p>
            <a:pPr algn="just">
              <a:lnSpc>
                <a:spcPts val="2813"/>
              </a:lnSpc>
            </a:pPr>
            <a:r>
              <a:rPr lang="en-US" sz="2180">
                <a:solidFill>
                  <a:srgbClr val="FFFFFF"/>
                </a:solidFill>
                <a:latin typeface="Poppins"/>
                <a:ea typeface="Poppins"/>
                <a:cs typeface="Poppins"/>
                <a:sym typeface="Poppins"/>
              </a:rPr>
              <a:t>Tokoh utama menyuarakan pendapatnya terkait standarisasi kecantikan yang mengekang dan membebani perempuan.</a:t>
            </a:r>
          </a:p>
          <a:p>
            <a:pPr algn="just">
              <a:lnSpc>
                <a:spcPts val="2813"/>
              </a:lnSpc>
            </a:pPr>
            <a:endParaRPr lang="en-US" sz="2180">
              <a:solidFill>
                <a:srgbClr val="FFFFFF"/>
              </a:solidFill>
              <a:latin typeface="Poppins"/>
              <a:ea typeface="Poppins"/>
              <a:cs typeface="Poppins"/>
              <a:sym typeface="Poppins"/>
            </a:endParaRPr>
          </a:p>
        </p:txBody>
      </p:sp>
      <p:sp>
        <p:nvSpPr>
          <p:cNvPr id="45" name="TextBox 45"/>
          <p:cNvSpPr txBox="1"/>
          <p:nvPr/>
        </p:nvSpPr>
        <p:spPr>
          <a:xfrm>
            <a:off x="-669987" y="295352"/>
            <a:ext cx="10079152" cy="695325"/>
          </a:xfrm>
          <a:prstGeom prst="rect">
            <a:avLst/>
          </a:prstGeom>
        </p:spPr>
        <p:txBody>
          <a:bodyPr lIns="0" tIns="0" rIns="0" bIns="0" rtlCol="0" anchor="t">
            <a:spAutoFit/>
          </a:bodyPr>
          <a:lstStyle/>
          <a:p>
            <a:pPr algn="ctr">
              <a:lnSpc>
                <a:spcPts val="5400"/>
              </a:lnSpc>
            </a:pPr>
            <a:r>
              <a:rPr lang="en-US" sz="4500">
                <a:solidFill>
                  <a:srgbClr val="FFFFFF"/>
                </a:solidFill>
                <a:latin typeface="League Spartan"/>
                <a:ea typeface="League Spartan"/>
                <a:cs typeface="League Spartan"/>
                <a:sym typeface="League Spartan"/>
              </a:rPr>
              <a:t>HASIL DAN PEMBAHASAN</a:t>
            </a:r>
          </a:p>
        </p:txBody>
      </p:sp>
      <p:sp>
        <p:nvSpPr>
          <p:cNvPr id="46" name="Freeform 46"/>
          <p:cNvSpPr/>
          <p:nvPr/>
        </p:nvSpPr>
        <p:spPr>
          <a:xfrm>
            <a:off x="-4334494" y="1028700"/>
            <a:ext cx="8668987" cy="5264439"/>
          </a:xfrm>
          <a:custGeom>
            <a:avLst/>
            <a:gdLst/>
            <a:ahLst/>
            <a:cxnLst/>
            <a:rect l="l" t="t" r="r" b="b"/>
            <a:pathLst>
              <a:path w="8668987" h="5264439">
                <a:moveTo>
                  <a:pt x="0" y="0"/>
                </a:moveTo>
                <a:lnTo>
                  <a:pt x="8668988" y="0"/>
                </a:lnTo>
                <a:lnTo>
                  <a:pt x="8668988" y="5264439"/>
                </a:lnTo>
                <a:lnTo>
                  <a:pt x="0" y="52644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grpSp>
        <p:nvGrpSpPr>
          <p:cNvPr id="47" name="Group 47"/>
          <p:cNvGrpSpPr/>
          <p:nvPr/>
        </p:nvGrpSpPr>
        <p:grpSpPr>
          <a:xfrm>
            <a:off x="5115455" y="1841942"/>
            <a:ext cx="8587421" cy="1192615"/>
            <a:chOff x="0" y="0"/>
            <a:chExt cx="2261707" cy="314104"/>
          </a:xfrm>
        </p:grpSpPr>
        <p:sp>
          <p:nvSpPr>
            <p:cNvPr id="48" name="Freeform 48"/>
            <p:cNvSpPr/>
            <p:nvPr/>
          </p:nvSpPr>
          <p:spPr>
            <a:xfrm>
              <a:off x="0" y="0"/>
              <a:ext cx="2261707" cy="314104"/>
            </a:xfrm>
            <a:custGeom>
              <a:avLst/>
              <a:gdLst/>
              <a:ahLst/>
              <a:cxnLst/>
              <a:rect l="l" t="t" r="r" b="b"/>
              <a:pathLst>
                <a:path w="2261707" h="314104">
                  <a:moveTo>
                    <a:pt x="0" y="0"/>
                  </a:moveTo>
                  <a:lnTo>
                    <a:pt x="2261707" y="0"/>
                  </a:lnTo>
                  <a:lnTo>
                    <a:pt x="2261707" y="314104"/>
                  </a:lnTo>
                  <a:lnTo>
                    <a:pt x="0" y="314104"/>
                  </a:lnTo>
                  <a:close/>
                </a:path>
              </a:pathLst>
            </a:custGeom>
            <a:solidFill>
              <a:srgbClr val="FFB942"/>
            </a:solidFill>
          </p:spPr>
          <p:txBody>
            <a:bodyPr/>
            <a:lstStyle/>
            <a:p>
              <a:endParaRPr lang="en-ID"/>
            </a:p>
          </p:txBody>
        </p:sp>
        <p:sp>
          <p:nvSpPr>
            <p:cNvPr id="49" name="TextBox 49"/>
            <p:cNvSpPr txBox="1"/>
            <p:nvPr/>
          </p:nvSpPr>
          <p:spPr>
            <a:xfrm>
              <a:off x="0" y="-47625"/>
              <a:ext cx="2261707" cy="361729"/>
            </a:xfrm>
            <a:prstGeom prst="rect">
              <a:avLst/>
            </a:prstGeom>
          </p:spPr>
          <p:txBody>
            <a:bodyPr lIns="50800" tIns="50800" rIns="50800" bIns="50800" rtlCol="0" anchor="ctr"/>
            <a:lstStyle/>
            <a:p>
              <a:pPr algn="ctr">
                <a:lnSpc>
                  <a:spcPts val="3640"/>
                </a:lnSpc>
              </a:pPr>
              <a:endParaRPr/>
            </a:p>
          </p:txBody>
        </p:sp>
      </p:grpSp>
      <p:sp>
        <p:nvSpPr>
          <p:cNvPr id="50" name="TextBox 50"/>
          <p:cNvSpPr txBox="1"/>
          <p:nvPr/>
        </p:nvSpPr>
        <p:spPr>
          <a:xfrm>
            <a:off x="5601230" y="1895324"/>
            <a:ext cx="7692691" cy="1028700"/>
          </a:xfrm>
          <a:prstGeom prst="rect">
            <a:avLst/>
          </a:prstGeom>
        </p:spPr>
        <p:txBody>
          <a:bodyPr lIns="0" tIns="0" rIns="0" bIns="0" rtlCol="0" anchor="t">
            <a:spAutoFit/>
          </a:bodyPr>
          <a:lstStyle/>
          <a:p>
            <a:pPr algn="ctr">
              <a:lnSpc>
                <a:spcPts val="4199"/>
              </a:lnSpc>
            </a:pPr>
            <a:r>
              <a:rPr lang="en-US" sz="2999">
                <a:solidFill>
                  <a:srgbClr val="000000"/>
                </a:solidFill>
                <a:latin typeface="League Spartan"/>
                <a:ea typeface="League Spartan"/>
                <a:cs typeface="League Spartan"/>
                <a:sym typeface="League Spartan"/>
              </a:rPr>
              <a:t>Perlawanan Tokoh Utama Perempuan terhadap Standardisasi Kecantikan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22D58"/>
        </a:solidFill>
        <a:effectLst/>
      </p:bgPr>
    </p:bg>
    <p:spTree>
      <p:nvGrpSpPr>
        <p:cNvPr id="1" name=""/>
        <p:cNvGrpSpPr/>
        <p:nvPr/>
      </p:nvGrpSpPr>
      <p:grpSpPr>
        <a:xfrm>
          <a:off x="0" y="0"/>
          <a:ext cx="0" cy="0"/>
          <a:chOff x="0" y="0"/>
          <a:chExt cx="0" cy="0"/>
        </a:xfrm>
      </p:grpSpPr>
      <p:sp>
        <p:nvSpPr>
          <p:cNvPr id="2" name="Freeform 2"/>
          <p:cNvSpPr/>
          <p:nvPr/>
        </p:nvSpPr>
        <p:spPr>
          <a:xfrm>
            <a:off x="5657850" y="-122573"/>
            <a:ext cx="12954176" cy="7866718"/>
          </a:xfrm>
          <a:custGeom>
            <a:avLst/>
            <a:gdLst/>
            <a:ahLst/>
            <a:cxnLst/>
            <a:rect l="l" t="t" r="r" b="b"/>
            <a:pathLst>
              <a:path w="12954176" h="7866718">
                <a:moveTo>
                  <a:pt x="0" y="0"/>
                </a:moveTo>
                <a:lnTo>
                  <a:pt x="12954176" y="0"/>
                </a:lnTo>
                <a:lnTo>
                  <a:pt x="12954176" y="7866718"/>
                </a:lnTo>
                <a:lnTo>
                  <a:pt x="0" y="78667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0" y="0"/>
            <a:ext cx="6852739" cy="1448433"/>
            <a:chOff x="0" y="0"/>
            <a:chExt cx="2707054" cy="572178"/>
          </a:xfrm>
        </p:grpSpPr>
        <p:sp>
          <p:nvSpPr>
            <p:cNvPr id="4" name="Freeform 4"/>
            <p:cNvSpPr/>
            <p:nvPr/>
          </p:nvSpPr>
          <p:spPr>
            <a:xfrm>
              <a:off x="0" y="0"/>
              <a:ext cx="2707054" cy="572178"/>
            </a:xfrm>
            <a:custGeom>
              <a:avLst/>
              <a:gdLst/>
              <a:ahLst/>
              <a:cxnLst/>
              <a:rect l="l" t="t" r="r" b="b"/>
              <a:pathLst>
                <a:path w="2707054" h="572178">
                  <a:moveTo>
                    <a:pt x="2503854" y="0"/>
                  </a:moveTo>
                  <a:lnTo>
                    <a:pt x="0" y="0"/>
                  </a:lnTo>
                  <a:lnTo>
                    <a:pt x="203200" y="572178"/>
                  </a:lnTo>
                  <a:lnTo>
                    <a:pt x="2707054" y="572178"/>
                  </a:lnTo>
                  <a:lnTo>
                    <a:pt x="2503854" y="0"/>
                  </a:lnTo>
                  <a:close/>
                </a:path>
              </a:pathLst>
            </a:custGeom>
            <a:solidFill>
              <a:srgbClr val="FFB942"/>
            </a:solidFill>
            <a:ln cap="sq">
              <a:noFill/>
              <a:prstDash val="solid"/>
              <a:miter/>
            </a:ln>
          </p:spPr>
          <p:txBody>
            <a:bodyPr/>
            <a:lstStyle/>
            <a:p>
              <a:endParaRPr lang="en-ID"/>
            </a:p>
          </p:txBody>
        </p:sp>
        <p:sp>
          <p:nvSpPr>
            <p:cNvPr id="5" name="TextBox 5"/>
            <p:cNvSpPr txBox="1"/>
            <p:nvPr/>
          </p:nvSpPr>
          <p:spPr>
            <a:xfrm>
              <a:off x="101600" y="-38100"/>
              <a:ext cx="2503854" cy="61027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74302" y="2067558"/>
            <a:ext cx="17385021" cy="3486457"/>
            <a:chOff x="0" y="0"/>
            <a:chExt cx="5681628" cy="1139415"/>
          </a:xfrm>
        </p:grpSpPr>
        <p:sp>
          <p:nvSpPr>
            <p:cNvPr id="7" name="Freeform 7"/>
            <p:cNvSpPr/>
            <p:nvPr/>
          </p:nvSpPr>
          <p:spPr>
            <a:xfrm>
              <a:off x="0" y="0"/>
              <a:ext cx="5681628" cy="1139415"/>
            </a:xfrm>
            <a:custGeom>
              <a:avLst/>
              <a:gdLst/>
              <a:ahLst/>
              <a:cxnLst/>
              <a:rect l="l" t="t" r="r" b="b"/>
              <a:pathLst>
                <a:path w="5681628" h="1139415">
                  <a:moveTo>
                    <a:pt x="0" y="0"/>
                  </a:moveTo>
                  <a:lnTo>
                    <a:pt x="5681628" y="0"/>
                  </a:lnTo>
                  <a:lnTo>
                    <a:pt x="5681628" y="1139415"/>
                  </a:lnTo>
                  <a:lnTo>
                    <a:pt x="0" y="1139415"/>
                  </a:lnTo>
                  <a:close/>
                </a:path>
              </a:pathLst>
            </a:custGeom>
            <a:solidFill>
              <a:srgbClr val="000000">
                <a:alpha val="0"/>
              </a:srgbClr>
            </a:solidFill>
            <a:ln w="38100" cap="sq">
              <a:solidFill>
                <a:srgbClr val="EFBD27"/>
              </a:solidFill>
              <a:prstDash val="solid"/>
              <a:miter/>
            </a:ln>
          </p:spPr>
          <p:txBody>
            <a:bodyPr/>
            <a:lstStyle/>
            <a:p>
              <a:endParaRPr lang="en-ID"/>
            </a:p>
          </p:txBody>
        </p:sp>
        <p:sp>
          <p:nvSpPr>
            <p:cNvPr id="8" name="TextBox 8"/>
            <p:cNvSpPr txBox="1"/>
            <p:nvPr/>
          </p:nvSpPr>
          <p:spPr>
            <a:xfrm>
              <a:off x="0" y="-38100"/>
              <a:ext cx="5681628" cy="117751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28678" y="5725465"/>
            <a:ext cx="17385021" cy="3326118"/>
            <a:chOff x="0" y="0"/>
            <a:chExt cx="5681628" cy="1087014"/>
          </a:xfrm>
        </p:grpSpPr>
        <p:sp>
          <p:nvSpPr>
            <p:cNvPr id="10" name="Freeform 10"/>
            <p:cNvSpPr/>
            <p:nvPr/>
          </p:nvSpPr>
          <p:spPr>
            <a:xfrm>
              <a:off x="0" y="0"/>
              <a:ext cx="5681628" cy="1087014"/>
            </a:xfrm>
            <a:custGeom>
              <a:avLst/>
              <a:gdLst/>
              <a:ahLst/>
              <a:cxnLst/>
              <a:rect l="l" t="t" r="r" b="b"/>
              <a:pathLst>
                <a:path w="5681628" h="1087014">
                  <a:moveTo>
                    <a:pt x="0" y="0"/>
                  </a:moveTo>
                  <a:lnTo>
                    <a:pt x="5681628" y="0"/>
                  </a:lnTo>
                  <a:lnTo>
                    <a:pt x="5681628" y="1087014"/>
                  </a:lnTo>
                  <a:lnTo>
                    <a:pt x="0" y="1087014"/>
                  </a:lnTo>
                  <a:close/>
                </a:path>
              </a:pathLst>
            </a:custGeom>
            <a:solidFill>
              <a:srgbClr val="000000">
                <a:alpha val="0"/>
              </a:srgbClr>
            </a:solidFill>
            <a:ln w="38100" cap="sq">
              <a:solidFill>
                <a:srgbClr val="EFBD27"/>
              </a:solidFill>
              <a:prstDash val="solid"/>
              <a:miter/>
            </a:ln>
          </p:spPr>
          <p:txBody>
            <a:bodyPr/>
            <a:lstStyle/>
            <a:p>
              <a:endParaRPr lang="en-ID"/>
            </a:p>
          </p:txBody>
        </p:sp>
        <p:sp>
          <p:nvSpPr>
            <p:cNvPr id="11" name="TextBox 11"/>
            <p:cNvSpPr txBox="1"/>
            <p:nvPr/>
          </p:nvSpPr>
          <p:spPr>
            <a:xfrm>
              <a:off x="0" y="-38100"/>
              <a:ext cx="5681628" cy="1125114"/>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90052" y="316642"/>
            <a:ext cx="6072635" cy="642587"/>
          </a:xfrm>
          <a:prstGeom prst="rect">
            <a:avLst/>
          </a:prstGeom>
        </p:spPr>
        <p:txBody>
          <a:bodyPr lIns="0" tIns="0" rIns="0" bIns="0" rtlCol="0" anchor="t">
            <a:spAutoFit/>
          </a:bodyPr>
          <a:lstStyle/>
          <a:p>
            <a:pPr algn="just">
              <a:lnSpc>
                <a:spcPts val="4877"/>
              </a:lnSpc>
            </a:pPr>
            <a:r>
              <a:rPr lang="en-US" sz="3780" b="1">
                <a:solidFill>
                  <a:srgbClr val="FFFFFF"/>
                </a:solidFill>
                <a:latin typeface="Poppins Bold"/>
                <a:ea typeface="Poppins Bold"/>
                <a:cs typeface="Poppins Bold"/>
                <a:sym typeface="Poppins Bold"/>
              </a:rPr>
              <a:t>KESIMPULAN DAN SARAN</a:t>
            </a:r>
          </a:p>
        </p:txBody>
      </p:sp>
      <p:sp>
        <p:nvSpPr>
          <p:cNvPr id="13" name="TextBox 13"/>
          <p:cNvSpPr txBox="1"/>
          <p:nvPr/>
        </p:nvSpPr>
        <p:spPr>
          <a:xfrm>
            <a:off x="756537" y="2715201"/>
            <a:ext cx="16774927" cy="2678475"/>
          </a:xfrm>
          <a:prstGeom prst="rect">
            <a:avLst/>
          </a:prstGeom>
        </p:spPr>
        <p:txBody>
          <a:bodyPr lIns="0" tIns="0" rIns="0" bIns="0" rtlCol="0" anchor="t">
            <a:spAutoFit/>
          </a:bodyPr>
          <a:lstStyle/>
          <a:p>
            <a:pPr algn="just">
              <a:lnSpc>
                <a:spcPts val="3004"/>
              </a:lnSpc>
            </a:pPr>
            <a:r>
              <a:rPr lang="en-US" sz="2329">
                <a:solidFill>
                  <a:srgbClr val="FFFFFF"/>
                </a:solidFill>
                <a:latin typeface="Poppins"/>
                <a:ea typeface="Poppins"/>
                <a:cs typeface="Poppins"/>
                <a:sym typeface="Poppins"/>
              </a:rPr>
              <a:t>Film Imperfect: Karier, Cinta, dan Timbangan karya Ernest Prakasa menggambarkan bagaimana perempuan sering dinilai berdasarkan standar kecantikan yang sempit, ditentukan oleh masyarakat patriarkal. Melalui teori feminisme eksistensial Simone de Beauvoir, terlihat bahwa perempuan sering diposisikan sebagai "yang lain" (the Other), di mana nilai mereka hanya diukur dari penampilan fisik. Tokoh utama, Rara, menunjukkan perlawanan terhadap standar ini dengan menerima dirinya sendiri dan mendefinisikan kecantikan menurut caranya. Film ini menekankan pentingnya kebebasan perempuan untuk menentukan nilai dirinya tanpa terikat oleh tuntutan masyarakat.</a:t>
            </a:r>
          </a:p>
        </p:txBody>
      </p:sp>
      <p:sp>
        <p:nvSpPr>
          <p:cNvPr id="14" name="TextBox 14"/>
          <p:cNvSpPr txBox="1"/>
          <p:nvPr/>
        </p:nvSpPr>
        <p:spPr>
          <a:xfrm>
            <a:off x="780104" y="2254248"/>
            <a:ext cx="10375917" cy="419126"/>
          </a:xfrm>
          <a:prstGeom prst="rect">
            <a:avLst/>
          </a:prstGeom>
        </p:spPr>
        <p:txBody>
          <a:bodyPr lIns="0" tIns="0" rIns="0" bIns="0" rtlCol="0" anchor="t">
            <a:spAutoFit/>
          </a:bodyPr>
          <a:lstStyle/>
          <a:p>
            <a:pPr marL="539256" lvl="1" indent="-269628" algn="just">
              <a:lnSpc>
                <a:spcPts val="3222"/>
              </a:lnSpc>
              <a:buFont typeface="Arial"/>
              <a:buChar char="•"/>
            </a:pPr>
            <a:r>
              <a:rPr lang="en-US" sz="2497" b="1">
                <a:solidFill>
                  <a:srgbClr val="FFFFFF"/>
                </a:solidFill>
                <a:latin typeface="Poppins Semi-Bold"/>
                <a:ea typeface="Poppins Semi-Bold"/>
                <a:cs typeface="Poppins Semi-Bold"/>
                <a:sym typeface="Poppins Semi-Bold"/>
              </a:rPr>
              <a:t>Kesimpulan</a:t>
            </a:r>
          </a:p>
        </p:txBody>
      </p:sp>
      <p:sp>
        <p:nvSpPr>
          <p:cNvPr id="15" name="TextBox 15"/>
          <p:cNvSpPr txBox="1"/>
          <p:nvPr/>
        </p:nvSpPr>
        <p:spPr>
          <a:xfrm>
            <a:off x="780104" y="5831826"/>
            <a:ext cx="10375917" cy="419126"/>
          </a:xfrm>
          <a:prstGeom prst="rect">
            <a:avLst/>
          </a:prstGeom>
        </p:spPr>
        <p:txBody>
          <a:bodyPr lIns="0" tIns="0" rIns="0" bIns="0" rtlCol="0" anchor="t">
            <a:spAutoFit/>
          </a:bodyPr>
          <a:lstStyle/>
          <a:p>
            <a:pPr marL="539256" lvl="1" indent="-269628" algn="just">
              <a:lnSpc>
                <a:spcPts val="3222"/>
              </a:lnSpc>
              <a:buFont typeface="Arial"/>
              <a:buChar char="•"/>
            </a:pPr>
            <a:r>
              <a:rPr lang="en-US" sz="2497" b="1">
                <a:solidFill>
                  <a:srgbClr val="FFFFFF"/>
                </a:solidFill>
                <a:latin typeface="Poppins Semi-Bold"/>
                <a:ea typeface="Poppins Semi-Bold"/>
                <a:cs typeface="Poppins Semi-Bold"/>
                <a:sym typeface="Poppins Semi-Bold"/>
              </a:rPr>
              <a:t>Saran </a:t>
            </a:r>
          </a:p>
        </p:txBody>
      </p:sp>
      <p:sp>
        <p:nvSpPr>
          <p:cNvPr id="16" name="TextBox 16"/>
          <p:cNvSpPr txBox="1"/>
          <p:nvPr/>
        </p:nvSpPr>
        <p:spPr>
          <a:xfrm>
            <a:off x="779348" y="6387215"/>
            <a:ext cx="16774927" cy="2297475"/>
          </a:xfrm>
          <a:prstGeom prst="rect">
            <a:avLst/>
          </a:prstGeom>
        </p:spPr>
        <p:txBody>
          <a:bodyPr lIns="0" tIns="0" rIns="0" bIns="0" rtlCol="0" anchor="t">
            <a:spAutoFit/>
          </a:bodyPr>
          <a:lstStyle/>
          <a:p>
            <a:pPr algn="just">
              <a:lnSpc>
                <a:spcPts val="3004"/>
              </a:lnSpc>
            </a:pPr>
            <a:r>
              <a:rPr lang="en-US" sz="2329">
                <a:solidFill>
                  <a:srgbClr val="FFFFFF"/>
                </a:solidFill>
                <a:latin typeface="Poppins"/>
                <a:ea typeface="Poppins"/>
                <a:cs typeface="Poppins"/>
                <a:sym typeface="Poppins"/>
              </a:rPr>
              <a:t>Penelitian selanjutnya diharapkan dapat mengeksplorasi bagaimana standar kecantikan memengaruhi perempuan dari berbagai latar belakang. Selain itu, penting untuk meneliti dampak standar kecantikan terhadap kesehatan mental, kepercayaan diri, dan perilaku, terutama pada generasi muda yang terpengaruh oleh media. Dengan melibatkan perspektif dari psikologi, sosiologi, dan studi media, penelitian dapat memberikan pemahaman yang lebih mendalam tentang pengaruh standar kecantikan terhadap kehidupan perempuan secara global​.</a:t>
            </a:r>
          </a:p>
        </p:txBody>
      </p:sp>
      <p:grpSp>
        <p:nvGrpSpPr>
          <p:cNvPr id="17" name="Group 17"/>
          <p:cNvGrpSpPr/>
          <p:nvPr/>
        </p:nvGrpSpPr>
        <p:grpSpPr>
          <a:xfrm>
            <a:off x="15660232" y="9384958"/>
            <a:ext cx="2153466" cy="581993"/>
            <a:chOff x="0" y="0"/>
            <a:chExt cx="669810" cy="181022"/>
          </a:xfrm>
        </p:grpSpPr>
        <p:sp>
          <p:nvSpPr>
            <p:cNvPr id="18" name="Freeform 18"/>
            <p:cNvSpPr/>
            <p:nvPr/>
          </p:nvSpPr>
          <p:spPr>
            <a:xfrm>
              <a:off x="0" y="0"/>
              <a:ext cx="669810" cy="181022"/>
            </a:xfrm>
            <a:custGeom>
              <a:avLst/>
              <a:gdLst/>
              <a:ahLst/>
              <a:cxnLst/>
              <a:rect l="l" t="t" r="r" b="b"/>
              <a:pathLst>
                <a:path w="669810" h="181022">
                  <a:moveTo>
                    <a:pt x="90511" y="0"/>
                  </a:moveTo>
                  <a:lnTo>
                    <a:pt x="579299" y="0"/>
                  </a:lnTo>
                  <a:cubicBezTo>
                    <a:pt x="603304" y="0"/>
                    <a:pt x="626326" y="9536"/>
                    <a:pt x="643300" y="26510"/>
                  </a:cubicBezTo>
                  <a:cubicBezTo>
                    <a:pt x="660274" y="43484"/>
                    <a:pt x="669810" y="66506"/>
                    <a:pt x="669810" y="90511"/>
                  </a:cubicBezTo>
                  <a:lnTo>
                    <a:pt x="669810" y="90511"/>
                  </a:lnTo>
                  <a:cubicBezTo>
                    <a:pt x="669810" y="140499"/>
                    <a:pt x="629287" y="181022"/>
                    <a:pt x="579299" y="181022"/>
                  </a:cubicBezTo>
                  <a:lnTo>
                    <a:pt x="90511" y="181022"/>
                  </a:lnTo>
                  <a:cubicBezTo>
                    <a:pt x="66506" y="181022"/>
                    <a:pt x="43484" y="171486"/>
                    <a:pt x="26510" y="154512"/>
                  </a:cubicBezTo>
                  <a:cubicBezTo>
                    <a:pt x="9536" y="137538"/>
                    <a:pt x="0" y="114516"/>
                    <a:pt x="0" y="90511"/>
                  </a:cubicBezTo>
                  <a:lnTo>
                    <a:pt x="0" y="90511"/>
                  </a:lnTo>
                  <a:cubicBezTo>
                    <a:pt x="0" y="66506"/>
                    <a:pt x="9536" y="43484"/>
                    <a:pt x="26510" y="26510"/>
                  </a:cubicBezTo>
                  <a:cubicBezTo>
                    <a:pt x="43484" y="9536"/>
                    <a:pt x="66506" y="0"/>
                    <a:pt x="90511" y="0"/>
                  </a:cubicBezTo>
                  <a:close/>
                </a:path>
              </a:pathLst>
            </a:custGeom>
            <a:solidFill>
              <a:srgbClr val="FFFFFF"/>
            </a:solidFill>
            <a:ln w="38100" cap="rnd">
              <a:solidFill>
                <a:srgbClr val="173661"/>
              </a:solidFill>
              <a:prstDash val="dash"/>
              <a:round/>
            </a:ln>
          </p:spPr>
          <p:txBody>
            <a:bodyPr/>
            <a:lstStyle/>
            <a:p>
              <a:endParaRPr lang="en-ID"/>
            </a:p>
          </p:txBody>
        </p:sp>
        <p:sp>
          <p:nvSpPr>
            <p:cNvPr id="19" name="TextBox 19"/>
            <p:cNvSpPr txBox="1"/>
            <p:nvPr/>
          </p:nvSpPr>
          <p:spPr>
            <a:xfrm>
              <a:off x="0" y="-38100"/>
              <a:ext cx="669810" cy="219122"/>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17082882" y="9519331"/>
            <a:ext cx="318695" cy="329826"/>
          </a:xfrm>
          <a:custGeom>
            <a:avLst/>
            <a:gdLst/>
            <a:ahLst/>
            <a:cxnLst/>
            <a:rect l="l" t="t" r="r" b="b"/>
            <a:pathLst>
              <a:path w="318695" h="329826">
                <a:moveTo>
                  <a:pt x="0" y="0"/>
                </a:moveTo>
                <a:lnTo>
                  <a:pt x="318694" y="0"/>
                </a:lnTo>
                <a:lnTo>
                  <a:pt x="318694" y="329826"/>
                </a:lnTo>
                <a:lnTo>
                  <a:pt x="0" y="329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21" name="TextBox 21"/>
          <p:cNvSpPr txBox="1"/>
          <p:nvPr/>
        </p:nvSpPr>
        <p:spPr>
          <a:xfrm>
            <a:off x="16061100" y="9557431"/>
            <a:ext cx="954991" cy="275147"/>
          </a:xfrm>
          <a:prstGeom prst="rect">
            <a:avLst/>
          </a:prstGeom>
        </p:spPr>
        <p:txBody>
          <a:bodyPr lIns="0" tIns="0" rIns="0" bIns="0" rtlCol="0" anchor="t">
            <a:spAutoFit/>
          </a:bodyPr>
          <a:lstStyle/>
          <a:p>
            <a:pPr algn="l">
              <a:lnSpc>
                <a:spcPts val="1874"/>
              </a:lnSpc>
            </a:pPr>
            <a:r>
              <a:rPr lang="en-US" sz="2082" b="1">
                <a:solidFill>
                  <a:srgbClr val="003A46"/>
                </a:solidFill>
                <a:latin typeface="Poppins Semi-Bold"/>
                <a:ea typeface="Poppins Semi-Bold"/>
                <a:cs typeface="Poppins Semi-Bold"/>
                <a:sym typeface="Poppins Semi-Bold"/>
              </a:rPr>
              <a:t>Lanjut</a:t>
            </a:r>
          </a:p>
        </p:txBody>
      </p:sp>
      <p:sp>
        <p:nvSpPr>
          <p:cNvPr id="22" name="Freeform 22"/>
          <p:cNvSpPr/>
          <p:nvPr/>
        </p:nvSpPr>
        <p:spPr>
          <a:xfrm rot="-10800000">
            <a:off x="15863315" y="8684690"/>
            <a:ext cx="1747300" cy="312330"/>
          </a:xfrm>
          <a:custGeom>
            <a:avLst/>
            <a:gdLst/>
            <a:ahLst/>
            <a:cxnLst/>
            <a:rect l="l" t="t" r="r" b="b"/>
            <a:pathLst>
              <a:path w="1747300" h="312330">
                <a:moveTo>
                  <a:pt x="0" y="0"/>
                </a:moveTo>
                <a:lnTo>
                  <a:pt x="1747300" y="0"/>
                </a:lnTo>
                <a:lnTo>
                  <a:pt x="1747300" y="312330"/>
                </a:lnTo>
                <a:lnTo>
                  <a:pt x="0" y="3123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23" name="Freeform 23"/>
          <p:cNvSpPr/>
          <p:nvPr/>
        </p:nvSpPr>
        <p:spPr>
          <a:xfrm>
            <a:off x="-7610651" y="9537358"/>
            <a:ext cx="12954176" cy="7866718"/>
          </a:xfrm>
          <a:custGeom>
            <a:avLst/>
            <a:gdLst/>
            <a:ahLst/>
            <a:cxnLst/>
            <a:rect l="l" t="t" r="r" b="b"/>
            <a:pathLst>
              <a:path w="12954176" h="7866718">
                <a:moveTo>
                  <a:pt x="0" y="0"/>
                </a:moveTo>
                <a:lnTo>
                  <a:pt x="12954176" y="0"/>
                </a:lnTo>
                <a:lnTo>
                  <a:pt x="12954176" y="7866718"/>
                </a:lnTo>
                <a:lnTo>
                  <a:pt x="0" y="78667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24" name="Freeform 24"/>
          <p:cNvSpPr/>
          <p:nvPr/>
        </p:nvSpPr>
        <p:spPr>
          <a:xfrm>
            <a:off x="-2571926" y="9537358"/>
            <a:ext cx="12954176" cy="7866718"/>
          </a:xfrm>
          <a:custGeom>
            <a:avLst/>
            <a:gdLst/>
            <a:ahLst/>
            <a:cxnLst/>
            <a:rect l="l" t="t" r="r" b="b"/>
            <a:pathLst>
              <a:path w="12954176" h="7866718">
                <a:moveTo>
                  <a:pt x="0" y="0"/>
                </a:moveTo>
                <a:lnTo>
                  <a:pt x="12954176" y="0"/>
                </a:lnTo>
                <a:lnTo>
                  <a:pt x="12954176" y="7866718"/>
                </a:lnTo>
                <a:lnTo>
                  <a:pt x="0" y="78667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25" name="Freeform 25"/>
          <p:cNvSpPr/>
          <p:nvPr/>
        </p:nvSpPr>
        <p:spPr>
          <a:xfrm>
            <a:off x="2441419" y="9537358"/>
            <a:ext cx="12954176" cy="7866718"/>
          </a:xfrm>
          <a:custGeom>
            <a:avLst/>
            <a:gdLst/>
            <a:ahLst/>
            <a:cxnLst/>
            <a:rect l="l" t="t" r="r" b="b"/>
            <a:pathLst>
              <a:path w="12954176" h="7866718">
                <a:moveTo>
                  <a:pt x="0" y="0"/>
                </a:moveTo>
                <a:lnTo>
                  <a:pt x="12954176" y="0"/>
                </a:lnTo>
                <a:lnTo>
                  <a:pt x="12954176" y="7866718"/>
                </a:lnTo>
                <a:lnTo>
                  <a:pt x="0" y="78667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ID"/>
          </a:p>
        </p:txBody>
      </p:sp>
      <p:sp>
        <p:nvSpPr>
          <p:cNvPr id="3" name="Freeform 3"/>
          <p:cNvSpPr/>
          <p:nvPr/>
        </p:nvSpPr>
        <p:spPr>
          <a:xfrm>
            <a:off x="16966772" y="-856468"/>
            <a:ext cx="1861505" cy="1885168"/>
          </a:xfrm>
          <a:custGeom>
            <a:avLst/>
            <a:gdLst/>
            <a:ahLst/>
            <a:cxnLst/>
            <a:rect l="l" t="t" r="r" b="b"/>
            <a:pathLst>
              <a:path w="1861505" h="1885168">
                <a:moveTo>
                  <a:pt x="0" y="0"/>
                </a:moveTo>
                <a:lnTo>
                  <a:pt x="1861505" y="0"/>
                </a:lnTo>
                <a:lnTo>
                  <a:pt x="1861505" y="1885168"/>
                </a:lnTo>
                <a:lnTo>
                  <a:pt x="0" y="1885168"/>
                </a:lnTo>
                <a:lnTo>
                  <a:pt x="0" y="0"/>
                </a:lnTo>
                <a:close/>
              </a:path>
            </a:pathLst>
          </a:custGeom>
          <a:blipFill>
            <a:blip r:embed="rId3">
              <a:extLst>
                <a:ext uri="{96DAC541-7B7A-43D3-8B79-37D633B846F1}">
                  <asvg:svgBlip xmlns:asvg="http://schemas.microsoft.com/office/drawing/2016/SVG/main" r:embed="rId4"/>
                </a:ext>
              </a:extLst>
            </a:blip>
            <a:stretch>
              <a:fillRect t="-23504" r="-25074"/>
            </a:stretch>
          </a:blipFill>
        </p:spPr>
        <p:txBody>
          <a:bodyPr/>
          <a:lstStyle/>
          <a:p>
            <a:endParaRPr lang="en-ID"/>
          </a:p>
        </p:txBody>
      </p:sp>
      <p:grpSp>
        <p:nvGrpSpPr>
          <p:cNvPr id="4" name="Group 4"/>
          <p:cNvGrpSpPr/>
          <p:nvPr/>
        </p:nvGrpSpPr>
        <p:grpSpPr>
          <a:xfrm>
            <a:off x="16613418" y="968719"/>
            <a:ext cx="3811614" cy="381161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661"/>
            </a:solidFill>
          </p:spPr>
          <p:txBody>
            <a:bodyPr/>
            <a:lstStyle/>
            <a:p>
              <a:endParaRPr lang="en-ID"/>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13124844" y="1560770"/>
            <a:ext cx="4451617" cy="7029253"/>
            <a:chOff x="0" y="0"/>
            <a:chExt cx="1172442" cy="1851326"/>
          </a:xfrm>
        </p:grpSpPr>
        <p:sp>
          <p:nvSpPr>
            <p:cNvPr id="8" name="Freeform 8"/>
            <p:cNvSpPr/>
            <p:nvPr/>
          </p:nvSpPr>
          <p:spPr>
            <a:xfrm>
              <a:off x="0" y="0"/>
              <a:ext cx="1172442" cy="1851326"/>
            </a:xfrm>
            <a:custGeom>
              <a:avLst/>
              <a:gdLst/>
              <a:ahLst/>
              <a:cxnLst/>
              <a:rect l="l" t="t" r="r" b="b"/>
              <a:pathLst>
                <a:path w="1172442" h="1851326">
                  <a:moveTo>
                    <a:pt x="86956" y="0"/>
                  </a:moveTo>
                  <a:lnTo>
                    <a:pt x="1085486" y="0"/>
                  </a:lnTo>
                  <a:cubicBezTo>
                    <a:pt x="1133511" y="0"/>
                    <a:pt x="1172442" y="38932"/>
                    <a:pt x="1172442" y="86956"/>
                  </a:cubicBezTo>
                  <a:lnTo>
                    <a:pt x="1172442" y="1764370"/>
                  </a:lnTo>
                  <a:cubicBezTo>
                    <a:pt x="1172442" y="1812394"/>
                    <a:pt x="1133511" y="1851326"/>
                    <a:pt x="1085486" y="1851326"/>
                  </a:cubicBezTo>
                  <a:lnTo>
                    <a:pt x="86956" y="1851326"/>
                  </a:lnTo>
                  <a:cubicBezTo>
                    <a:pt x="38932" y="1851326"/>
                    <a:pt x="0" y="1812394"/>
                    <a:pt x="0" y="1764370"/>
                  </a:cubicBezTo>
                  <a:lnTo>
                    <a:pt x="0" y="86956"/>
                  </a:lnTo>
                  <a:cubicBezTo>
                    <a:pt x="0" y="38932"/>
                    <a:pt x="38932" y="0"/>
                    <a:pt x="86956" y="0"/>
                  </a:cubicBezTo>
                  <a:close/>
                </a:path>
              </a:pathLst>
            </a:custGeom>
            <a:solidFill>
              <a:srgbClr val="173661"/>
            </a:solidFill>
          </p:spPr>
          <p:txBody>
            <a:bodyPr/>
            <a:lstStyle/>
            <a:p>
              <a:endParaRPr lang="en-ID"/>
            </a:p>
          </p:txBody>
        </p:sp>
        <p:sp>
          <p:nvSpPr>
            <p:cNvPr id="9" name="TextBox 9"/>
            <p:cNvSpPr txBox="1"/>
            <p:nvPr/>
          </p:nvSpPr>
          <p:spPr>
            <a:xfrm>
              <a:off x="0" y="-47625"/>
              <a:ext cx="1172442" cy="1898951"/>
            </a:xfrm>
            <a:prstGeom prst="rect">
              <a:avLst/>
            </a:prstGeom>
          </p:spPr>
          <p:txBody>
            <a:bodyPr lIns="50800" tIns="50800" rIns="50800" bIns="50800" rtlCol="0" anchor="ctr"/>
            <a:lstStyle/>
            <a:p>
              <a:pPr algn="ctr">
                <a:lnSpc>
                  <a:spcPts val="3640"/>
                </a:lnSpc>
              </a:pPr>
              <a:endParaRPr/>
            </a:p>
          </p:txBody>
        </p:sp>
      </p:grpSp>
      <p:sp>
        <p:nvSpPr>
          <p:cNvPr id="10" name="Freeform 10"/>
          <p:cNvSpPr/>
          <p:nvPr/>
        </p:nvSpPr>
        <p:spPr>
          <a:xfrm>
            <a:off x="14669936" y="7420793"/>
            <a:ext cx="1530705" cy="646723"/>
          </a:xfrm>
          <a:custGeom>
            <a:avLst/>
            <a:gdLst/>
            <a:ahLst/>
            <a:cxnLst/>
            <a:rect l="l" t="t" r="r" b="b"/>
            <a:pathLst>
              <a:path w="1530705" h="646723">
                <a:moveTo>
                  <a:pt x="0" y="0"/>
                </a:moveTo>
                <a:lnTo>
                  <a:pt x="1530705" y="0"/>
                </a:lnTo>
                <a:lnTo>
                  <a:pt x="1530705" y="646723"/>
                </a:lnTo>
                <a:lnTo>
                  <a:pt x="0" y="6467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grpSp>
        <p:nvGrpSpPr>
          <p:cNvPr id="11" name="Group 11"/>
          <p:cNvGrpSpPr/>
          <p:nvPr/>
        </p:nvGrpSpPr>
        <p:grpSpPr>
          <a:xfrm>
            <a:off x="-2485084" y="6954191"/>
            <a:ext cx="4232152" cy="423215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661"/>
            </a:solidFill>
          </p:spPr>
          <p:txBody>
            <a:bodyPr/>
            <a:lstStyle/>
            <a:p>
              <a:endParaRPr lang="en-ID"/>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14" name="Freeform 14"/>
          <p:cNvSpPr/>
          <p:nvPr/>
        </p:nvSpPr>
        <p:spPr>
          <a:xfrm>
            <a:off x="16304807" y="2140224"/>
            <a:ext cx="1530705" cy="646723"/>
          </a:xfrm>
          <a:custGeom>
            <a:avLst/>
            <a:gdLst/>
            <a:ahLst/>
            <a:cxnLst/>
            <a:rect l="l" t="t" r="r" b="b"/>
            <a:pathLst>
              <a:path w="1530705" h="646723">
                <a:moveTo>
                  <a:pt x="0" y="0"/>
                </a:moveTo>
                <a:lnTo>
                  <a:pt x="1530705" y="0"/>
                </a:lnTo>
                <a:lnTo>
                  <a:pt x="1530705" y="646723"/>
                </a:lnTo>
                <a:lnTo>
                  <a:pt x="0" y="6467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5" name="Freeform 15"/>
          <p:cNvSpPr/>
          <p:nvPr/>
        </p:nvSpPr>
        <p:spPr>
          <a:xfrm>
            <a:off x="-364944" y="6261361"/>
            <a:ext cx="1546538" cy="1566198"/>
          </a:xfrm>
          <a:custGeom>
            <a:avLst/>
            <a:gdLst/>
            <a:ahLst/>
            <a:cxnLst/>
            <a:rect l="l" t="t" r="r" b="b"/>
            <a:pathLst>
              <a:path w="1546538" h="1566198">
                <a:moveTo>
                  <a:pt x="0" y="0"/>
                </a:moveTo>
                <a:lnTo>
                  <a:pt x="1546538" y="0"/>
                </a:lnTo>
                <a:lnTo>
                  <a:pt x="1546538" y="1566197"/>
                </a:lnTo>
                <a:lnTo>
                  <a:pt x="0" y="1566197"/>
                </a:lnTo>
                <a:lnTo>
                  <a:pt x="0" y="0"/>
                </a:lnTo>
                <a:close/>
              </a:path>
            </a:pathLst>
          </a:custGeom>
          <a:blipFill>
            <a:blip r:embed="rId3">
              <a:extLst>
                <a:ext uri="{96DAC541-7B7A-43D3-8B79-37D633B846F1}">
                  <asvg:svgBlip xmlns:asvg="http://schemas.microsoft.com/office/drawing/2016/SVG/main" r:embed="rId4"/>
                </a:ext>
              </a:extLst>
            </a:blip>
            <a:stretch>
              <a:fillRect t="-23504" r="-25074"/>
            </a:stretch>
          </a:blipFill>
        </p:spPr>
        <p:txBody>
          <a:bodyPr/>
          <a:lstStyle/>
          <a:p>
            <a:endParaRPr lang="en-ID"/>
          </a:p>
        </p:txBody>
      </p:sp>
      <p:sp>
        <p:nvSpPr>
          <p:cNvPr id="16" name="Freeform 16"/>
          <p:cNvSpPr/>
          <p:nvPr/>
        </p:nvSpPr>
        <p:spPr>
          <a:xfrm rot="5400000">
            <a:off x="5498352" y="8456883"/>
            <a:ext cx="1940326" cy="3073783"/>
          </a:xfrm>
          <a:custGeom>
            <a:avLst/>
            <a:gdLst/>
            <a:ahLst/>
            <a:cxnLst/>
            <a:rect l="l" t="t" r="r" b="b"/>
            <a:pathLst>
              <a:path w="1940326" h="3073783">
                <a:moveTo>
                  <a:pt x="0" y="0"/>
                </a:moveTo>
                <a:lnTo>
                  <a:pt x="1940325" y="0"/>
                </a:lnTo>
                <a:lnTo>
                  <a:pt x="1940325" y="3073783"/>
                </a:lnTo>
                <a:lnTo>
                  <a:pt x="0" y="3073783"/>
                </a:lnTo>
                <a:lnTo>
                  <a:pt x="0" y="0"/>
                </a:lnTo>
                <a:close/>
              </a:path>
            </a:pathLst>
          </a:custGeom>
          <a:blipFill>
            <a:blip r:embed="rId9">
              <a:alphaModFix amt="19999"/>
              <a:extLst>
                <a:ext uri="{96DAC541-7B7A-43D3-8B79-37D633B846F1}">
                  <asvg:svgBlip xmlns:asvg="http://schemas.microsoft.com/office/drawing/2016/SVG/main" r:embed="rId10"/>
                </a:ext>
              </a:extLst>
            </a:blip>
            <a:stretch>
              <a:fillRect/>
            </a:stretch>
          </a:blipFill>
        </p:spPr>
        <p:txBody>
          <a:bodyPr/>
          <a:lstStyle/>
          <a:p>
            <a:endParaRPr lang="en-ID"/>
          </a:p>
        </p:txBody>
      </p:sp>
      <p:grpSp>
        <p:nvGrpSpPr>
          <p:cNvPr id="17" name="Group 17"/>
          <p:cNvGrpSpPr/>
          <p:nvPr/>
        </p:nvGrpSpPr>
        <p:grpSpPr>
          <a:xfrm>
            <a:off x="1627262" y="973625"/>
            <a:ext cx="10370873" cy="1138901"/>
            <a:chOff x="0" y="0"/>
            <a:chExt cx="2731423" cy="299957"/>
          </a:xfrm>
        </p:grpSpPr>
        <p:sp>
          <p:nvSpPr>
            <p:cNvPr id="18" name="Freeform 18"/>
            <p:cNvSpPr/>
            <p:nvPr/>
          </p:nvSpPr>
          <p:spPr>
            <a:xfrm>
              <a:off x="0" y="0"/>
              <a:ext cx="2731423" cy="299957"/>
            </a:xfrm>
            <a:custGeom>
              <a:avLst/>
              <a:gdLst/>
              <a:ahLst/>
              <a:cxnLst/>
              <a:rect l="l" t="t" r="r" b="b"/>
              <a:pathLst>
                <a:path w="2731423" h="299957">
                  <a:moveTo>
                    <a:pt x="0" y="0"/>
                  </a:moveTo>
                  <a:lnTo>
                    <a:pt x="2731423" y="0"/>
                  </a:lnTo>
                  <a:lnTo>
                    <a:pt x="2731423" y="299957"/>
                  </a:lnTo>
                  <a:lnTo>
                    <a:pt x="0" y="299957"/>
                  </a:lnTo>
                  <a:close/>
                </a:path>
              </a:pathLst>
            </a:custGeom>
            <a:solidFill>
              <a:srgbClr val="173661"/>
            </a:solidFill>
          </p:spPr>
          <p:txBody>
            <a:bodyPr/>
            <a:lstStyle/>
            <a:p>
              <a:endParaRPr lang="en-ID"/>
            </a:p>
          </p:txBody>
        </p:sp>
        <p:sp>
          <p:nvSpPr>
            <p:cNvPr id="19" name="TextBox 19"/>
            <p:cNvSpPr txBox="1"/>
            <p:nvPr/>
          </p:nvSpPr>
          <p:spPr>
            <a:xfrm>
              <a:off x="0" y="-47625"/>
              <a:ext cx="2731423" cy="347582"/>
            </a:xfrm>
            <a:prstGeom prst="rect">
              <a:avLst/>
            </a:prstGeom>
          </p:spPr>
          <p:txBody>
            <a:bodyPr lIns="50800" tIns="50800" rIns="50800" bIns="50800" rtlCol="0" anchor="ctr"/>
            <a:lstStyle/>
            <a:p>
              <a:pPr algn="ctr">
                <a:lnSpc>
                  <a:spcPts val="3640"/>
                </a:lnSpc>
              </a:pPr>
              <a:endParaRPr/>
            </a:p>
          </p:txBody>
        </p:sp>
      </p:grpSp>
      <p:sp>
        <p:nvSpPr>
          <p:cNvPr id="20" name="Freeform 20"/>
          <p:cNvSpPr/>
          <p:nvPr/>
        </p:nvSpPr>
        <p:spPr>
          <a:xfrm>
            <a:off x="8352277" y="-1672487"/>
            <a:ext cx="4455406" cy="3575463"/>
          </a:xfrm>
          <a:custGeom>
            <a:avLst/>
            <a:gdLst/>
            <a:ahLst/>
            <a:cxnLst/>
            <a:rect l="l" t="t" r="r" b="b"/>
            <a:pathLst>
              <a:path w="4455406" h="3575463">
                <a:moveTo>
                  <a:pt x="0" y="0"/>
                </a:moveTo>
                <a:lnTo>
                  <a:pt x="4455406" y="0"/>
                </a:lnTo>
                <a:lnTo>
                  <a:pt x="4455406" y="3575463"/>
                </a:lnTo>
                <a:lnTo>
                  <a:pt x="0" y="3575463"/>
                </a:lnTo>
                <a:lnTo>
                  <a:pt x="0" y="0"/>
                </a:lnTo>
                <a:close/>
              </a:path>
            </a:pathLst>
          </a:custGeom>
          <a:blipFill>
            <a:blip r:embed="rId11">
              <a:alphaModFix amt="19999"/>
              <a:extLst>
                <a:ext uri="{96DAC541-7B7A-43D3-8B79-37D633B846F1}">
                  <asvg:svgBlip xmlns:asvg="http://schemas.microsoft.com/office/drawing/2016/SVG/main" r:embed="rId12"/>
                </a:ext>
              </a:extLst>
            </a:blip>
            <a:stretch>
              <a:fillRect/>
            </a:stretch>
          </a:blipFill>
        </p:spPr>
        <p:txBody>
          <a:bodyPr/>
          <a:lstStyle/>
          <a:p>
            <a:endParaRPr lang="en-ID"/>
          </a:p>
        </p:txBody>
      </p:sp>
      <p:grpSp>
        <p:nvGrpSpPr>
          <p:cNvPr id="21" name="Group 21"/>
          <p:cNvGrpSpPr/>
          <p:nvPr/>
        </p:nvGrpSpPr>
        <p:grpSpPr>
          <a:xfrm>
            <a:off x="11127166" y="9258202"/>
            <a:ext cx="7085539" cy="1028798"/>
            <a:chOff x="0" y="0"/>
            <a:chExt cx="1866150" cy="270959"/>
          </a:xfrm>
        </p:grpSpPr>
        <p:sp>
          <p:nvSpPr>
            <p:cNvPr id="22" name="Freeform 22"/>
            <p:cNvSpPr/>
            <p:nvPr/>
          </p:nvSpPr>
          <p:spPr>
            <a:xfrm>
              <a:off x="0" y="0"/>
              <a:ext cx="1866150" cy="270959"/>
            </a:xfrm>
            <a:custGeom>
              <a:avLst/>
              <a:gdLst/>
              <a:ahLst/>
              <a:cxnLst/>
              <a:rect l="l" t="t" r="r" b="b"/>
              <a:pathLst>
                <a:path w="1866150" h="270959">
                  <a:moveTo>
                    <a:pt x="0" y="0"/>
                  </a:moveTo>
                  <a:lnTo>
                    <a:pt x="1866150" y="0"/>
                  </a:lnTo>
                  <a:lnTo>
                    <a:pt x="1866150" y="270959"/>
                  </a:lnTo>
                  <a:lnTo>
                    <a:pt x="0" y="270959"/>
                  </a:lnTo>
                  <a:close/>
                </a:path>
              </a:pathLst>
            </a:custGeom>
            <a:solidFill>
              <a:srgbClr val="173661"/>
            </a:solidFill>
          </p:spPr>
          <p:txBody>
            <a:bodyPr/>
            <a:lstStyle/>
            <a:p>
              <a:endParaRPr lang="en-ID"/>
            </a:p>
          </p:txBody>
        </p:sp>
        <p:sp>
          <p:nvSpPr>
            <p:cNvPr id="23" name="TextBox 23"/>
            <p:cNvSpPr txBox="1"/>
            <p:nvPr/>
          </p:nvSpPr>
          <p:spPr>
            <a:xfrm>
              <a:off x="0" y="-47625"/>
              <a:ext cx="1866150" cy="318584"/>
            </a:xfrm>
            <a:prstGeom prst="rect">
              <a:avLst/>
            </a:prstGeom>
          </p:spPr>
          <p:txBody>
            <a:bodyPr lIns="50800" tIns="50800" rIns="50800" bIns="50800" rtlCol="0" anchor="ctr"/>
            <a:lstStyle/>
            <a:p>
              <a:pPr algn="ctr">
                <a:lnSpc>
                  <a:spcPts val="3640"/>
                </a:lnSpc>
              </a:pPr>
              <a:endParaRPr/>
            </a:p>
          </p:txBody>
        </p:sp>
      </p:grpSp>
      <p:sp>
        <p:nvSpPr>
          <p:cNvPr id="24" name="Freeform 24"/>
          <p:cNvSpPr/>
          <p:nvPr/>
        </p:nvSpPr>
        <p:spPr>
          <a:xfrm rot="-5400000">
            <a:off x="15222781" y="5829701"/>
            <a:ext cx="6222120" cy="863319"/>
          </a:xfrm>
          <a:custGeom>
            <a:avLst/>
            <a:gdLst/>
            <a:ahLst/>
            <a:cxnLst/>
            <a:rect l="l" t="t" r="r" b="b"/>
            <a:pathLst>
              <a:path w="6222120" h="863319">
                <a:moveTo>
                  <a:pt x="0" y="0"/>
                </a:moveTo>
                <a:lnTo>
                  <a:pt x="6222120" y="0"/>
                </a:lnTo>
                <a:lnTo>
                  <a:pt x="6222120" y="863319"/>
                </a:lnTo>
                <a:lnTo>
                  <a:pt x="0" y="8633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25" name="Freeform 25"/>
          <p:cNvSpPr/>
          <p:nvPr/>
        </p:nvSpPr>
        <p:spPr>
          <a:xfrm rot="-5400000">
            <a:off x="-3134394" y="4064140"/>
            <a:ext cx="6222120" cy="863319"/>
          </a:xfrm>
          <a:custGeom>
            <a:avLst/>
            <a:gdLst/>
            <a:ahLst/>
            <a:cxnLst/>
            <a:rect l="l" t="t" r="r" b="b"/>
            <a:pathLst>
              <a:path w="6222120" h="863319">
                <a:moveTo>
                  <a:pt x="0" y="0"/>
                </a:moveTo>
                <a:lnTo>
                  <a:pt x="6222120" y="0"/>
                </a:lnTo>
                <a:lnTo>
                  <a:pt x="6222120" y="863320"/>
                </a:lnTo>
                <a:lnTo>
                  <a:pt x="0" y="8633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26" name="Freeform 26"/>
          <p:cNvSpPr/>
          <p:nvPr/>
        </p:nvSpPr>
        <p:spPr>
          <a:xfrm>
            <a:off x="13316426" y="1964972"/>
            <a:ext cx="4068453" cy="6356958"/>
          </a:xfrm>
          <a:custGeom>
            <a:avLst/>
            <a:gdLst/>
            <a:ahLst/>
            <a:cxnLst/>
            <a:rect l="l" t="t" r="r" b="b"/>
            <a:pathLst>
              <a:path w="4068453" h="6356958">
                <a:moveTo>
                  <a:pt x="0" y="0"/>
                </a:moveTo>
                <a:lnTo>
                  <a:pt x="4068453" y="0"/>
                </a:lnTo>
                <a:lnTo>
                  <a:pt x="4068453" y="6356958"/>
                </a:lnTo>
                <a:lnTo>
                  <a:pt x="0" y="6356958"/>
                </a:lnTo>
                <a:lnTo>
                  <a:pt x="0" y="0"/>
                </a:lnTo>
                <a:close/>
              </a:path>
            </a:pathLst>
          </a:custGeom>
          <a:blipFill>
            <a:blip r:embed="rId15"/>
            <a:stretch>
              <a:fillRect/>
            </a:stretch>
          </a:blipFill>
        </p:spPr>
        <p:txBody>
          <a:bodyPr/>
          <a:lstStyle/>
          <a:p>
            <a:endParaRPr lang="en-ID"/>
          </a:p>
        </p:txBody>
      </p:sp>
      <p:sp>
        <p:nvSpPr>
          <p:cNvPr id="27" name="TextBox 27"/>
          <p:cNvSpPr txBox="1"/>
          <p:nvPr/>
        </p:nvSpPr>
        <p:spPr>
          <a:xfrm>
            <a:off x="1431484" y="1245751"/>
            <a:ext cx="10769106" cy="762000"/>
          </a:xfrm>
          <a:prstGeom prst="rect">
            <a:avLst/>
          </a:prstGeom>
        </p:spPr>
        <p:txBody>
          <a:bodyPr lIns="0" tIns="0" rIns="0" bIns="0" rtlCol="0" anchor="t">
            <a:spAutoFit/>
          </a:bodyPr>
          <a:lstStyle/>
          <a:p>
            <a:pPr algn="ctr">
              <a:lnSpc>
                <a:spcPts val="6023"/>
              </a:lnSpc>
            </a:pPr>
            <a:r>
              <a:rPr lang="en-US" sz="5019">
                <a:solidFill>
                  <a:srgbClr val="FFFFFF"/>
                </a:solidFill>
                <a:latin typeface="League Spartan"/>
                <a:ea typeface="League Spartan"/>
                <a:cs typeface="League Spartan"/>
                <a:sym typeface="League Spartan"/>
              </a:rPr>
              <a:t>PROSES PUBLIKASI ARTIKEL</a:t>
            </a:r>
          </a:p>
        </p:txBody>
      </p:sp>
      <p:grpSp>
        <p:nvGrpSpPr>
          <p:cNvPr id="28" name="Group 28"/>
          <p:cNvGrpSpPr/>
          <p:nvPr/>
        </p:nvGrpSpPr>
        <p:grpSpPr>
          <a:xfrm>
            <a:off x="15835117" y="9365908"/>
            <a:ext cx="2153466" cy="581993"/>
            <a:chOff x="0" y="0"/>
            <a:chExt cx="669810" cy="181022"/>
          </a:xfrm>
        </p:grpSpPr>
        <p:sp>
          <p:nvSpPr>
            <p:cNvPr id="29" name="Freeform 29"/>
            <p:cNvSpPr/>
            <p:nvPr/>
          </p:nvSpPr>
          <p:spPr>
            <a:xfrm>
              <a:off x="0" y="0"/>
              <a:ext cx="669810" cy="181022"/>
            </a:xfrm>
            <a:custGeom>
              <a:avLst/>
              <a:gdLst/>
              <a:ahLst/>
              <a:cxnLst/>
              <a:rect l="l" t="t" r="r" b="b"/>
              <a:pathLst>
                <a:path w="669810" h="181022">
                  <a:moveTo>
                    <a:pt x="90511" y="0"/>
                  </a:moveTo>
                  <a:lnTo>
                    <a:pt x="579299" y="0"/>
                  </a:lnTo>
                  <a:cubicBezTo>
                    <a:pt x="603304" y="0"/>
                    <a:pt x="626326" y="9536"/>
                    <a:pt x="643300" y="26510"/>
                  </a:cubicBezTo>
                  <a:cubicBezTo>
                    <a:pt x="660274" y="43484"/>
                    <a:pt x="669810" y="66506"/>
                    <a:pt x="669810" y="90511"/>
                  </a:cubicBezTo>
                  <a:lnTo>
                    <a:pt x="669810" y="90511"/>
                  </a:lnTo>
                  <a:cubicBezTo>
                    <a:pt x="669810" y="140499"/>
                    <a:pt x="629287" y="181022"/>
                    <a:pt x="579299" y="181022"/>
                  </a:cubicBezTo>
                  <a:lnTo>
                    <a:pt x="90511" y="181022"/>
                  </a:lnTo>
                  <a:cubicBezTo>
                    <a:pt x="66506" y="181022"/>
                    <a:pt x="43484" y="171486"/>
                    <a:pt x="26510" y="154512"/>
                  </a:cubicBezTo>
                  <a:cubicBezTo>
                    <a:pt x="9536" y="137538"/>
                    <a:pt x="0" y="114516"/>
                    <a:pt x="0" y="90511"/>
                  </a:cubicBezTo>
                  <a:lnTo>
                    <a:pt x="0" y="90511"/>
                  </a:lnTo>
                  <a:cubicBezTo>
                    <a:pt x="0" y="66506"/>
                    <a:pt x="9536" y="43484"/>
                    <a:pt x="26510" y="26510"/>
                  </a:cubicBezTo>
                  <a:cubicBezTo>
                    <a:pt x="43484" y="9536"/>
                    <a:pt x="66506" y="0"/>
                    <a:pt x="90511" y="0"/>
                  </a:cubicBezTo>
                  <a:close/>
                </a:path>
              </a:pathLst>
            </a:custGeom>
            <a:solidFill>
              <a:srgbClr val="FFFFFF"/>
            </a:solidFill>
            <a:ln w="38100" cap="rnd">
              <a:solidFill>
                <a:srgbClr val="173661"/>
              </a:solidFill>
              <a:prstDash val="dash"/>
              <a:round/>
            </a:ln>
          </p:spPr>
          <p:txBody>
            <a:bodyPr/>
            <a:lstStyle/>
            <a:p>
              <a:endParaRPr lang="en-ID"/>
            </a:p>
          </p:txBody>
        </p:sp>
        <p:sp>
          <p:nvSpPr>
            <p:cNvPr id="30" name="TextBox 30"/>
            <p:cNvSpPr txBox="1"/>
            <p:nvPr/>
          </p:nvSpPr>
          <p:spPr>
            <a:xfrm>
              <a:off x="0" y="-38100"/>
              <a:ext cx="669810" cy="219122"/>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a:off x="17257767" y="9500281"/>
            <a:ext cx="318695" cy="329826"/>
          </a:xfrm>
          <a:custGeom>
            <a:avLst/>
            <a:gdLst/>
            <a:ahLst/>
            <a:cxnLst/>
            <a:rect l="l" t="t" r="r" b="b"/>
            <a:pathLst>
              <a:path w="318695" h="329826">
                <a:moveTo>
                  <a:pt x="0" y="0"/>
                </a:moveTo>
                <a:lnTo>
                  <a:pt x="318694" y="0"/>
                </a:lnTo>
                <a:lnTo>
                  <a:pt x="318694" y="329826"/>
                </a:lnTo>
                <a:lnTo>
                  <a:pt x="0" y="3298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ID"/>
          </a:p>
        </p:txBody>
      </p:sp>
      <p:sp>
        <p:nvSpPr>
          <p:cNvPr id="32" name="TextBox 32"/>
          <p:cNvSpPr txBox="1"/>
          <p:nvPr/>
        </p:nvSpPr>
        <p:spPr>
          <a:xfrm>
            <a:off x="16235985" y="9538381"/>
            <a:ext cx="954991" cy="275147"/>
          </a:xfrm>
          <a:prstGeom prst="rect">
            <a:avLst/>
          </a:prstGeom>
        </p:spPr>
        <p:txBody>
          <a:bodyPr lIns="0" tIns="0" rIns="0" bIns="0" rtlCol="0" anchor="t">
            <a:spAutoFit/>
          </a:bodyPr>
          <a:lstStyle/>
          <a:p>
            <a:pPr algn="l">
              <a:lnSpc>
                <a:spcPts val="1874"/>
              </a:lnSpc>
            </a:pPr>
            <a:r>
              <a:rPr lang="en-US" sz="2082" b="1">
                <a:solidFill>
                  <a:srgbClr val="003A46"/>
                </a:solidFill>
                <a:latin typeface="Poppins Semi-Bold"/>
                <a:ea typeface="Poppins Semi-Bold"/>
                <a:cs typeface="Poppins Semi-Bold"/>
                <a:sym typeface="Poppins Semi-Bold"/>
              </a:rPr>
              <a:t>Lanjut</a:t>
            </a:r>
          </a:p>
        </p:txBody>
      </p:sp>
      <p:grpSp>
        <p:nvGrpSpPr>
          <p:cNvPr id="33" name="Group 33"/>
          <p:cNvGrpSpPr/>
          <p:nvPr/>
        </p:nvGrpSpPr>
        <p:grpSpPr>
          <a:xfrm>
            <a:off x="4116922" y="9258202"/>
            <a:ext cx="7085539" cy="1028798"/>
            <a:chOff x="0" y="0"/>
            <a:chExt cx="1866150" cy="270959"/>
          </a:xfrm>
        </p:grpSpPr>
        <p:sp>
          <p:nvSpPr>
            <p:cNvPr id="34" name="Freeform 34"/>
            <p:cNvSpPr/>
            <p:nvPr/>
          </p:nvSpPr>
          <p:spPr>
            <a:xfrm>
              <a:off x="0" y="0"/>
              <a:ext cx="1866150" cy="270959"/>
            </a:xfrm>
            <a:custGeom>
              <a:avLst/>
              <a:gdLst/>
              <a:ahLst/>
              <a:cxnLst/>
              <a:rect l="l" t="t" r="r" b="b"/>
              <a:pathLst>
                <a:path w="1866150" h="270959">
                  <a:moveTo>
                    <a:pt x="0" y="0"/>
                  </a:moveTo>
                  <a:lnTo>
                    <a:pt x="1866150" y="0"/>
                  </a:lnTo>
                  <a:lnTo>
                    <a:pt x="1866150" y="270959"/>
                  </a:lnTo>
                  <a:lnTo>
                    <a:pt x="0" y="270959"/>
                  </a:lnTo>
                  <a:close/>
                </a:path>
              </a:pathLst>
            </a:custGeom>
            <a:solidFill>
              <a:srgbClr val="173661"/>
            </a:solidFill>
          </p:spPr>
          <p:txBody>
            <a:bodyPr/>
            <a:lstStyle/>
            <a:p>
              <a:endParaRPr lang="en-ID"/>
            </a:p>
          </p:txBody>
        </p:sp>
        <p:sp>
          <p:nvSpPr>
            <p:cNvPr id="35" name="TextBox 35"/>
            <p:cNvSpPr txBox="1"/>
            <p:nvPr/>
          </p:nvSpPr>
          <p:spPr>
            <a:xfrm>
              <a:off x="0" y="-47625"/>
              <a:ext cx="1866150" cy="318584"/>
            </a:xfrm>
            <a:prstGeom prst="rect">
              <a:avLst/>
            </a:prstGeom>
          </p:spPr>
          <p:txBody>
            <a:bodyPr lIns="50800" tIns="50800" rIns="50800" bIns="50800" rtlCol="0" anchor="ctr"/>
            <a:lstStyle/>
            <a:p>
              <a:pPr algn="ctr">
                <a:lnSpc>
                  <a:spcPts val="3640"/>
                </a:lnSpc>
              </a:pPr>
              <a:endParaRPr/>
            </a:p>
          </p:txBody>
        </p:sp>
      </p:grpSp>
      <p:grpSp>
        <p:nvGrpSpPr>
          <p:cNvPr id="36" name="Group 36"/>
          <p:cNvGrpSpPr/>
          <p:nvPr/>
        </p:nvGrpSpPr>
        <p:grpSpPr>
          <a:xfrm>
            <a:off x="-2868291" y="9258300"/>
            <a:ext cx="7085539" cy="1028700"/>
            <a:chOff x="0" y="0"/>
            <a:chExt cx="1866150" cy="270933"/>
          </a:xfrm>
        </p:grpSpPr>
        <p:sp>
          <p:nvSpPr>
            <p:cNvPr id="37" name="Freeform 37"/>
            <p:cNvSpPr/>
            <p:nvPr/>
          </p:nvSpPr>
          <p:spPr>
            <a:xfrm>
              <a:off x="0" y="0"/>
              <a:ext cx="1866150" cy="270933"/>
            </a:xfrm>
            <a:custGeom>
              <a:avLst/>
              <a:gdLst/>
              <a:ahLst/>
              <a:cxnLst/>
              <a:rect l="l" t="t" r="r" b="b"/>
              <a:pathLst>
                <a:path w="1866150" h="270933">
                  <a:moveTo>
                    <a:pt x="0" y="0"/>
                  </a:moveTo>
                  <a:lnTo>
                    <a:pt x="1866150" y="0"/>
                  </a:lnTo>
                  <a:lnTo>
                    <a:pt x="1866150" y="270933"/>
                  </a:lnTo>
                  <a:lnTo>
                    <a:pt x="0" y="270933"/>
                  </a:lnTo>
                  <a:close/>
                </a:path>
              </a:pathLst>
            </a:custGeom>
            <a:solidFill>
              <a:srgbClr val="173661"/>
            </a:solidFill>
          </p:spPr>
          <p:txBody>
            <a:bodyPr/>
            <a:lstStyle/>
            <a:p>
              <a:endParaRPr lang="en-ID"/>
            </a:p>
          </p:txBody>
        </p:sp>
        <p:sp>
          <p:nvSpPr>
            <p:cNvPr id="38" name="TextBox 38"/>
            <p:cNvSpPr txBox="1"/>
            <p:nvPr/>
          </p:nvSpPr>
          <p:spPr>
            <a:xfrm>
              <a:off x="0" y="-47625"/>
              <a:ext cx="1866150" cy="318558"/>
            </a:xfrm>
            <a:prstGeom prst="rect">
              <a:avLst/>
            </a:prstGeom>
          </p:spPr>
          <p:txBody>
            <a:bodyPr lIns="50800" tIns="50800" rIns="50800" bIns="50800" rtlCol="0" anchor="ctr"/>
            <a:lstStyle/>
            <a:p>
              <a:pPr algn="ctr">
                <a:lnSpc>
                  <a:spcPts val="3640"/>
                </a:lnSpc>
              </a:pPr>
              <a:endParaRPr/>
            </a:p>
          </p:txBody>
        </p:sp>
      </p:grpSp>
      <p:grpSp>
        <p:nvGrpSpPr>
          <p:cNvPr id="39" name="Group 39"/>
          <p:cNvGrpSpPr/>
          <p:nvPr/>
        </p:nvGrpSpPr>
        <p:grpSpPr>
          <a:xfrm>
            <a:off x="0" y="0"/>
            <a:ext cx="7841346" cy="966383"/>
            <a:chOff x="0" y="0"/>
            <a:chExt cx="10455128" cy="1288510"/>
          </a:xfrm>
        </p:grpSpPr>
        <p:sp>
          <p:nvSpPr>
            <p:cNvPr id="40" name="Freeform 40"/>
            <p:cNvSpPr/>
            <p:nvPr/>
          </p:nvSpPr>
          <p:spPr>
            <a:xfrm>
              <a:off x="0" y="0"/>
              <a:ext cx="1278846" cy="1288510"/>
            </a:xfrm>
            <a:custGeom>
              <a:avLst/>
              <a:gdLst/>
              <a:ahLst/>
              <a:cxnLst/>
              <a:rect l="l" t="t" r="r" b="b"/>
              <a:pathLst>
                <a:path w="1278846" h="1288510">
                  <a:moveTo>
                    <a:pt x="0" y="0"/>
                  </a:moveTo>
                  <a:lnTo>
                    <a:pt x="1278846" y="0"/>
                  </a:lnTo>
                  <a:lnTo>
                    <a:pt x="1278846" y="1288510"/>
                  </a:lnTo>
                  <a:lnTo>
                    <a:pt x="0" y="1288510"/>
                  </a:lnTo>
                  <a:lnTo>
                    <a:pt x="0" y="0"/>
                  </a:lnTo>
                  <a:close/>
                </a:path>
              </a:pathLst>
            </a:custGeom>
            <a:blipFill>
              <a:blip r:embed="rId18"/>
              <a:stretch>
                <a:fillRect/>
              </a:stretch>
            </a:blipFill>
          </p:spPr>
          <p:txBody>
            <a:bodyPr/>
            <a:lstStyle/>
            <a:p>
              <a:endParaRPr lang="en-ID"/>
            </a:p>
          </p:txBody>
        </p:sp>
        <p:sp>
          <p:nvSpPr>
            <p:cNvPr id="41" name="TextBox 41"/>
            <p:cNvSpPr txBox="1"/>
            <p:nvPr/>
          </p:nvSpPr>
          <p:spPr>
            <a:xfrm>
              <a:off x="1598300" y="305571"/>
              <a:ext cx="8856827" cy="569172"/>
            </a:xfrm>
            <a:prstGeom prst="rect">
              <a:avLst/>
            </a:prstGeom>
          </p:spPr>
          <p:txBody>
            <a:bodyPr lIns="0" tIns="0" rIns="0" bIns="0" rtlCol="0" anchor="t">
              <a:spAutoFit/>
            </a:bodyPr>
            <a:lstStyle/>
            <a:p>
              <a:pPr algn="l">
                <a:lnSpc>
                  <a:spcPts val="3640"/>
                </a:lnSpc>
              </a:pPr>
              <a:r>
                <a:rPr lang="en-US" sz="2600">
                  <a:solidFill>
                    <a:srgbClr val="0B315E"/>
                  </a:solidFill>
                  <a:latin typeface="Montserrat"/>
                  <a:ea typeface="Montserrat"/>
                  <a:cs typeface="Montserrat"/>
                  <a:sym typeface="Montserrat"/>
                </a:rPr>
                <a:t>Universitas Muhammadiyah Jember</a:t>
              </a:r>
            </a:p>
          </p:txBody>
        </p:sp>
      </p:grpSp>
      <p:grpSp>
        <p:nvGrpSpPr>
          <p:cNvPr id="42" name="Group 42"/>
          <p:cNvGrpSpPr/>
          <p:nvPr/>
        </p:nvGrpSpPr>
        <p:grpSpPr>
          <a:xfrm>
            <a:off x="7664715" y="3760003"/>
            <a:ext cx="1574535" cy="990909"/>
            <a:chOff x="0" y="0"/>
            <a:chExt cx="3672768" cy="2311400"/>
          </a:xfrm>
        </p:grpSpPr>
        <p:sp>
          <p:nvSpPr>
            <p:cNvPr id="43" name="Freeform 43"/>
            <p:cNvSpPr/>
            <p:nvPr/>
          </p:nvSpPr>
          <p:spPr>
            <a:xfrm>
              <a:off x="0" y="0"/>
              <a:ext cx="3672768" cy="2311400"/>
            </a:xfrm>
            <a:custGeom>
              <a:avLst/>
              <a:gdLst/>
              <a:ahLst/>
              <a:cxnLst/>
              <a:rect l="l" t="t" r="r" b="b"/>
              <a:pathLst>
                <a:path w="3672768" h="2311400">
                  <a:moveTo>
                    <a:pt x="3367968" y="0"/>
                  </a:moveTo>
                  <a:lnTo>
                    <a:pt x="304800" y="0"/>
                  </a:lnTo>
                  <a:cubicBezTo>
                    <a:pt x="135890" y="0"/>
                    <a:pt x="0" y="135890"/>
                    <a:pt x="0" y="304800"/>
                  </a:cubicBezTo>
                  <a:lnTo>
                    <a:pt x="0" y="2006600"/>
                  </a:lnTo>
                  <a:cubicBezTo>
                    <a:pt x="0" y="2175510"/>
                    <a:pt x="135890" y="2311400"/>
                    <a:pt x="304800" y="2311400"/>
                  </a:cubicBezTo>
                  <a:lnTo>
                    <a:pt x="3367968" y="2311400"/>
                  </a:lnTo>
                  <a:cubicBezTo>
                    <a:pt x="3536878" y="2311400"/>
                    <a:pt x="3672768" y="2175510"/>
                    <a:pt x="3672768" y="2006600"/>
                  </a:cubicBezTo>
                  <a:lnTo>
                    <a:pt x="3672768" y="304800"/>
                  </a:lnTo>
                  <a:cubicBezTo>
                    <a:pt x="3672768" y="135890"/>
                    <a:pt x="3536878" y="0"/>
                    <a:pt x="3367968" y="0"/>
                  </a:cubicBezTo>
                  <a:close/>
                </a:path>
              </a:pathLst>
            </a:custGeom>
            <a:solidFill>
              <a:srgbClr val="173661"/>
            </a:solidFill>
          </p:spPr>
          <p:txBody>
            <a:bodyPr/>
            <a:lstStyle/>
            <a:p>
              <a:endParaRPr lang="en-ID"/>
            </a:p>
          </p:txBody>
        </p:sp>
      </p:grpSp>
      <p:grpSp>
        <p:nvGrpSpPr>
          <p:cNvPr id="44" name="Group 44"/>
          <p:cNvGrpSpPr/>
          <p:nvPr/>
        </p:nvGrpSpPr>
        <p:grpSpPr>
          <a:xfrm>
            <a:off x="3851412" y="8021295"/>
            <a:ext cx="1574535" cy="990909"/>
            <a:chOff x="0" y="0"/>
            <a:chExt cx="3672768" cy="2311400"/>
          </a:xfrm>
        </p:grpSpPr>
        <p:sp>
          <p:nvSpPr>
            <p:cNvPr id="45" name="Freeform 45"/>
            <p:cNvSpPr/>
            <p:nvPr/>
          </p:nvSpPr>
          <p:spPr>
            <a:xfrm>
              <a:off x="0" y="0"/>
              <a:ext cx="3672768" cy="2311400"/>
            </a:xfrm>
            <a:custGeom>
              <a:avLst/>
              <a:gdLst/>
              <a:ahLst/>
              <a:cxnLst/>
              <a:rect l="l" t="t" r="r" b="b"/>
              <a:pathLst>
                <a:path w="3672768" h="2311400">
                  <a:moveTo>
                    <a:pt x="3367968" y="0"/>
                  </a:moveTo>
                  <a:lnTo>
                    <a:pt x="304800" y="0"/>
                  </a:lnTo>
                  <a:cubicBezTo>
                    <a:pt x="135890" y="0"/>
                    <a:pt x="0" y="135890"/>
                    <a:pt x="0" y="304800"/>
                  </a:cubicBezTo>
                  <a:lnTo>
                    <a:pt x="0" y="2006600"/>
                  </a:lnTo>
                  <a:cubicBezTo>
                    <a:pt x="0" y="2175510"/>
                    <a:pt x="135890" y="2311400"/>
                    <a:pt x="304800" y="2311400"/>
                  </a:cubicBezTo>
                  <a:lnTo>
                    <a:pt x="3367968" y="2311400"/>
                  </a:lnTo>
                  <a:cubicBezTo>
                    <a:pt x="3536878" y="2311400"/>
                    <a:pt x="3672768" y="2175510"/>
                    <a:pt x="3672768" y="2006600"/>
                  </a:cubicBezTo>
                  <a:lnTo>
                    <a:pt x="3672768" y="304800"/>
                  </a:lnTo>
                  <a:cubicBezTo>
                    <a:pt x="3672768" y="135890"/>
                    <a:pt x="3536878" y="0"/>
                    <a:pt x="3367968" y="0"/>
                  </a:cubicBezTo>
                  <a:close/>
                </a:path>
              </a:pathLst>
            </a:custGeom>
            <a:solidFill>
              <a:srgbClr val="173661"/>
            </a:solidFill>
          </p:spPr>
          <p:txBody>
            <a:bodyPr/>
            <a:lstStyle/>
            <a:p>
              <a:endParaRPr lang="en-ID"/>
            </a:p>
          </p:txBody>
        </p:sp>
      </p:grpSp>
      <p:sp>
        <p:nvSpPr>
          <p:cNvPr id="46" name="Freeform 46"/>
          <p:cNvSpPr/>
          <p:nvPr/>
        </p:nvSpPr>
        <p:spPr>
          <a:xfrm>
            <a:off x="4490014" y="4937420"/>
            <a:ext cx="1871866" cy="1481114"/>
          </a:xfrm>
          <a:custGeom>
            <a:avLst/>
            <a:gdLst/>
            <a:ahLst/>
            <a:cxnLst/>
            <a:rect l="l" t="t" r="r" b="b"/>
            <a:pathLst>
              <a:path w="1871866" h="1481114">
                <a:moveTo>
                  <a:pt x="0" y="0"/>
                </a:moveTo>
                <a:lnTo>
                  <a:pt x="1871866" y="0"/>
                </a:lnTo>
                <a:lnTo>
                  <a:pt x="1871866" y="1481114"/>
                </a:lnTo>
                <a:lnTo>
                  <a:pt x="0" y="1481114"/>
                </a:lnTo>
                <a:lnTo>
                  <a:pt x="0" y="0"/>
                </a:lnTo>
                <a:close/>
              </a:path>
            </a:pathLst>
          </a:custGeom>
          <a:blipFill>
            <a:blip r:embed="rId19">
              <a:alphaModFix amt="19999"/>
              <a:extLst>
                <a:ext uri="{96DAC541-7B7A-43D3-8B79-37D633B846F1}">
                  <asvg:svgBlip xmlns:asvg="http://schemas.microsoft.com/office/drawing/2016/SVG/main" r:embed="rId20"/>
                </a:ext>
              </a:extLst>
            </a:blip>
            <a:stretch>
              <a:fillRect/>
            </a:stretch>
          </a:blipFill>
        </p:spPr>
        <p:txBody>
          <a:bodyPr/>
          <a:lstStyle/>
          <a:p>
            <a:endParaRPr lang="en-ID"/>
          </a:p>
        </p:txBody>
      </p:sp>
      <p:grpSp>
        <p:nvGrpSpPr>
          <p:cNvPr id="47" name="Group 47"/>
          <p:cNvGrpSpPr/>
          <p:nvPr/>
        </p:nvGrpSpPr>
        <p:grpSpPr>
          <a:xfrm>
            <a:off x="5272433" y="2463586"/>
            <a:ext cx="1574535" cy="990909"/>
            <a:chOff x="0" y="0"/>
            <a:chExt cx="3672768" cy="2311400"/>
          </a:xfrm>
        </p:grpSpPr>
        <p:sp>
          <p:nvSpPr>
            <p:cNvPr id="48" name="Freeform 48"/>
            <p:cNvSpPr/>
            <p:nvPr/>
          </p:nvSpPr>
          <p:spPr>
            <a:xfrm>
              <a:off x="0" y="0"/>
              <a:ext cx="3672768" cy="2311400"/>
            </a:xfrm>
            <a:custGeom>
              <a:avLst/>
              <a:gdLst/>
              <a:ahLst/>
              <a:cxnLst/>
              <a:rect l="l" t="t" r="r" b="b"/>
              <a:pathLst>
                <a:path w="3672768" h="2311400">
                  <a:moveTo>
                    <a:pt x="3367968" y="0"/>
                  </a:moveTo>
                  <a:lnTo>
                    <a:pt x="304800" y="0"/>
                  </a:lnTo>
                  <a:cubicBezTo>
                    <a:pt x="135890" y="0"/>
                    <a:pt x="0" y="135890"/>
                    <a:pt x="0" y="304800"/>
                  </a:cubicBezTo>
                  <a:lnTo>
                    <a:pt x="0" y="2006600"/>
                  </a:lnTo>
                  <a:cubicBezTo>
                    <a:pt x="0" y="2175510"/>
                    <a:pt x="135890" y="2311400"/>
                    <a:pt x="304800" y="2311400"/>
                  </a:cubicBezTo>
                  <a:lnTo>
                    <a:pt x="3367968" y="2311400"/>
                  </a:lnTo>
                  <a:cubicBezTo>
                    <a:pt x="3536878" y="2311400"/>
                    <a:pt x="3672768" y="2175510"/>
                    <a:pt x="3672768" y="2006600"/>
                  </a:cubicBezTo>
                  <a:lnTo>
                    <a:pt x="3672768" y="304800"/>
                  </a:lnTo>
                  <a:cubicBezTo>
                    <a:pt x="3672768" y="135890"/>
                    <a:pt x="3536878" y="0"/>
                    <a:pt x="3367968" y="0"/>
                  </a:cubicBezTo>
                  <a:close/>
                </a:path>
              </a:pathLst>
            </a:custGeom>
            <a:solidFill>
              <a:srgbClr val="173661"/>
            </a:solidFill>
          </p:spPr>
          <p:txBody>
            <a:bodyPr/>
            <a:lstStyle/>
            <a:p>
              <a:endParaRPr lang="en-ID"/>
            </a:p>
          </p:txBody>
        </p:sp>
      </p:grpSp>
      <p:sp>
        <p:nvSpPr>
          <p:cNvPr id="49" name="AutoShape 49"/>
          <p:cNvSpPr/>
          <p:nvPr/>
        </p:nvSpPr>
        <p:spPr>
          <a:xfrm>
            <a:off x="6203690" y="5790188"/>
            <a:ext cx="506840" cy="0"/>
          </a:xfrm>
          <a:prstGeom prst="line">
            <a:avLst/>
          </a:prstGeom>
          <a:ln w="28575" cap="flat">
            <a:solidFill>
              <a:srgbClr val="3C5679"/>
            </a:solidFill>
            <a:prstDash val="sysDash"/>
            <a:headEnd type="none" w="sm" len="sm"/>
            <a:tailEnd type="none" w="sm" len="sm"/>
          </a:ln>
        </p:spPr>
        <p:txBody>
          <a:bodyPr/>
          <a:lstStyle/>
          <a:p>
            <a:endParaRPr lang="en-ID"/>
          </a:p>
        </p:txBody>
      </p:sp>
      <p:grpSp>
        <p:nvGrpSpPr>
          <p:cNvPr id="50" name="Group 50"/>
          <p:cNvGrpSpPr/>
          <p:nvPr/>
        </p:nvGrpSpPr>
        <p:grpSpPr>
          <a:xfrm>
            <a:off x="4669631" y="5294733"/>
            <a:ext cx="1574535" cy="990909"/>
            <a:chOff x="0" y="0"/>
            <a:chExt cx="3672768" cy="2311400"/>
          </a:xfrm>
        </p:grpSpPr>
        <p:sp>
          <p:nvSpPr>
            <p:cNvPr id="51" name="Freeform 51"/>
            <p:cNvSpPr/>
            <p:nvPr/>
          </p:nvSpPr>
          <p:spPr>
            <a:xfrm>
              <a:off x="0" y="0"/>
              <a:ext cx="3672768" cy="2311400"/>
            </a:xfrm>
            <a:custGeom>
              <a:avLst/>
              <a:gdLst/>
              <a:ahLst/>
              <a:cxnLst/>
              <a:rect l="l" t="t" r="r" b="b"/>
              <a:pathLst>
                <a:path w="3672768" h="2311400">
                  <a:moveTo>
                    <a:pt x="3367968" y="0"/>
                  </a:moveTo>
                  <a:lnTo>
                    <a:pt x="304800" y="0"/>
                  </a:lnTo>
                  <a:cubicBezTo>
                    <a:pt x="135890" y="0"/>
                    <a:pt x="0" y="135890"/>
                    <a:pt x="0" y="304800"/>
                  </a:cubicBezTo>
                  <a:lnTo>
                    <a:pt x="0" y="2006600"/>
                  </a:lnTo>
                  <a:cubicBezTo>
                    <a:pt x="0" y="2175510"/>
                    <a:pt x="135890" y="2311400"/>
                    <a:pt x="304800" y="2311400"/>
                  </a:cubicBezTo>
                  <a:lnTo>
                    <a:pt x="3367968" y="2311400"/>
                  </a:lnTo>
                  <a:cubicBezTo>
                    <a:pt x="3536878" y="2311400"/>
                    <a:pt x="3672768" y="2175510"/>
                    <a:pt x="3672768" y="2006600"/>
                  </a:cubicBezTo>
                  <a:lnTo>
                    <a:pt x="3672768" y="304800"/>
                  </a:lnTo>
                  <a:cubicBezTo>
                    <a:pt x="3672768" y="135890"/>
                    <a:pt x="3536878" y="0"/>
                    <a:pt x="3367968" y="0"/>
                  </a:cubicBezTo>
                  <a:close/>
                </a:path>
              </a:pathLst>
            </a:custGeom>
            <a:solidFill>
              <a:srgbClr val="173661"/>
            </a:solidFill>
          </p:spPr>
          <p:txBody>
            <a:bodyPr/>
            <a:lstStyle/>
            <a:p>
              <a:endParaRPr lang="en-ID"/>
            </a:p>
          </p:txBody>
        </p:sp>
      </p:grpSp>
      <p:grpSp>
        <p:nvGrpSpPr>
          <p:cNvPr id="52" name="Group 52"/>
          <p:cNvGrpSpPr/>
          <p:nvPr/>
        </p:nvGrpSpPr>
        <p:grpSpPr>
          <a:xfrm>
            <a:off x="7032365" y="6589511"/>
            <a:ext cx="1574535" cy="990909"/>
            <a:chOff x="0" y="0"/>
            <a:chExt cx="3672768" cy="2311400"/>
          </a:xfrm>
        </p:grpSpPr>
        <p:sp>
          <p:nvSpPr>
            <p:cNvPr id="53" name="Freeform 53"/>
            <p:cNvSpPr/>
            <p:nvPr/>
          </p:nvSpPr>
          <p:spPr>
            <a:xfrm>
              <a:off x="0" y="0"/>
              <a:ext cx="3672768" cy="2311400"/>
            </a:xfrm>
            <a:custGeom>
              <a:avLst/>
              <a:gdLst/>
              <a:ahLst/>
              <a:cxnLst/>
              <a:rect l="l" t="t" r="r" b="b"/>
              <a:pathLst>
                <a:path w="3672768" h="2311400">
                  <a:moveTo>
                    <a:pt x="3367968" y="0"/>
                  </a:moveTo>
                  <a:lnTo>
                    <a:pt x="304800" y="0"/>
                  </a:lnTo>
                  <a:cubicBezTo>
                    <a:pt x="135890" y="0"/>
                    <a:pt x="0" y="135890"/>
                    <a:pt x="0" y="304800"/>
                  </a:cubicBezTo>
                  <a:lnTo>
                    <a:pt x="0" y="2006600"/>
                  </a:lnTo>
                  <a:cubicBezTo>
                    <a:pt x="0" y="2175510"/>
                    <a:pt x="135890" y="2311400"/>
                    <a:pt x="304800" y="2311400"/>
                  </a:cubicBezTo>
                  <a:lnTo>
                    <a:pt x="3367968" y="2311400"/>
                  </a:lnTo>
                  <a:cubicBezTo>
                    <a:pt x="3536878" y="2311400"/>
                    <a:pt x="3672768" y="2175510"/>
                    <a:pt x="3672768" y="2006600"/>
                  </a:cubicBezTo>
                  <a:lnTo>
                    <a:pt x="3672768" y="304800"/>
                  </a:lnTo>
                  <a:cubicBezTo>
                    <a:pt x="3672768" y="135890"/>
                    <a:pt x="3536878" y="0"/>
                    <a:pt x="3367968" y="0"/>
                  </a:cubicBezTo>
                  <a:close/>
                </a:path>
              </a:pathLst>
            </a:custGeom>
            <a:solidFill>
              <a:srgbClr val="173661"/>
            </a:solidFill>
          </p:spPr>
          <p:txBody>
            <a:bodyPr/>
            <a:lstStyle/>
            <a:p>
              <a:endParaRPr lang="en-ID"/>
            </a:p>
          </p:txBody>
        </p:sp>
      </p:grpSp>
      <p:sp>
        <p:nvSpPr>
          <p:cNvPr id="54" name="AutoShape 54"/>
          <p:cNvSpPr/>
          <p:nvPr/>
        </p:nvSpPr>
        <p:spPr>
          <a:xfrm>
            <a:off x="6846969" y="2959041"/>
            <a:ext cx="631154" cy="0"/>
          </a:xfrm>
          <a:prstGeom prst="line">
            <a:avLst/>
          </a:prstGeom>
          <a:ln w="28575" cap="flat">
            <a:solidFill>
              <a:srgbClr val="3C5679"/>
            </a:solidFill>
            <a:prstDash val="sysDash"/>
            <a:headEnd type="none" w="sm" len="sm"/>
            <a:tailEnd type="none" w="sm" len="sm"/>
          </a:ln>
        </p:spPr>
        <p:txBody>
          <a:bodyPr/>
          <a:lstStyle/>
          <a:p>
            <a:endParaRPr lang="en-ID"/>
          </a:p>
        </p:txBody>
      </p:sp>
      <p:sp>
        <p:nvSpPr>
          <p:cNvPr id="55" name="AutoShape 55"/>
          <p:cNvSpPr/>
          <p:nvPr/>
        </p:nvSpPr>
        <p:spPr>
          <a:xfrm>
            <a:off x="5425947" y="8516750"/>
            <a:ext cx="567600" cy="0"/>
          </a:xfrm>
          <a:prstGeom prst="line">
            <a:avLst/>
          </a:prstGeom>
          <a:ln w="28575" cap="flat">
            <a:solidFill>
              <a:srgbClr val="3C5679"/>
            </a:solidFill>
            <a:prstDash val="sysDash"/>
            <a:headEnd type="none" w="sm" len="sm"/>
            <a:tailEnd type="none" w="sm" len="sm"/>
          </a:ln>
        </p:spPr>
        <p:txBody>
          <a:bodyPr/>
          <a:lstStyle/>
          <a:p>
            <a:endParaRPr lang="en-ID"/>
          </a:p>
        </p:txBody>
      </p:sp>
      <p:sp>
        <p:nvSpPr>
          <p:cNvPr id="56" name="AutoShape 56"/>
          <p:cNvSpPr/>
          <p:nvPr/>
        </p:nvSpPr>
        <p:spPr>
          <a:xfrm flipV="1">
            <a:off x="5965938" y="2959041"/>
            <a:ext cx="1489184" cy="5557710"/>
          </a:xfrm>
          <a:prstGeom prst="line">
            <a:avLst/>
          </a:prstGeom>
          <a:ln w="28575" cap="flat">
            <a:solidFill>
              <a:srgbClr val="3C5679"/>
            </a:solidFill>
            <a:prstDash val="sysDash"/>
            <a:headEnd type="none" w="sm" len="sm"/>
            <a:tailEnd type="none" w="sm" len="sm"/>
          </a:ln>
        </p:spPr>
        <p:txBody>
          <a:bodyPr/>
          <a:lstStyle/>
          <a:p>
            <a:endParaRPr lang="en-ID"/>
          </a:p>
        </p:txBody>
      </p:sp>
      <p:sp>
        <p:nvSpPr>
          <p:cNvPr id="57" name="AutoShape 57"/>
          <p:cNvSpPr/>
          <p:nvPr/>
        </p:nvSpPr>
        <p:spPr>
          <a:xfrm>
            <a:off x="7119551" y="4255457"/>
            <a:ext cx="554689" cy="0"/>
          </a:xfrm>
          <a:prstGeom prst="line">
            <a:avLst/>
          </a:prstGeom>
          <a:ln w="28575" cap="flat">
            <a:solidFill>
              <a:srgbClr val="3C5679"/>
            </a:solidFill>
            <a:prstDash val="sysDash"/>
            <a:headEnd type="none" w="sm" len="sm"/>
            <a:tailEnd type="none" w="sm" len="sm"/>
          </a:ln>
        </p:spPr>
        <p:txBody>
          <a:bodyPr/>
          <a:lstStyle/>
          <a:p>
            <a:endParaRPr lang="en-ID"/>
          </a:p>
        </p:txBody>
      </p:sp>
      <p:sp>
        <p:nvSpPr>
          <p:cNvPr id="58" name="AutoShape 58"/>
          <p:cNvSpPr/>
          <p:nvPr/>
        </p:nvSpPr>
        <p:spPr>
          <a:xfrm>
            <a:off x="6330357" y="7084966"/>
            <a:ext cx="702008" cy="0"/>
          </a:xfrm>
          <a:prstGeom prst="line">
            <a:avLst/>
          </a:prstGeom>
          <a:ln w="28575" cap="flat">
            <a:solidFill>
              <a:srgbClr val="3C5679"/>
            </a:solidFill>
            <a:prstDash val="sysDash"/>
            <a:headEnd type="none" w="sm" len="sm"/>
            <a:tailEnd type="none" w="sm" len="sm"/>
          </a:ln>
        </p:spPr>
        <p:txBody>
          <a:bodyPr/>
          <a:lstStyle/>
          <a:p>
            <a:endParaRPr lang="en-ID"/>
          </a:p>
        </p:txBody>
      </p:sp>
      <p:sp>
        <p:nvSpPr>
          <p:cNvPr id="59" name="Freeform 59"/>
          <p:cNvSpPr/>
          <p:nvPr/>
        </p:nvSpPr>
        <p:spPr>
          <a:xfrm>
            <a:off x="5758063" y="2642361"/>
            <a:ext cx="603275" cy="633360"/>
          </a:xfrm>
          <a:custGeom>
            <a:avLst/>
            <a:gdLst/>
            <a:ahLst/>
            <a:cxnLst/>
            <a:rect l="l" t="t" r="r" b="b"/>
            <a:pathLst>
              <a:path w="603275" h="633360">
                <a:moveTo>
                  <a:pt x="0" y="0"/>
                </a:moveTo>
                <a:lnTo>
                  <a:pt x="603276" y="0"/>
                </a:lnTo>
                <a:lnTo>
                  <a:pt x="603276" y="633359"/>
                </a:lnTo>
                <a:lnTo>
                  <a:pt x="0" y="63335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ID"/>
          </a:p>
        </p:txBody>
      </p:sp>
      <p:sp>
        <p:nvSpPr>
          <p:cNvPr id="60" name="Freeform 60"/>
          <p:cNvSpPr/>
          <p:nvPr/>
        </p:nvSpPr>
        <p:spPr>
          <a:xfrm>
            <a:off x="4169336" y="8021295"/>
            <a:ext cx="830292" cy="930299"/>
          </a:xfrm>
          <a:custGeom>
            <a:avLst/>
            <a:gdLst/>
            <a:ahLst/>
            <a:cxnLst/>
            <a:rect l="l" t="t" r="r" b="b"/>
            <a:pathLst>
              <a:path w="830292" h="930299">
                <a:moveTo>
                  <a:pt x="0" y="0"/>
                </a:moveTo>
                <a:lnTo>
                  <a:pt x="830292" y="0"/>
                </a:lnTo>
                <a:lnTo>
                  <a:pt x="830292" y="930299"/>
                </a:lnTo>
                <a:lnTo>
                  <a:pt x="0" y="93029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ID"/>
          </a:p>
        </p:txBody>
      </p:sp>
      <p:sp>
        <p:nvSpPr>
          <p:cNvPr id="61" name="Freeform 61"/>
          <p:cNvSpPr/>
          <p:nvPr/>
        </p:nvSpPr>
        <p:spPr>
          <a:xfrm>
            <a:off x="7998557" y="3907951"/>
            <a:ext cx="906851" cy="777625"/>
          </a:xfrm>
          <a:custGeom>
            <a:avLst/>
            <a:gdLst/>
            <a:ahLst/>
            <a:cxnLst/>
            <a:rect l="l" t="t" r="r" b="b"/>
            <a:pathLst>
              <a:path w="906851" h="777625">
                <a:moveTo>
                  <a:pt x="0" y="0"/>
                </a:moveTo>
                <a:lnTo>
                  <a:pt x="906851" y="0"/>
                </a:lnTo>
                <a:lnTo>
                  <a:pt x="906851" y="777625"/>
                </a:lnTo>
                <a:lnTo>
                  <a:pt x="0" y="77762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ID"/>
          </a:p>
        </p:txBody>
      </p:sp>
      <p:sp>
        <p:nvSpPr>
          <p:cNvPr id="62" name="Freeform 62"/>
          <p:cNvSpPr/>
          <p:nvPr/>
        </p:nvSpPr>
        <p:spPr>
          <a:xfrm>
            <a:off x="7455121" y="6713062"/>
            <a:ext cx="848196" cy="666894"/>
          </a:xfrm>
          <a:custGeom>
            <a:avLst/>
            <a:gdLst/>
            <a:ahLst/>
            <a:cxnLst/>
            <a:rect l="l" t="t" r="r" b="b"/>
            <a:pathLst>
              <a:path w="848196" h="666894">
                <a:moveTo>
                  <a:pt x="0" y="0"/>
                </a:moveTo>
                <a:lnTo>
                  <a:pt x="848196" y="0"/>
                </a:lnTo>
                <a:lnTo>
                  <a:pt x="848196" y="666894"/>
                </a:lnTo>
                <a:lnTo>
                  <a:pt x="0" y="666894"/>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ID"/>
          </a:p>
        </p:txBody>
      </p:sp>
      <p:sp>
        <p:nvSpPr>
          <p:cNvPr id="63" name="Freeform 63"/>
          <p:cNvSpPr/>
          <p:nvPr/>
        </p:nvSpPr>
        <p:spPr>
          <a:xfrm>
            <a:off x="5071463" y="5382819"/>
            <a:ext cx="770871" cy="770871"/>
          </a:xfrm>
          <a:custGeom>
            <a:avLst/>
            <a:gdLst/>
            <a:ahLst/>
            <a:cxnLst/>
            <a:rect l="l" t="t" r="r" b="b"/>
            <a:pathLst>
              <a:path w="770871" h="770871">
                <a:moveTo>
                  <a:pt x="0" y="0"/>
                </a:moveTo>
                <a:lnTo>
                  <a:pt x="770871" y="0"/>
                </a:lnTo>
                <a:lnTo>
                  <a:pt x="770871" y="770871"/>
                </a:lnTo>
                <a:lnTo>
                  <a:pt x="0" y="770871"/>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ID"/>
          </a:p>
        </p:txBody>
      </p:sp>
      <p:sp>
        <p:nvSpPr>
          <p:cNvPr id="64" name="TextBox 64"/>
          <p:cNvSpPr txBox="1"/>
          <p:nvPr/>
        </p:nvSpPr>
        <p:spPr>
          <a:xfrm>
            <a:off x="1069038" y="2593538"/>
            <a:ext cx="4523298" cy="504825"/>
          </a:xfrm>
          <a:prstGeom prst="rect">
            <a:avLst/>
          </a:prstGeom>
        </p:spPr>
        <p:txBody>
          <a:bodyPr lIns="0" tIns="0" rIns="0" bIns="0" rtlCol="0" anchor="t">
            <a:spAutoFit/>
          </a:bodyPr>
          <a:lstStyle/>
          <a:p>
            <a:pPr algn="l">
              <a:lnSpc>
                <a:spcPts val="4199"/>
              </a:lnSpc>
            </a:pPr>
            <a:r>
              <a:rPr lang="en-US" sz="2999">
                <a:solidFill>
                  <a:srgbClr val="000000"/>
                </a:solidFill>
                <a:latin typeface="League Spartan"/>
                <a:ea typeface="League Spartan"/>
                <a:cs typeface="League Spartan"/>
                <a:sym typeface="League Spartan"/>
              </a:rPr>
              <a:t>Pengerjaan Naskah</a:t>
            </a:r>
          </a:p>
        </p:txBody>
      </p:sp>
      <p:sp>
        <p:nvSpPr>
          <p:cNvPr id="65" name="TextBox 65"/>
          <p:cNvSpPr txBox="1"/>
          <p:nvPr/>
        </p:nvSpPr>
        <p:spPr>
          <a:xfrm>
            <a:off x="674479" y="5484277"/>
            <a:ext cx="4523298" cy="504825"/>
          </a:xfrm>
          <a:prstGeom prst="rect">
            <a:avLst/>
          </a:prstGeom>
        </p:spPr>
        <p:txBody>
          <a:bodyPr lIns="0" tIns="0" rIns="0" bIns="0" rtlCol="0" anchor="t">
            <a:spAutoFit/>
          </a:bodyPr>
          <a:lstStyle/>
          <a:p>
            <a:pPr algn="l">
              <a:lnSpc>
                <a:spcPts val="4199"/>
              </a:lnSpc>
            </a:pPr>
            <a:r>
              <a:rPr lang="en-US" sz="2999">
                <a:solidFill>
                  <a:srgbClr val="000000"/>
                </a:solidFill>
                <a:latin typeface="League Spartan"/>
                <a:ea typeface="League Spartan"/>
                <a:cs typeface="League Spartan"/>
                <a:sym typeface="League Spartan"/>
              </a:rPr>
              <a:t>Pengiriman Naskah</a:t>
            </a:r>
          </a:p>
        </p:txBody>
      </p:sp>
      <p:sp>
        <p:nvSpPr>
          <p:cNvPr id="66" name="TextBox 66"/>
          <p:cNvSpPr txBox="1"/>
          <p:nvPr/>
        </p:nvSpPr>
        <p:spPr>
          <a:xfrm>
            <a:off x="2289400" y="8309036"/>
            <a:ext cx="4523298" cy="504825"/>
          </a:xfrm>
          <a:prstGeom prst="rect">
            <a:avLst/>
          </a:prstGeom>
        </p:spPr>
        <p:txBody>
          <a:bodyPr lIns="0" tIns="0" rIns="0" bIns="0" rtlCol="0" anchor="t">
            <a:spAutoFit/>
          </a:bodyPr>
          <a:lstStyle/>
          <a:p>
            <a:pPr algn="l">
              <a:lnSpc>
                <a:spcPts val="4199"/>
              </a:lnSpc>
            </a:pPr>
            <a:r>
              <a:rPr lang="en-US" sz="2999">
                <a:solidFill>
                  <a:srgbClr val="000000"/>
                </a:solidFill>
                <a:latin typeface="League Spartan"/>
                <a:ea typeface="League Spartan"/>
                <a:cs typeface="League Spartan"/>
                <a:sym typeface="League Spartan"/>
              </a:rPr>
              <a:t>Submit</a:t>
            </a:r>
          </a:p>
        </p:txBody>
      </p:sp>
      <p:sp>
        <p:nvSpPr>
          <p:cNvPr id="67" name="TextBox 67"/>
          <p:cNvSpPr txBox="1"/>
          <p:nvPr/>
        </p:nvSpPr>
        <p:spPr>
          <a:xfrm>
            <a:off x="9344025" y="3990975"/>
            <a:ext cx="4523298" cy="504825"/>
          </a:xfrm>
          <a:prstGeom prst="rect">
            <a:avLst/>
          </a:prstGeom>
        </p:spPr>
        <p:txBody>
          <a:bodyPr lIns="0" tIns="0" rIns="0" bIns="0" rtlCol="0" anchor="t">
            <a:spAutoFit/>
          </a:bodyPr>
          <a:lstStyle/>
          <a:p>
            <a:pPr algn="l">
              <a:lnSpc>
                <a:spcPts val="4199"/>
              </a:lnSpc>
            </a:pPr>
            <a:r>
              <a:rPr lang="en-US" sz="2999">
                <a:solidFill>
                  <a:srgbClr val="000000"/>
                </a:solidFill>
                <a:latin typeface="League Spartan"/>
                <a:ea typeface="League Spartan"/>
                <a:cs typeface="League Spartan"/>
                <a:sym typeface="League Spartan"/>
              </a:rPr>
              <a:t>Review dan Revisi</a:t>
            </a:r>
          </a:p>
        </p:txBody>
      </p:sp>
      <p:sp>
        <p:nvSpPr>
          <p:cNvPr id="68" name="TextBox 68"/>
          <p:cNvSpPr txBox="1"/>
          <p:nvPr/>
        </p:nvSpPr>
        <p:spPr>
          <a:xfrm>
            <a:off x="8793128" y="6763472"/>
            <a:ext cx="4523298" cy="504825"/>
          </a:xfrm>
          <a:prstGeom prst="rect">
            <a:avLst/>
          </a:prstGeom>
        </p:spPr>
        <p:txBody>
          <a:bodyPr lIns="0" tIns="0" rIns="0" bIns="0" rtlCol="0" anchor="t">
            <a:spAutoFit/>
          </a:bodyPr>
          <a:lstStyle/>
          <a:p>
            <a:pPr algn="l">
              <a:lnSpc>
                <a:spcPts val="4199"/>
              </a:lnSpc>
            </a:pPr>
            <a:r>
              <a:rPr lang="en-US" sz="2999">
                <a:solidFill>
                  <a:srgbClr val="000000"/>
                </a:solidFill>
                <a:latin typeface="League Spartan"/>
                <a:ea typeface="League Spartan"/>
                <a:cs typeface="League Spartan"/>
                <a:sym typeface="League Spartan"/>
              </a:rPr>
              <a:t>Publish</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788</Words>
  <Application>Microsoft Office PowerPoint</Application>
  <PresentationFormat>Custom</PresentationFormat>
  <Paragraphs>123</Paragraphs>
  <Slides>11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League Spartan</vt:lpstr>
      <vt:lpstr>Montserrat</vt:lpstr>
      <vt:lpstr>Poppins Semi-Bold</vt:lpstr>
      <vt:lpstr>Montserrat Bold</vt:lpstr>
      <vt:lpstr>Poppins</vt:lpstr>
      <vt:lpstr>Arial</vt:lpstr>
      <vt:lpstr>Poppins Semi-Bold Italics</vt:lpstr>
      <vt:lpstr>Poppins Bold</vt:lpstr>
      <vt:lpstr>Source Sans Pro Bold</vt:lpstr>
      <vt:lpstr>Calibri</vt:lpstr>
      <vt:lpstr>Poppins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Salinan PPT_ADELIA NOVELYANTI_210810101049</dc:title>
  <cp:lastModifiedBy>marsella putri permatasari</cp:lastModifiedBy>
  <cp:revision>2</cp:revision>
  <dcterms:created xsi:type="dcterms:W3CDTF">2006-08-16T00:00:00Z</dcterms:created>
  <dcterms:modified xsi:type="dcterms:W3CDTF">2025-02-02T12:42:54Z</dcterms:modified>
  <dc:identifier>DAGdGnDgd9s</dc:identifier>
</cp:coreProperties>
</file>