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66" r:id="rId2"/>
    <p:sldId id="268" r:id="rId3"/>
    <p:sldId id="267" r:id="rId4"/>
    <p:sldId id="269" r:id="rId5"/>
    <p:sldId id="257" r:id="rId6"/>
    <p:sldId id="280" r:id="rId7"/>
    <p:sldId id="278" r:id="rId8"/>
    <p:sldId id="279" r:id="rId9"/>
    <p:sldId id="272" r:id="rId10"/>
    <p:sldId id="273" r:id="rId11"/>
    <p:sldId id="274" r:id="rId12"/>
    <p:sldId id="281" r:id="rId13"/>
    <p:sldId id="277" r:id="rId14"/>
    <p:sldId id="262" r:id="rId15"/>
    <p:sldId id="261" r:id="rId16"/>
    <p:sldId id="260" r:id="rId17"/>
    <p:sldId id="275" r:id="rId18"/>
    <p:sldId id="283" r:id="rId19"/>
    <p:sldId id="282" r:id="rId20"/>
    <p:sldId id="263" r:id="rId21"/>
    <p:sldId id="264" r:id="rId22"/>
    <p:sldId id="270" r:id="rId23"/>
  </p:sldIdLst>
  <p:sldSz cx="18288000" cy="10287000"/>
  <p:notesSz cx="6858000" cy="9144000"/>
  <p:embeddedFontLst>
    <p:embeddedFont>
      <p:font typeface="Bebas Neue Bold" panose="020B0604020202020204" charset="0"/>
      <p:regular r:id="rId25"/>
      <p:bold r:id="rId26"/>
    </p:embeddedFont>
    <p:embeddedFont>
      <p:font typeface="Lato" panose="020F0502020204030203" pitchFamily="34" charset="0"/>
      <p:regular r:id="rId27"/>
      <p:bold r:id="rId28"/>
      <p:italic r:id="rId29"/>
      <p:boldItalic r:id="rId30"/>
    </p:embeddedFont>
    <p:embeddedFont>
      <p:font typeface="Montserrat Ultra-Bold"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BB280-D4AC-534D-ADC8-6F648C93D585}">
          <p14:sldIdLst>
            <p14:sldId id="266"/>
            <p14:sldId id="268"/>
            <p14:sldId id="267"/>
            <p14:sldId id="269"/>
            <p14:sldId id="257"/>
            <p14:sldId id="280"/>
            <p14:sldId id="278"/>
            <p14:sldId id="279"/>
            <p14:sldId id="272"/>
            <p14:sldId id="273"/>
            <p14:sldId id="274"/>
            <p14:sldId id="281"/>
            <p14:sldId id="277"/>
            <p14:sldId id="262"/>
            <p14:sldId id="261"/>
            <p14:sldId id="260"/>
            <p14:sldId id="275"/>
            <p14:sldId id="283"/>
            <p14:sldId id="282"/>
            <p14:sldId id="263"/>
            <p14:sldId id="264"/>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FFCD38"/>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4682" autoAdjust="0"/>
  </p:normalViewPr>
  <p:slideViewPr>
    <p:cSldViewPr>
      <p:cViewPr varScale="1">
        <p:scale>
          <a:sx n="51" d="100"/>
          <a:sy n="51" d="100"/>
        </p:scale>
        <p:origin x="6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64599-924A-794A-9130-2706490A15E7}" type="datetimeFigureOut">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8FCF9-8587-E04D-9D05-9F2B19942567}" type="slidenum">
              <a:t>‹#›</a:t>
            </a:fld>
            <a:endParaRPr lang="en-US"/>
          </a:p>
        </p:txBody>
      </p:sp>
    </p:spTree>
    <p:extLst>
      <p:ext uri="{BB962C8B-B14F-4D97-AF65-F5344CB8AC3E}">
        <p14:creationId xmlns:p14="http://schemas.microsoft.com/office/powerpoint/2010/main" val="1743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A8FCF9-8587-E04D-9D05-9F2B19942567}" type="slidenum">
              <a:t>5</a:t>
            </a:fld>
            <a:endParaRPr lang="en-US"/>
          </a:p>
        </p:txBody>
      </p:sp>
    </p:spTree>
    <p:extLst>
      <p:ext uri="{BB962C8B-B14F-4D97-AF65-F5344CB8AC3E}">
        <p14:creationId xmlns:p14="http://schemas.microsoft.com/office/powerpoint/2010/main" val="30969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307E9-7502-48C7-4F27-F25FDA8FE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7896E-2EC9-531E-A669-76413ACF3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6271D-0517-68E3-269D-6CD0AFCE34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E3317C-2247-2BBD-454C-0652D5B36CB9}"/>
              </a:ext>
            </a:extLst>
          </p:cNvPr>
          <p:cNvSpPr>
            <a:spLocks noGrp="1"/>
          </p:cNvSpPr>
          <p:nvPr>
            <p:ph type="sldNum" sz="quarter" idx="5"/>
          </p:nvPr>
        </p:nvSpPr>
        <p:spPr/>
        <p:txBody>
          <a:bodyPr/>
          <a:lstStyle/>
          <a:p>
            <a:fld id="{43A8FCF9-8587-E04D-9D05-9F2B19942567}" type="slidenum">
              <a:t>8</a:t>
            </a:fld>
            <a:endParaRPr lang="en-US"/>
          </a:p>
        </p:txBody>
      </p:sp>
    </p:spTree>
    <p:extLst>
      <p:ext uri="{BB962C8B-B14F-4D97-AF65-F5344CB8AC3E}">
        <p14:creationId xmlns:p14="http://schemas.microsoft.com/office/powerpoint/2010/main" val="13995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58593-91D8-423D-E7C4-2DD986D0A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40BD4-4412-9E2E-1910-63937400E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01B0A-A494-A93C-49B1-1828DEDB1B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CFB972-A409-EB3B-32B0-A6EB9DB485E8}"/>
              </a:ext>
            </a:extLst>
          </p:cNvPr>
          <p:cNvSpPr>
            <a:spLocks noGrp="1"/>
          </p:cNvSpPr>
          <p:nvPr>
            <p:ph type="sldNum" sz="quarter" idx="5"/>
          </p:nvPr>
        </p:nvSpPr>
        <p:spPr/>
        <p:txBody>
          <a:bodyPr/>
          <a:lstStyle/>
          <a:p>
            <a:fld id="{43A8FCF9-8587-E04D-9D05-9F2B19942567}" type="slidenum">
              <a:t>12</a:t>
            </a:fld>
            <a:endParaRPr lang="en-US"/>
          </a:p>
        </p:txBody>
      </p:sp>
    </p:spTree>
    <p:extLst>
      <p:ext uri="{BB962C8B-B14F-4D97-AF65-F5344CB8AC3E}">
        <p14:creationId xmlns:p14="http://schemas.microsoft.com/office/powerpoint/2010/main" val="174674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532A7-80E0-E8CC-DA06-DD42FE8B7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A1759-277B-7707-6BF2-181861830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A3E44-39C6-E4FC-1C78-907CCC6241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E1C508-44AE-E3FF-B018-A0D77AAFB27D}"/>
              </a:ext>
            </a:extLst>
          </p:cNvPr>
          <p:cNvSpPr>
            <a:spLocks noGrp="1"/>
          </p:cNvSpPr>
          <p:nvPr>
            <p:ph type="sldNum" sz="quarter" idx="5"/>
          </p:nvPr>
        </p:nvSpPr>
        <p:spPr/>
        <p:txBody>
          <a:bodyPr/>
          <a:lstStyle/>
          <a:p>
            <a:fld id="{43A8FCF9-8587-E04D-9D05-9F2B19942567}" type="slidenum">
              <a:t>17</a:t>
            </a:fld>
            <a:endParaRPr lang="en-US"/>
          </a:p>
        </p:txBody>
      </p:sp>
    </p:spTree>
    <p:extLst>
      <p:ext uri="{BB962C8B-B14F-4D97-AF65-F5344CB8AC3E}">
        <p14:creationId xmlns:p14="http://schemas.microsoft.com/office/powerpoint/2010/main" val="3840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E1416-B003-ED65-1D1A-51677D1DA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FB97E-2ABC-E9FA-B2B1-FDBDF05BA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2DF2F-0139-F484-D54A-43195A3BDF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5B2BE8-A16B-48BC-3EAB-68540B484019}"/>
              </a:ext>
            </a:extLst>
          </p:cNvPr>
          <p:cNvSpPr>
            <a:spLocks noGrp="1"/>
          </p:cNvSpPr>
          <p:nvPr>
            <p:ph type="sldNum" sz="quarter" idx="5"/>
          </p:nvPr>
        </p:nvSpPr>
        <p:spPr/>
        <p:txBody>
          <a:bodyPr/>
          <a:lstStyle/>
          <a:p>
            <a:fld id="{43A8FCF9-8587-E04D-9D05-9F2B19942567}" type="slidenum">
              <a:t>18</a:t>
            </a:fld>
            <a:endParaRPr lang="en-US"/>
          </a:p>
        </p:txBody>
      </p:sp>
    </p:spTree>
    <p:extLst>
      <p:ext uri="{BB962C8B-B14F-4D97-AF65-F5344CB8AC3E}">
        <p14:creationId xmlns:p14="http://schemas.microsoft.com/office/powerpoint/2010/main" val="188548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31EED-03EE-6014-9659-43B2385F2EF8}"/>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80651269-F97C-030D-AFFA-C1E9BFBD6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398" y="4245864"/>
            <a:ext cx="1642380" cy="1642380"/>
          </a:xfrm>
          <a:prstGeom prst="rect">
            <a:avLst/>
          </a:prstGeom>
        </p:spPr>
      </p:pic>
      <p:grpSp>
        <p:nvGrpSpPr>
          <p:cNvPr id="48" name="Group 47">
            <a:extLst>
              <a:ext uri="{FF2B5EF4-FFF2-40B4-BE49-F238E27FC236}">
                <a16:creationId xmlns:a16="http://schemas.microsoft.com/office/drawing/2014/main" id="{7126169A-0376-7E9E-3324-CEF7E0F977E9}"/>
              </a:ext>
            </a:extLst>
          </p:cNvPr>
          <p:cNvGrpSpPr/>
          <p:nvPr/>
        </p:nvGrpSpPr>
        <p:grpSpPr>
          <a:xfrm rot="3600000">
            <a:off x="-6145711" y="-3857467"/>
            <a:ext cx="30501341" cy="17970775"/>
            <a:chOff x="-6145711" y="-3857467"/>
            <a:chExt cx="30501341" cy="17970775"/>
          </a:xfrm>
        </p:grpSpPr>
        <p:sp>
          <p:nvSpPr>
            <p:cNvPr id="46" name="Triangle 45">
              <a:extLst>
                <a:ext uri="{FF2B5EF4-FFF2-40B4-BE49-F238E27FC236}">
                  <a16:creationId xmlns:a16="http://schemas.microsoft.com/office/drawing/2014/main" id="{9B5311EC-333C-BDCA-12D1-EFD0336349E0}"/>
                </a:ext>
              </a:extLst>
            </p:cNvPr>
            <p:cNvSpPr/>
            <p:nvPr/>
          </p:nvSpPr>
          <p:spPr>
            <a:xfrm rot="7620104" flipH="1" flipV="1">
              <a:off x="12411285" y="21689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6EE20797-6FC5-6439-0BBD-56495B29357E}"/>
                </a:ext>
              </a:extLst>
            </p:cNvPr>
            <p:cNvSpPr/>
            <p:nvPr/>
          </p:nvSpPr>
          <p:spPr>
            <a:xfrm rot="18409955" flipH="1" flipV="1">
              <a:off x="-1496379" y="-8506799"/>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6692D309-C8B2-CA17-51C2-7CFCB8C371A1}"/>
              </a:ext>
            </a:extLst>
          </p:cNvPr>
          <p:cNvGrpSpPr/>
          <p:nvPr/>
        </p:nvGrpSpPr>
        <p:grpSpPr>
          <a:xfrm rot="3600000">
            <a:off x="-5949938" y="-3648285"/>
            <a:ext cx="30163325" cy="17681293"/>
            <a:chOff x="-5949938" y="-3648285"/>
            <a:chExt cx="30163325" cy="17681293"/>
          </a:xfrm>
        </p:grpSpPr>
        <p:sp>
          <p:nvSpPr>
            <p:cNvPr id="42" name="Triangle 41">
              <a:extLst>
                <a:ext uri="{FF2B5EF4-FFF2-40B4-BE49-F238E27FC236}">
                  <a16:creationId xmlns:a16="http://schemas.microsoft.com/office/drawing/2014/main" id="{3610B757-1A22-A81D-E72E-A637484A616B}"/>
                </a:ext>
              </a:extLst>
            </p:cNvPr>
            <p:cNvSpPr/>
            <p:nvPr/>
          </p:nvSpPr>
          <p:spPr>
            <a:xfrm rot="13976680" flipH="1" flipV="1">
              <a:off x="-1300606" y="20886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70439AD6-7FA9-DB1F-4851-A3399E193B2B}"/>
                </a:ext>
              </a:extLst>
            </p:cNvPr>
            <p:cNvSpPr/>
            <p:nvPr/>
          </p:nvSpPr>
          <p:spPr>
            <a:xfrm rot="3194464" flipH="1" flipV="1">
              <a:off x="12269042" y="-8297617"/>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F01BBB4-CB19-01F3-4CA0-38984F31B701}"/>
              </a:ext>
            </a:extLst>
          </p:cNvPr>
          <p:cNvSpPr/>
          <p:nvPr/>
        </p:nvSpPr>
        <p:spPr>
          <a:xfrm>
            <a:off x="18659530" y="-2"/>
            <a:ext cx="1531912" cy="1028700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a:extLst>
              <a:ext uri="{FF2B5EF4-FFF2-40B4-BE49-F238E27FC236}">
                <a16:creationId xmlns:a16="http://schemas.microsoft.com/office/drawing/2014/main" id="{DEEE931D-A388-4E7C-02E8-DA55EE144456}"/>
              </a:ext>
            </a:extLst>
          </p:cNvPr>
          <p:cNvGrpSpPr/>
          <p:nvPr/>
        </p:nvGrpSpPr>
        <p:grpSpPr>
          <a:xfrm rot="-5400000">
            <a:off x="7938818" y="2348182"/>
            <a:ext cx="2410364" cy="18288000"/>
            <a:chOff x="0" y="0"/>
            <a:chExt cx="634828" cy="4816593"/>
          </a:xfrm>
        </p:grpSpPr>
        <p:sp>
          <p:nvSpPr>
            <p:cNvPr id="3" name="Freeform 3">
              <a:extLst>
                <a:ext uri="{FF2B5EF4-FFF2-40B4-BE49-F238E27FC236}">
                  <a16:creationId xmlns:a16="http://schemas.microsoft.com/office/drawing/2014/main" id="{F14B0122-3DB2-EF4F-2D05-C4D9A83F36BD}"/>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a:p>
          </p:txBody>
        </p:sp>
        <p:sp>
          <p:nvSpPr>
            <p:cNvPr id="4" name="TextBox 4">
              <a:extLst>
                <a:ext uri="{FF2B5EF4-FFF2-40B4-BE49-F238E27FC236}">
                  <a16:creationId xmlns:a16="http://schemas.microsoft.com/office/drawing/2014/main" id="{6BC5B1AA-505D-8858-149C-747A6C4B66C8}"/>
                </a:ext>
              </a:extLst>
            </p:cNvPr>
            <p:cNvSpPr txBox="1"/>
            <p:nvPr/>
          </p:nvSpPr>
          <p:spPr>
            <a:xfrm>
              <a:off x="0" y="28575"/>
              <a:ext cx="634828" cy="4788018"/>
            </a:xfrm>
            <a:prstGeom prst="rect">
              <a:avLst/>
            </a:prstGeom>
          </p:spPr>
          <p:txBody>
            <a:bodyPr lIns="50800" tIns="50800" rIns="50800" bIns="50800" rtlCol="0" anchor="ctr"/>
            <a:lstStyle/>
            <a:p>
              <a:pPr algn="ctr">
                <a:lnSpc>
                  <a:spcPts val="1898"/>
                </a:lnSpc>
              </a:pPr>
              <a:endParaRPr/>
            </a:p>
          </p:txBody>
        </p:sp>
      </p:grpSp>
      <p:grpSp>
        <p:nvGrpSpPr>
          <p:cNvPr id="6" name="Group 6">
            <a:extLst>
              <a:ext uri="{FF2B5EF4-FFF2-40B4-BE49-F238E27FC236}">
                <a16:creationId xmlns:a16="http://schemas.microsoft.com/office/drawing/2014/main" id="{CEE39EFE-8303-4ED2-3525-DC58239C90CA}"/>
              </a:ext>
            </a:extLst>
          </p:cNvPr>
          <p:cNvGrpSpPr/>
          <p:nvPr/>
        </p:nvGrpSpPr>
        <p:grpSpPr>
          <a:xfrm rot="-5400000">
            <a:off x="-3867762" y="-1923438"/>
            <a:ext cx="824743" cy="4671619"/>
            <a:chOff x="0" y="0"/>
            <a:chExt cx="217216" cy="1230385"/>
          </a:xfrm>
        </p:grpSpPr>
        <p:sp>
          <p:nvSpPr>
            <p:cNvPr id="7" name="Freeform 7">
              <a:extLst>
                <a:ext uri="{FF2B5EF4-FFF2-40B4-BE49-F238E27FC236}">
                  <a16:creationId xmlns:a16="http://schemas.microsoft.com/office/drawing/2014/main" id="{BF73AF18-0173-F08B-FDD7-70D774F6B945}"/>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8" name="TextBox 8">
              <a:extLst>
                <a:ext uri="{FF2B5EF4-FFF2-40B4-BE49-F238E27FC236}">
                  <a16:creationId xmlns:a16="http://schemas.microsoft.com/office/drawing/2014/main" id="{DBEB9726-D210-26DE-9E6F-8D81FE573FCC}"/>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9" name="Group 9">
            <a:extLst>
              <a:ext uri="{FF2B5EF4-FFF2-40B4-BE49-F238E27FC236}">
                <a16:creationId xmlns:a16="http://schemas.microsoft.com/office/drawing/2014/main" id="{53F3E804-BABC-FE3A-CD0D-6C0AB471CD81}"/>
              </a:ext>
            </a:extLst>
          </p:cNvPr>
          <p:cNvGrpSpPr/>
          <p:nvPr/>
        </p:nvGrpSpPr>
        <p:grpSpPr>
          <a:xfrm rot="-5400000">
            <a:off x="-939045" y="5452"/>
            <a:ext cx="824743" cy="813839"/>
            <a:chOff x="0" y="0"/>
            <a:chExt cx="217216" cy="214344"/>
          </a:xfrm>
          <a:solidFill>
            <a:srgbClr val="00007F"/>
          </a:solidFill>
        </p:grpSpPr>
        <p:sp>
          <p:nvSpPr>
            <p:cNvPr id="10" name="Freeform 10">
              <a:extLst>
                <a:ext uri="{FF2B5EF4-FFF2-40B4-BE49-F238E27FC236}">
                  <a16:creationId xmlns:a16="http://schemas.microsoft.com/office/drawing/2014/main" id="{743425DB-EBD1-C82F-524F-1711B6EE3835}"/>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11" name="TextBox 11">
              <a:extLst>
                <a:ext uri="{FF2B5EF4-FFF2-40B4-BE49-F238E27FC236}">
                  <a16:creationId xmlns:a16="http://schemas.microsoft.com/office/drawing/2014/main" id="{63285137-3312-691D-EB97-D3FF040FF725}"/>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grpSp>
        <p:nvGrpSpPr>
          <p:cNvPr id="12" name="Group 12">
            <a:extLst>
              <a:ext uri="{FF2B5EF4-FFF2-40B4-BE49-F238E27FC236}">
                <a16:creationId xmlns:a16="http://schemas.microsoft.com/office/drawing/2014/main" id="{C70BA442-D5EA-600A-4497-3C98F3663D6B}"/>
              </a:ext>
            </a:extLst>
          </p:cNvPr>
          <p:cNvGrpSpPr/>
          <p:nvPr/>
        </p:nvGrpSpPr>
        <p:grpSpPr>
          <a:xfrm rot="-5400000">
            <a:off x="18282548" y="6883490"/>
            <a:ext cx="824743" cy="813839"/>
            <a:chOff x="0" y="0"/>
            <a:chExt cx="217216" cy="214344"/>
          </a:xfrm>
          <a:solidFill>
            <a:srgbClr val="00007F"/>
          </a:solidFill>
        </p:grpSpPr>
        <p:sp>
          <p:nvSpPr>
            <p:cNvPr id="13" name="Freeform 13">
              <a:extLst>
                <a:ext uri="{FF2B5EF4-FFF2-40B4-BE49-F238E27FC236}">
                  <a16:creationId xmlns:a16="http://schemas.microsoft.com/office/drawing/2014/main" id="{42D6DA7A-1180-CA36-9139-F0F689119561}"/>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14" name="TextBox 14">
              <a:extLst>
                <a:ext uri="{FF2B5EF4-FFF2-40B4-BE49-F238E27FC236}">
                  <a16:creationId xmlns:a16="http://schemas.microsoft.com/office/drawing/2014/main" id="{E06DECE7-EF24-A389-B498-0FC9F74CCBBD}"/>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sp>
        <p:nvSpPr>
          <p:cNvPr id="16" name="Freeform 16">
            <a:extLst>
              <a:ext uri="{FF2B5EF4-FFF2-40B4-BE49-F238E27FC236}">
                <a16:creationId xmlns:a16="http://schemas.microsoft.com/office/drawing/2014/main" id="{B26530D2-F533-7515-BE0B-7D60B67CC6A1}"/>
              </a:ext>
            </a:extLst>
          </p:cNvPr>
          <p:cNvSpPr/>
          <p:nvPr/>
        </p:nvSpPr>
        <p:spPr>
          <a:xfrm>
            <a:off x="18776241" y="703102"/>
            <a:ext cx="651195" cy="6511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7F"/>
          </a:solidFill>
        </p:spPr>
        <p:txBody>
          <a:bodyPr/>
          <a:lstStyle/>
          <a:p>
            <a:endParaRPr lang="en-US"/>
          </a:p>
        </p:txBody>
      </p:sp>
      <p:grpSp>
        <p:nvGrpSpPr>
          <p:cNvPr id="18" name="Group 18">
            <a:extLst>
              <a:ext uri="{FF2B5EF4-FFF2-40B4-BE49-F238E27FC236}">
                <a16:creationId xmlns:a16="http://schemas.microsoft.com/office/drawing/2014/main" id="{61BA434F-2AAA-99CE-8C13-4740CAFE24D8}"/>
              </a:ext>
            </a:extLst>
          </p:cNvPr>
          <p:cNvGrpSpPr/>
          <p:nvPr/>
        </p:nvGrpSpPr>
        <p:grpSpPr>
          <a:xfrm>
            <a:off x="19147716" y="703102"/>
            <a:ext cx="651195" cy="651195"/>
            <a:chOff x="0" y="0"/>
            <a:chExt cx="812800" cy="812800"/>
          </a:xfrm>
        </p:grpSpPr>
        <p:sp>
          <p:nvSpPr>
            <p:cNvPr id="19" name="Freeform 19">
              <a:extLst>
                <a:ext uri="{FF2B5EF4-FFF2-40B4-BE49-F238E27FC236}">
                  <a16:creationId xmlns:a16="http://schemas.microsoft.com/office/drawing/2014/main" id="{F8EA27F4-4A4D-02E7-14A6-9BED3289B96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39"/>
            </a:solidFill>
          </p:spPr>
          <p:txBody>
            <a:bodyPr/>
            <a:lstStyle/>
            <a:p>
              <a:endParaRPr lang="en-US"/>
            </a:p>
          </p:txBody>
        </p:sp>
        <p:sp>
          <p:nvSpPr>
            <p:cNvPr id="20" name="TextBox 20">
              <a:extLst>
                <a:ext uri="{FF2B5EF4-FFF2-40B4-BE49-F238E27FC236}">
                  <a16:creationId xmlns:a16="http://schemas.microsoft.com/office/drawing/2014/main" id="{E020F497-CFE3-64AD-31FC-CBF2AA028363}"/>
                </a:ext>
              </a:extLst>
            </p:cNvPr>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grpSp>
        <p:nvGrpSpPr>
          <p:cNvPr id="50" name="Group 49">
            <a:extLst>
              <a:ext uri="{FF2B5EF4-FFF2-40B4-BE49-F238E27FC236}">
                <a16:creationId xmlns:a16="http://schemas.microsoft.com/office/drawing/2014/main" id="{52559066-3671-8CFB-FBC2-2154C8531261}"/>
              </a:ext>
            </a:extLst>
          </p:cNvPr>
          <p:cNvGrpSpPr/>
          <p:nvPr/>
        </p:nvGrpSpPr>
        <p:grpSpPr>
          <a:xfrm rot="16200000">
            <a:off x="-25076290" y="-14093035"/>
            <a:ext cx="68557348" cy="38440432"/>
            <a:chOff x="0" y="-32639"/>
            <a:chExt cx="18404766" cy="10319639"/>
          </a:xfrm>
        </p:grpSpPr>
        <p:sp>
          <p:nvSpPr>
            <p:cNvPr id="37" name="Triangle 36">
              <a:extLst>
                <a:ext uri="{FF2B5EF4-FFF2-40B4-BE49-F238E27FC236}">
                  <a16:creationId xmlns:a16="http://schemas.microsoft.com/office/drawing/2014/main" id="{67202C75-0805-692E-3A8E-9C6DABEEBA1E}"/>
                </a:ext>
              </a:extLst>
            </p:cNvPr>
            <p:cNvSpPr/>
            <p:nvPr/>
          </p:nvSpPr>
          <p:spPr>
            <a:xfrm>
              <a:off x="5496490" y="5334000"/>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3B90038E-D0C0-0A37-08D7-35093855B2DC}"/>
                </a:ext>
              </a:extLst>
            </p:cNvPr>
            <p:cNvSpPr/>
            <p:nvPr/>
          </p:nvSpPr>
          <p:spPr>
            <a:xfrm flipV="1">
              <a:off x="5496490" y="-32639"/>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5F2F6BA4-5A4B-36A3-74C7-7202045AE6A4}"/>
                </a:ext>
              </a:extLst>
            </p:cNvPr>
            <p:cNvSpPr/>
            <p:nvPr/>
          </p:nvSpPr>
          <p:spPr>
            <a:xfrm rot="5400000" flipV="1">
              <a:off x="10131085"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86FB24D9-0006-9DF0-752D-664F1D660AFB}"/>
                </a:ext>
              </a:extLst>
            </p:cNvPr>
            <p:cNvSpPr/>
            <p:nvPr/>
          </p:nvSpPr>
          <p:spPr>
            <a:xfrm rot="16200000" flipH="1" flipV="1">
              <a:off x="978667"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81298072-DB4D-B9D3-8E85-B9C920D156F0}"/>
              </a:ext>
            </a:extLst>
          </p:cNvPr>
          <p:cNvSpPr/>
          <p:nvPr/>
        </p:nvSpPr>
        <p:spPr>
          <a:xfrm>
            <a:off x="-457200" y="-192344"/>
            <a:ext cx="19233441" cy="11277600"/>
          </a:xfrm>
          <a:prstGeom prst="rect">
            <a:avLst/>
          </a:prstGeom>
          <a:solidFill>
            <a:schemeClr val="bg1">
              <a:alpha val="7843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decagon 40">
            <a:extLst>
              <a:ext uri="{FF2B5EF4-FFF2-40B4-BE49-F238E27FC236}">
                <a16:creationId xmlns:a16="http://schemas.microsoft.com/office/drawing/2014/main" id="{FA13AAD7-31A1-BD46-8ACD-68B56208D9F3}"/>
              </a:ext>
            </a:extLst>
          </p:cNvPr>
          <p:cNvSpPr/>
          <p:nvPr/>
        </p:nvSpPr>
        <p:spPr>
          <a:xfrm>
            <a:off x="8161956" y="4161457"/>
            <a:ext cx="1964082" cy="1964082"/>
          </a:xfrm>
          <a:prstGeom prst="dodec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5F75930-709D-2E9C-C85D-0D7BE0D4B2A7}"/>
              </a:ext>
            </a:extLst>
          </p:cNvPr>
          <p:cNvSpPr/>
          <p:nvPr/>
        </p:nvSpPr>
        <p:spPr>
          <a:xfrm>
            <a:off x="-795072" y="-91081"/>
            <a:ext cx="19233441" cy="11277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D7B72FD8-FBE2-EC05-6EF6-FCEA58BCC8E8}"/>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6912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57CDD-5872-8D83-562B-DDFFD74C09D8}"/>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EF461D52-88DB-4EC0-2CA6-11A8439C9D5F}"/>
              </a:ext>
            </a:extLst>
          </p:cNvPr>
          <p:cNvSpPr/>
          <p:nvPr/>
        </p:nvSpPr>
        <p:spPr>
          <a:xfrm>
            <a:off x="15999057" y="-1572265"/>
            <a:ext cx="16331206" cy="125450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5">
            <a:extLst>
              <a:ext uri="{FF2B5EF4-FFF2-40B4-BE49-F238E27FC236}">
                <a16:creationId xmlns:a16="http://schemas.microsoft.com/office/drawing/2014/main" id="{3BC0E5E4-E446-D2D6-9D0F-CF8F7403216B}"/>
              </a:ext>
            </a:extLst>
          </p:cNvPr>
          <p:cNvSpPr/>
          <p:nvPr/>
        </p:nvSpPr>
        <p:spPr>
          <a:xfrm rot="-5400000" flipH="1" flipV="1">
            <a:off x="16819512" y="7775115"/>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Rounded Rectangle 14">
            <a:extLst>
              <a:ext uri="{FF2B5EF4-FFF2-40B4-BE49-F238E27FC236}">
                <a16:creationId xmlns:a16="http://schemas.microsoft.com/office/drawing/2014/main" id="{1C57502F-A204-0287-6C36-98C2C8771285}"/>
              </a:ext>
            </a:extLst>
          </p:cNvPr>
          <p:cNvSpPr/>
          <p:nvPr/>
        </p:nvSpPr>
        <p:spPr>
          <a:xfrm>
            <a:off x="2153656" y="2722623"/>
            <a:ext cx="13086802" cy="569212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CAE5F3E4-B741-A776-1B8D-DC82B7D6E046}"/>
              </a:ext>
            </a:extLst>
          </p:cNvPr>
          <p:cNvGrpSpPr/>
          <p:nvPr/>
        </p:nvGrpSpPr>
        <p:grpSpPr>
          <a:xfrm>
            <a:off x="-111813" y="9462257"/>
            <a:ext cx="5671446" cy="824743"/>
            <a:chOff x="-1369616" y="9462257"/>
            <a:chExt cx="5671446" cy="824743"/>
          </a:xfrm>
        </p:grpSpPr>
        <p:grpSp>
          <p:nvGrpSpPr>
            <p:cNvPr id="28" name="Group 3">
              <a:extLst>
                <a:ext uri="{FF2B5EF4-FFF2-40B4-BE49-F238E27FC236}">
                  <a16:creationId xmlns:a16="http://schemas.microsoft.com/office/drawing/2014/main" id="{AF67FABC-C06F-09C3-C8AD-F79602B2CE03}"/>
                </a:ext>
              </a:extLst>
            </p:cNvPr>
            <p:cNvGrpSpPr/>
            <p:nvPr/>
          </p:nvGrpSpPr>
          <p:grpSpPr>
            <a:xfrm rot="-5400000">
              <a:off x="553822" y="7538819"/>
              <a:ext cx="824743" cy="4671619"/>
              <a:chOff x="0" y="0"/>
              <a:chExt cx="217216" cy="1230385"/>
            </a:xfrm>
          </p:grpSpPr>
          <p:sp>
            <p:nvSpPr>
              <p:cNvPr id="32" name="Freeform 4">
                <a:extLst>
                  <a:ext uri="{FF2B5EF4-FFF2-40B4-BE49-F238E27FC236}">
                    <a16:creationId xmlns:a16="http://schemas.microsoft.com/office/drawing/2014/main" id="{AC7B4442-B614-F1C3-B125-24D245E5B58E}"/>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33" name="TextBox 5">
                <a:extLst>
                  <a:ext uri="{FF2B5EF4-FFF2-40B4-BE49-F238E27FC236}">
                    <a16:creationId xmlns:a16="http://schemas.microsoft.com/office/drawing/2014/main" id="{6F8097C2-FDC7-FD2F-C287-ECD7D08202CE}"/>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29" name="Group 9">
              <a:extLst>
                <a:ext uri="{FF2B5EF4-FFF2-40B4-BE49-F238E27FC236}">
                  <a16:creationId xmlns:a16="http://schemas.microsoft.com/office/drawing/2014/main" id="{142BF60C-2A7F-0F66-9F21-4F57786ACE2D}"/>
                </a:ext>
              </a:extLst>
            </p:cNvPr>
            <p:cNvGrpSpPr/>
            <p:nvPr/>
          </p:nvGrpSpPr>
          <p:grpSpPr>
            <a:xfrm rot="-5400000">
              <a:off x="3482539" y="9467709"/>
              <a:ext cx="824743" cy="813839"/>
              <a:chOff x="0" y="0"/>
              <a:chExt cx="217216" cy="214344"/>
            </a:xfrm>
          </p:grpSpPr>
          <p:sp>
            <p:nvSpPr>
              <p:cNvPr id="30" name="Freeform 10">
                <a:extLst>
                  <a:ext uri="{FF2B5EF4-FFF2-40B4-BE49-F238E27FC236}">
                    <a16:creationId xmlns:a16="http://schemas.microsoft.com/office/drawing/2014/main" id="{41707345-B353-DFED-465F-D5B9160A7534}"/>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1" name="TextBox 11">
                <a:extLst>
                  <a:ext uri="{FF2B5EF4-FFF2-40B4-BE49-F238E27FC236}">
                    <a16:creationId xmlns:a16="http://schemas.microsoft.com/office/drawing/2014/main" id="{377203DF-BFCE-D25C-A452-4C02C656155F}"/>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sp>
        <p:nvSpPr>
          <p:cNvPr id="24" name="Freeform 24">
            <a:extLst>
              <a:ext uri="{FF2B5EF4-FFF2-40B4-BE49-F238E27FC236}">
                <a16:creationId xmlns:a16="http://schemas.microsoft.com/office/drawing/2014/main" id="{3C319380-C03E-E799-82B5-D50DBAAB3054}"/>
              </a:ext>
            </a:extLst>
          </p:cNvPr>
          <p:cNvSpPr/>
          <p:nvPr/>
        </p:nvSpPr>
        <p:spPr>
          <a:xfrm rot="-5400000">
            <a:off x="14287663" y="8890594"/>
            <a:ext cx="954519" cy="209784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2">
            <a:extLst>
              <a:ext uri="{FF2B5EF4-FFF2-40B4-BE49-F238E27FC236}">
                <a16:creationId xmlns:a16="http://schemas.microsoft.com/office/drawing/2014/main" id="{BF98A831-1330-2A21-9EDB-5848F3BE78BE}"/>
              </a:ext>
            </a:extLst>
          </p:cNvPr>
          <p:cNvGrpSpPr/>
          <p:nvPr/>
        </p:nvGrpSpPr>
        <p:grpSpPr>
          <a:xfrm>
            <a:off x="1270118" y="-1841674"/>
            <a:ext cx="1123746" cy="3975274"/>
            <a:chOff x="1270118" y="-1841674"/>
            <a:chExt cx="1123746" cy="3975274"/>
          </a:xfrm>
        </p:grpSpPr>
        <p:sp>
          <p:nvSpPr>
            <p:cNvPr id="4" name="Rounded Rectangle 3">
              <a:extLst>
                <a:ext uri="{FF2B5EF4-FFF2-40B4-BE49-F238E27FC236}">
                  <a16:creationId xmlns:a16="http://schemas.microsoft.com/office/drawing/2014/main" id="{1FE5F555-FC51-3744-61FE-6B2B4091F398}"/>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AF6A493-32DB-EC02-14DE-6D15C8D58268}"/>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31">
            <a:extLst>
              <a:ext uri="{FF2B5EF4-FFF2-40B4-BE49-F238E27FC236}">
                <a16:creationId xmlns:a16="http://schemas.microsoft.com/office/drawing/2014/main" id="{89F3836D-F409-08AB-48B9-9808DD06CE3A}"/>
              </a:ext>
            </a:extLst>
          </p:cNvPr>
          <p:cNvSpPr txBox="1"/>
          <p:nvPr/>
        </p:nvSpPr>
        <p:spPr>
          <a:xfrm>
            <a:off x="2792531" y="3419951"/>
            <a:ext cx="11558975" cy="3447098"/>
          </a:xfrm>
          <a:prstGeom prst="rect">
            <a:avLst/>
          </a:prstGeom>
        </p:spPr>
        <p:txBody>
          <a:bodyPr wrap="square" lIns="0" tIns="0" rIns="0" bIns="0" rtlCol="0" anchor="t">
            <a:spAutoFit/>
          </a:bodyPr>
          <a:lstStyle/>
          <a:p>
            <a:pPr algn="just"/>
            <a:r>
              <a:rPr lang="en-ID" sz="2800" dirty="0" err="1"/>
              <a:t>Penelitian</a:t>
            </a:r>
            <a:r>
              <a:rPr lang="en-ID" sz="2800" dirty="0"/>
              <a:t> </a:t>
            </a:r>
            <a:r>
              <a:rPr lang="en-ID" sz="2800" dirty="0" err="1"/>
              <a:t>ini</a:t>
            </a:r>
            <a:r>
              <a:rPr lang="en-ID" sz="2800" dirty="0"/>
              <a:t> </a:t>
            </a:r>
            <a:r>
              <a:rPr lang="en-ID" sz="2800" dirty="0" err="1"/>
              <a:t>menggunakan</a:t>
            </a:r>
            <a:r>
              <a:rPr lang="en-ID" sz="2800" dirty="0"/>
              <a:t> SPSS 27 </a:t>
            </a:r>
            <a:r>
              <a:rPr lang="en-ID" sz="2800" dirty="0" err="1"/>
              <a:t>untuk</a:t>
            </a:r>
            <a:r>
              <a:rPr lang="en-ID" sz="2800" dirty="0"/>
              <a:t> </a:t>
            </a:r>
            <a:r>
              <a:rPr lang="en-ID" sz="2800" dirty="0" err="1"/>
              <a:t>analisis</a:t>
            </a:r>
            <a:r>
              <a:rPr lang="en-ID" sz="2800" dirty="0"/>
              <a:t> data, </a:t>
            </a:r>
            <a:r>
              <a:rPr lang="en-ID" sz="2800" dirty="0" err="1"/>
              <a:t>dengan</a:t>
            </a:r>
            <a:r>
              <a:rPr lang="en-ID" sz="2800" dirty="0"/>
              <a:t> </a:t>
            </a:r>
            <a:r>
              <a:rPr lang="en-ID" sz="2800" dirty="0" err="1"/>
              <a:t>teknik</a:t>
            </a:r>
            <a:r>
              <a:rPr lang="en-ID" sz="2800" dirty="0"/>
              <a:t> </a:t>
            </a:r>
            <a:r>
              <a:rPr lang="en-ID" sz="2800" dirty="0" err="1"/>
              <a:t>analisis</a:t>
            </a:r>
            <a:r>
              <a:rPr lang="en-ID" sz="2800" dirty="0"/>
              <a:t> </a:t>
            </a:r>
            <a:r>
              <a:rPr lang="en-ID" sz="2800" dirty="0" err="1"/>
              <a:t>regresi</a:t>
            </a:r>
            <a:r>
              <a:rPr lang="en-ID" sz="2800" dirty="0"/>
              <a:t> linier </a:t>
            </a:r>
            <a:r>
              <a:rPr lang="en-ID" sz="2800" dirty="0" err="1"/>
              <a:t>berganda</a:t>
            </a:r>
            <a:r>
              <a:rPr lang="en-ID" sz="2800" dirty="0"/>
              <a:t> </a:t>
            </a:r>
            <a:r>
              <a:rPr lang="en-ID" sz="2800" dirty="0" err="1"/>
              <a:t>untuk</a:t>
            </a:r>
            <a:r>
              <a:rPr lang="en-ID" sz="2800" dirty="0"/>
              <a:t> </a:t>
            </a:r>
            <a:r>
              <a:rPr lang="en-ID" sz="2800" dirty="0" err="1"/>
              <a:t>menguji</a:t>
            </a:r>
            <a:r>
              <a:rPr lang="en-ID" sz="2800" dirty="0"/>
              <a:t> </a:t>
            </a:r>
            <a:r>
              <a:rPr lang="en-ID" sz="2800" dirty="0" err="1"/>
              <a:t>pengaruh</a:t>
            </a:r>
            <a:r>
              <a:rPr lang="en-ID" sz="2800" dirty="0"/>
              <a:t> </a:t>
            </a:r>
            <a:r>
              <a:rPr lang="en-ID" sz="2800" dirty="0" err="1"/>
              <a:t>lingkungan</a:t>
            </a:r>
            <a:r>
              <a:rPr lang="en-ID" sz="2800" dirty="0"/>
              <a:t> </a:t>
            </a:r>
            <a:r>
              <a:rPr lang="en-ID" sz="2800" dirty="0" err="1"/>
              <a:t>kerja</a:t>
            </a:r>
            <a:r>
              <a:rPr lang="en-ID" sz="2800" dirty="0"/>
              <a:t>, </a:t>
            </a:r>
            <a:r>
              <a:rPr lang="en-ID" sz="2800" dirty="0" err="1"/>
              <a:t>beban</a:t>
            </a:r>
            <a:r>
              <a:rPr lang="en-ID" sz="2800" dirty="0"/>
              <a:t> </a:t>
            </a:r>
            <a:r>
              <a:rPr lang="en-ID" sz="2800" dirty="0" err="1"/>
              <a:t>kerja</a:t>
            </a:r>
            <a:r>
              <a:rPr lang="en-ID" sz="2800" dirty="0"/>
              <a:t>, dan </a:t>
            </a:r>
            <a:r>
              <a:rPr lang="en-ID" sz="2800" dirty="0" err="1"/>
              <a:t>kepemimpinan</a:t>
            </a:r>
            <a:r>
              <a:rPr lang="en-ID" sz="2800" dirty="0"/>
              <a:t> </a:t>
            </a:r>
            <a:r>
              <a:rPr lang="en-ID" sz="2800" dirty="0" err="1"/>
              <a:t>transformasional</a:t>
            </a:r>
            <a:r>
              <a:rPr lang="en-ID" sz="2800" dirty="0"/>
              <a:t> </a:t>
            </a:r>
            <a:r>
              <a:rPr lang="en-ID" sz="2800" dirty="0" err="1"/>
              <a:t>terhadap</a:t>
            </a:r>
            <a:r>
              <a:rPr lang="en-ID" sz="2800" dirty="0"/>
              <a:t> </a:t>
            </a:r>
            <a:r>
              <a:rPr lang="en-ID" sz="2800" dirty="0" err="1"/>
              <a:t>retensi</a:t>
            </a:r>
            <a:r>
              <a:rPr lang="en-ID" sz="2800" dirty="0"/>
              <a:t> </a:t>
            </a:r>
            <a:r>
              <a:rPr lang="en-ID" sz="2800" dirty="0" err="1"/>
              <a:t>karyawan</a:t>
            </a:r>
            <a:r>
              <a:rPr lang="en-ID" sz="2800" dirty="0"/>
              <a:t> </a:t>
            </a:r>
            <a:r>
              <a:rPr lang="en-ID" sz="2800" dirty="0" err="1"/>
              <a:t>secara</a:t>
            </a:r>
            <a:r>
              <a:rPr lang="en-ID" sz="2800" dirty="0"/>
              <a:t> </a:t>
            </a:r>
            <a:r>
              <a:rPr lang="en-ID" sz="2800" dirty="0" err="1"/>
              <a:t>simultan</a:t>
            </a:r>
            <a:r>
              <a:rPr lang="en-ID" sz="2800" dirty="0"/>
              <a:t> dan </a:t>
            </a:r>
            <a:r>
              <a:rPr lang="en-ID" sz="2800" dirty="0" err="1"/>
              <a:t>parsial</a:t>
            </a:r>
            <a:r>
              <a:rPr lang="en-ID" sz="2800" dirty="0"/>
              <a:t>. Data yang </a:t>
            </a:r>
            <a:r>
              <a:rPr lang="en-ID" sz="2800" dirty="0" err="1"/>
              <a:t>dikumpulkan</a:t>
            </a:r>
            <a:r>
              <a:rPr lang="en-ID" sz="2800" dirty="0"/>
              <a:t> </a:t>
            </a:r>
            <a:r>
              <a:rPr lang="en-ID" sz="2800" dirty="0" err="1"/>
              <a:t>melalui</a:t>
            </a:r>
            <a:r>
              <a:rPr lang="en-ID" sz="2800" dirty="0"/>
              <a:t> </a:t>
            </a:r>
            <a:r>
              <a:rPr lang="en-ID" sz="2800" dirty="0" err="1"/>
              <a:t>kuesioner</a:t>
            </a:r>
            <a:r>
              <a:rPr lang="en-ID" sz="2800" dirty="0"/>
              <a:t> </a:t>
            </a:r>
            <a:r>
              <a:rPr lang="en-ID" sz="2800" dirty="0" err="1"/>
              <a:t>diuji</a:t>
            </a:r>
            <a:r>
              <a:rPr lang="en-ID" sz="2800" dirty="0"/>
              <a:t> </a:t>
            </a:r>
            <a:r>
              <a:rPr lang="en-ID" sz="2800" dirty="0" err="1"/>
              <a:t>validitas</a:t>
            </a:r>
            <a:r>
              <a:rPr lang="en-ID" sz="2800" dirty="0"/>
              <a:t> dan </a:t>
            </a:r>
            <a:r>
              <a:rPr lang="en-ID" sz="2800" dirty="0" err="1"/>
              <a:t>reliabilitasnya</a:t>
            </a:r>
            <a:r>
              <a:rPr lang="en-ID" sz="2800" dirty="0"/>
              <a:t>, </a:t>
            </a:r>
            <a:r>
              <a:rPr lang="en-ID" sz="2800" dirty="0" err="1"/>
              <a:t>serta</a:t>
            </a:r>
            <a:r>
              <a:rPr lang="en-ID" sz="2800" dirty="0"/>
              <a:t> </a:t>
            </a:r>
            <a:r>
              <a:rPr lang="en-ID" sz="2800" dirty="0" err="1"/>
              <a:t>melalui</a:t>
            </a:r>
            <a:r>
              <a:rPr lang="en-ID" sz="2800" dirty="0"/>
              <a:t> uji </a:t>
            </a:r>
            <a:r>
              <a:rPr lang="en-ID" sz="2800" dirty="0" err="1"/>
              <a:t>asumsi</a:t>
            </a:r>
            <a:r>
              <a:rPr lang="en-ID" sz="2800" dirty="0"/>
              <a:t> </a:t>
            </a:r>
            <a:r>
              <a:rPr lang="en-ID" sz="2800" dirty="0" err="1"/>
              <a:t>klasik</a:t>
            </a:r>
            <a:r>
              <a:rPr lang="en-ID" sz="2800" dirty="0"/>
              <a:t> </a:t>
            </a:r>
            <a:r>
              <a:rPr lang="en-ID" sz="2800" dirty="0" err="1"/>
              <a:t>seperti</a:t>
            </a:r>
            <a:r>
              <a:rPr lang="en-ID" sz="2800" dirty="0"/>
              <a:t> uji </a:t>
            </a:r>
            <a:r>
              <a:rPr lang="en-ID" sz="2800" dirty="0" err="1"/>
              <a:t>normalitas</a:t>
            </a:r>
            <a:r>
              <a:rPr lang="en-ID" sz="2800" dirty="0"/>
              <a:t>, </a:t>
            </a:r>
            <a:r>
              <a:rPr lang="en-ID" sz="2800" dirty="0" err="1"/>
              <a:t>multikolinearitas</a:t>
            </a:r>
            <a:r>
              <a:rPr lang="en-ID" sz="2800" dirty="0"/>
              <a:t>, dan </a:t>
            </a:r>
            <a:r>
              <a:rPr lang="en-ID" sz="2800" dirty="0" err="1"/>
              <a:t>heteroskedastisitas</a:t>
            </a:r>
            <a:r>
              <a:rPr lang="en-ID" sz="2800" dirty="0"/>
              <a:t> </a:t>
            </a:r>
            <a:r>
              <a:rPr lang="en-ID" sz="2800" dirty="0" err="1"/>
              <a:t>untuk</a:t>
            </a:r>
            <a:r>
              <a:rPr lang="en-ID" sz="2800" dirty="0"/>
              <a:t> </a:t>
            </a:r>
            <a:r>
              <a:rPr lang="en-ID" sz="2800" dirty="0" err="1"/>
              <a:t>memastikan</a:t>
            </a:r>
            <a:r>
              <a:rPr lang="en-ID" sz="2800" dirty="0"/>
              <a:t> </a:t>
            </a:r>
            <a:r>
              <a:rPr lang="en-ID" sz="2800" dirty="0" err="1"/>
              <a:t>kelayakan</a:t>
            </a:r>
            <a:r>
              <a:rPr lang="en-ID" sz="2800" dirty="0"/>
              <a:t> model </a:t>
            </a:r>
            <a:r>
              <a:rPr lang="en-ID" sz="2800" dirty="0" err="1"/>
              <a:t>regresi</a:t>
            </a:r>
            <a:r>
              <a:rPr lang="en-ID" sz="2800" dirty="0"/>
              <a:t>. Hasil </a:t>
            </a:r>
            <a:r>
              <a:rPr lang="en-ID" sz="2800" dirty="0" err="1"/>
              <a:t>analisis</a:t>
            </a:r>
            <a:r>
              <a:rPr lang="en-ID" sz="2800" dirty="0"/>
              <a:t> </a:t>
            </a:r>
            <a:r>
              <a:rPr lang="en-ID" sz="2800" dirty="0" err="1"/>
              <a:t>ini</a:t>
            </a:r>
            <a:r>
              <a:rPr lang="en-ID" sz="2800" dirty="0"/>
              <a:t> </a:t>
            </a:r>
            <a:r>
              <a:rPr lang="en-ID" sz="2800" dirty="0" err="1"/>
              <a:t>memberikan</a:t>
            </a:r>
            <a:r>
              <a:rPr lang="en-ID" sz="2800" dirty="0"/>
              <a:t> </a:t>
            </a:r>
            <a:r>
              <a:rPr lang="en-ID" sz="2800" dirty="0" err="1"/>
              <a:t>gambaran</a:t>
            </a:r>
            <a:r>
              <a:rPr lang="en-ID" sz="2800" dirty="0"/>
              <a:t> </a:t>
            </a:r>
            <a:r>
              <a:rPr lang="en-ID" sz="2800" dirty="0" err="1"/>
              <a:t>empiris</a:t>
            </a:r>
            <a:r>
              <a:rPr lang="en-ID" sz="2800" dirty="0"/>
              <a:t> </a:t>
            </a:r>
            <a:r>
              <a:rPr lang="en-ID" sz="2800" dirty="0" err="1"/>
              <a:t>tentang</a:t>
            </a:r>
            <a:r>
              <a:rPr lang="en-ID" sz="2800" dirty="0"/>
              <a:t> </a:t>
            </a:r>
            <a:r>
              <a:rPr lang="en-ID" sz="2800" dirty="0" err="1"/>
              <a:t>pengaruh</a:t>
            </a:r>
            <a:r>
              <a:rPr lang="en-ID" sz="2800" dirty="0"/>
              <a:t> masing-masing </a:t>
            </a:r>
            <a:r>
              <a:rPr lang="en-ID" sz="2800" dirty="0" err="1"/>
              <a:t>variabel</a:t>
            </a:r>
            <a:r>
              <a:rPr lang="en-ID" sz="2800" dirty="0"/>
              <a:t> </a:t>
            </a:r>
            <a:r>
              <a:rPr lang="en-ID" sz="2800" dirty="0" err="1"/>
              <a:t>bebas</a:t>
            </a:r>
            <a:r>
              <a:rPr lang="en-ID" sz="2800" dirty="0"/>
              <a:t> </a:t>
            </a:r>
            <a:r>
              <a:rPr lang="en-ID" sz="2800" dirty="0" err="1"/>
              <a:t>terhadap</a:t>
            </a:r>
            <a:r>
              <a:rPr lang="en-ID" sz="2800" dirty="0"/>
              <a:t> </a:t>
            </a:r>
            <a:r>
              <a:rPr lang="en-ID" sz="2800" dirty="0" err="1"/>
              <a:t>retensi</a:t>
            </a:r>
            <a:r>
              <a:rPr lang="en-ID" sz="2800" dirty="0"/>
              <a:t> </a:t>
            </a:r>
            <a:r>
              <a:rPr lang="en-ID" sz="2800" dirty="0" err="1"/>
              <a:t>karyawan</a:t>
            </a:r>
            <a:r>
              <a:rPr lang="en-ID" sz="2800" dirty="0"/>
              <a:t> di Dira Café </a:t>
            </a:r>
            <a:r>
              <a:rPr lang="en-ID" sz="2800" dirty="0" err="1"/>
              <a:t>Kencong</a:t>
            </a:r>
            <a:r>
              <a:rPr lang="en-ID" sz="2800" dirty="0"/>
              <a:t>.</a:t>
            </a:r>
          </a:p>
        </p:txBody>
      </p:sp>
      <p:grpSp>
        <p:nvGrpSpPr>
          <p:cNvPr id="63" name="Group 6">
            <a:extLst>
              <a:ext uri="{FF2B5EF4-FFF2-40B4-BE49-F238E27FC236}">
                <a16:creationId xmlns:a16="http://schemas.microsoft.com/office/drawing/2014/main" id="{AE2B0F00-9863-D8AA-D478-E20B4CC24CE6}"/>
              </a:ext>
            </a:extLst>
          </p:cNvPr>
          <p:cNvGrpSpPr/>
          <p:nvPr/>
        </p:nvGrpSpPr>
        <p:grpSpPr>
          <a:xfrm rot="-5400000">
            <a:off x="16067633" y="1467673"/>
            <a:ext cx="3770636" cy="835290"/>
            <a:chOff x="0" y="0"/>
            <a:chExt cx="1551399" cy="1230385"/>
          </a:xfrm>
        </p:grpSpPr>
        <p:sp>
          <p:nvSpPr>
            <p:cNvPr id="64" name="Freeform 7">
              <a:extLst>
                <a:ext uri="{FF2B5EF4-FFF2-40B4-BE49-F238E27FC236}">
                  <a16:creationId xmlns:a16="http://schemas.microsoft.com/office/drawing/2014/main" id="{8713E6E4-662D-E231-207F-210802B31324}"/>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65" name="TextBox 8">
              <a:extLst>
                <a:ext uri="{FF2B5EF4-FFF2-40B4-BE49-F238E27FC236}">
                  <a16:creationId xmlns:a16="http://schemas.microsoft.com/office/drawing/2014/main" id="{068E2DEF-3CA3-6E3F-CA3A-B1E30AF7F9A8}"/>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66" name="Group 12">
            <a:extLst>
              <a:ext uri="{FF2B5EF4-FFF2-40B4-BE49-F238E27FC236}">
                <a16:creationId xmlns:a16="http://schemas.microsoft.com/office/drawing/2014/main" id="{59105626-2D64-796E-F5C3-1504BB8E27AC}"/>
              </a:ext>
            </a:extLst>
          </p:cNvPr>
          <p:cNvGrpSpPr/>
          <p:nvPr/>
        </p:nvGrpSpPr>
        <p:grpSpPr>
          <a:xfrm rot="-5400000">
            <a:off x="16976814" y="4476019"/>
            <a:ext cx="1892723" cy="813839"/>
            <a:chOff x="0" y="0"/>
            <a:chExt cx="217216" cy="214344"/>
          </a:xfrm>
        </p:grpSpPr>
        <p:sp>
          <p:nvSpPr>
            <p:cNvPr id="67" name="Freeform 13">
              <a:extLst>
                <a:ext uri="{FF2B5EF4-FFF2-40B4-BE49-F238E27FC236}">
                  <a16:creationId xmlns:a16="http://schemas.microsoft.com/office/drawing/2014/main" id="{DC8D67D6-C15D-21A6-DE32-F87D65A4878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68" name="TextBox 14">
              <a:extLst>
                <a:ext uri="{FF2B5EF4-FFF2-40B4-BE49-F238E27FC236}">
                  <a16:creationId xmlns:a16="http://schemas.microsoft.com/office/drawing/2014/main" id="{0ED9FF82-C96D-F845-159D-5B52FCFE60E2}"/>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69" name="TextBox 5">
            <a:extLst>
              <a:ext uri="{FF2B5EF4-FFF2-40B4-BE49-F238E27FC236}">
                <a16:creationId xmlns:a16="http://schemas.microsoft.com/office/drawing/2014/main" id="{86E7831D-4987-A601-D511-A676E1A2586A}"/>
              </a:ext>
            </a:extLst>
          </p:cNvPr>
          <p:cNvSpPr txBox="1"/>
          <p:nvPr/>
        </p:nvSpPr>
        <p:spPr>
          <a:xfrm>
            <a:off x="28164223" y="1975809"/>
            <a:ext cx="10307393" cy="3354765"/>
          </a:xfrm>
          <a:prstGeom prst="rect">
            <a:avLst/>
          </a:prstGeom>
        </p:spPr>
        <p:txBody>
          <a:bodyPr wrap="square" lIns="0" tIns="0" rIns="0" bIns="0" rtlCol="0" anchor="t">
            <a:spAutoFit/>
          </a:bodyPr>
          <a:lstStyle/>
          <a:p>
            <a:pPr algn="l"/>
            <a:r>
              <a:rPr lang="en-US" sz="13800" b="1">
                <a:solidFill>
                  <a:srgbClr val="000000"/>
                </a:solidFill>
                <a:latin typeface="Arial" panose="020B0604020202020204" pitchFamily="34" charset="0"/>
                <a:ea typeface="Bebas Neue Bold"/>
                <a:cs typeface="Arial" panose="020B0604020202020204" pitchFamily="34" charset="0"/>
                <a:sym typeface="Bebas Neue Bold"/>
              </a:rPr>
              <a:t>BAB 2</a:t>
            </a:r>
          </a:p>
          <a:p>
            <a:pPr algn="l"/>
            <a:r>
              <a:rPr lang="en-US" sz="7200" b="1">
                <a:solidFill>
                  <a:srgbClr val="00007F"/>
                </a:solidFill>
                <a:latin typeface="Arial" panose="020B0604020202020204" pitchFamily="34" charset="0"/>
                <a:ea typeface="Bebas Neue Bold"/>
                <a:cs typeface="Arial" panose="020B0604020202020204" pitchFamily="34" charset="0"/>
                <a:sym typeface="Bebas Neue Bold"/>
              </a:rPr>
              <a:t>KAJIAN PUSTAKA</a:t>
            </a:r>
          </a:p>
        </p:txBody>
      </p:sp>
      <p:grpSp>
        <p:nvGrpSpPr>
          <p:cNvPr id="70" name="Group 69">
            <a:extLst>
              <a:ext uri="{FF2B5EF4-FFF2-40B4-BE49-F238E27FC236}">
                <a16:creationId xmlns:a16="http://schemas.microsoft.com/office/drawing/2014/main" id="{AB135B9B-449E-9EEA-ED77-CC146475293B}"/>
              </a:ext>
            </a:extLst>
          </p:cNvPr>
          <p:cNvGrpSpPr/>
          <p:nvPr/>
        </p:nvGrpSpPr>
        <p:grpSpPr>
          <a:xfrm>
            <a:off x="28145645" y="5493016"/>
            <a:ext cx="7229322" cy="685800"/>
            <a:chOff x="7962029" y="6057900"/>
            <a:chExt cx="7229322" cy="685800"/>
          </a:xfrm>
        </p:grpSpPr>
        <p:sp>
          <p:nvSpPr>
            <p:cNvPr id="71" name="Rounded Rectangle 70">
              <a:extLst>
                <a:ext uri="{FF2B5EF4-FFF2-40B4-BE49-F238E27FC236}">
                  <a16:creationId xmlns:a16="http://schemas.microsoft.com/office/drawing/2014/main" id="{8D4063E8-5D99-9B38-9D32-A3891DA00094}"/>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5">
              <a:extLst>
                <a:ext uri="{FF2B5EF4-FFF2-40B4-BE49-F238E27FC236}">
                  <a16:creationId xmlns:a16="http://schemas.microsoft.com/office/drawing/2014/main" id="{F0E0C85D-D56B-3249-1AC4-62FCFCDFD5C9}"/>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74" name="Freeform 73">
            <a:extLst>
              <a:ext uri="{FF2B5EF4-FFF2-40B4-BE49-F238E27FC236}">
                <a16:creationId xmlns:a16="http://schemas.microsoft.com/office/drawing/2014/main" id="{014563E6-E1FF-11BD-336A-940BBF9D628B}"/>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B2C21CA-59AE-1418-C34F-2EFFE5291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9093" y="631351"/>
            <a:ext cx="1123746" cy="1123746"/>
          </a:xfrm>
          <a:prstGeom prst="rect">
            <a:avLst/>
          </a:prstGeom>
        </p:spPr>
      </p:pic>
      <p:sp>
        <p:nvSpPr>
          <p:cNvPr id="7" name="TextBox 2">
            <a:extLst>
              <a:ext uri="{FF2B5EF4-FFF2-40B4-BE49-F238E27FC236}">
                <a16:creationId xmlns:a16="http://schemas.microsoft.com/office/drawing/2014/main" id="{2303D8B9-4C09-097A-14F2-1A7E7B60D68B}"/>
              </a:ext>
            </a:extLst>
          </p:cNvPr>
          <p:cNvSpPr txBox="1"/>
          <p:nvPr/>
        </p:nvSpPr>
        <p:spPr>
          <a:xfrm>
            <a:off x="3069386" y="508646"/>
            <a:ext cx="11005266" cy="1166473"/>
          </a:xfrm>
          <a:prstGeom prst="rect">
            <a:avLst/>
          </a:prstGeom>
        </p:spPr>
        <p:txBody>
          <a:bodyPr wrap="square" lIns="0" tIns="0" rIns="0" bIns="0" rtlCol="0" anchor="t">
            <a:spAutoFit/>
          </a:bodyPr>
          <a:lstStyle/>
          <a:p>
            <a:pPr algn="ctr">
              <a:lnSpc>
                <a:spcPts val="9676"/>
              </a:lnSpc>
            </a:pPr>
            <a:r>
              <a:rPr lang="en-US" sz="8000" b="1" dirty="0">
                <a:solidFill>
                  <a:srgbClr val="000000"/>
                </a:solidFill>
                <a:latin typeface="Arial" panose="020B0604020202020204" pitchFamily="34" charset="0"/>
                <a:ea typeface="Bebas Neue Bold"/>
                <a:cs typeface="Arial" panose="020B0604020202020204" pitchFamily="34" charset="0"/>
                <a:sym typeface="Bebas Neue Bold"/>
              </a:rPr>
              <a:t>Teknik Analisis Data</a:t>
            </a:r>
          </a:p>
        </p:txBody>
      </p:sp>
    </p:spTree>
    <p:extLst>
      <p:ext uri="{BB962C8B-B14F-4D97-AF65-F5344CB8AC3E}">
        <p14:creationId xmlns:p14="http://schemas.microsoft.com/office/powerpoint/2010/main" val="1923710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C6722-B745-C4F7-3F7F-3B6B87BE1352}"/>
            </a:ext>
          </a:extLst>
        </p:cNvPr>
        <p:cNvGrpSpPr/>
        <p:nvPr/>
      </p:nvGrpSpPr>
      <p:grpSpPr>
        <a:xfrm>
          <a:off x="0" y="0"/>
          <a:ext cx="0" cy="0"/>
          <a:chOff x="0" y="0"/>
          <a:chExt cx="0" cy="0"/>
        </a:xfrm>
      </p:grpSpPr>
      <p:sp>
        <p:nvSpPr>
          <p:cNvPr id="125" name="TextBox 2">
            <a:extLst>
              <a:ext uri="{FF2B5EF4-FFF2-40B4-BE49-F238E27FC236}">
                <a16:creationId xmlns:a16="http://schemas.microsoft.com/office/drawing/2014/main" id="{AD7E914E-9929-B3FB-7EFC-ADD68B6949CF}"/>
              </a:ext>
            </a:extLst>
          </p:cNvPr>
          <p:cNvSpPr txBox="1"/>
          <p:nvPr/>
        </p:nvSpPr>
        <p:spPr>
          <a:xfrm>
            <a:off x="32330263" y="642395"/>
            <a:ext cx="8970812" cy="1243930"/>
          </a:xfrm>
          <a:prstGeom prst="rect">
            <a:avLst/>
          </a:prstGeom>
        </p:spPr>
        <p:txBody>
          <a:bodyPr wrap="square" lIns="0" tIns="0" rIns="0" bIns="0" rtlCol="0" anchor="t">
            <a:spAutoFit/>
          </a:bodyPr>
          <a:lstStyle/>
          <a:p>
            <a:pPr algn="l">
              <a:lnSpc>
                <a:spcPts val="9676"/>
              </a:lnSpc>
            </a:pPr>
            <a:r>
              <a:rPr lang="en-US" sz="9486" b="1">
                <a:solidFill>
                  <a:srgbClr val="000000"/>
                </a:solidFill>
                <a:latin typeface="Arial" panose="020B0604020202020204" pitchFamily="34" charset="0"/>
                <a:ea typeface="Bebas Neue Bold"/>
                <a:cs typeface="Arial" panose="020B0604020202020204" pitchFamily="34" charset="0"/>
                <a:sym typeface="Bebas Neue Bold"/>
              </a:rPr>
              <a:t>Landasan Teori</a:t>
            </a:r>
          </a:p>
        </p:txBody>
      </p:sp>
      <p:grpSp>
        <p:nvGrpSpPr>
          <p:cNvPr id="77" name="Group 76">
            <a:extLst>
              <a:ext uri="{FF2B5EF4-FFF2-40B4-BE49-F238E27FC236}">
                <a16:creationId xmlns:a16="http://schemas.microsoft.com/office/drawing/2014/main" id="{EED63F19-76AF-5F8C-8382-977951A20D78}"/>
              </a:ext>
            </a:extLst>
          </p:cNvPr>
          <p:cNvGrpSpPr/>
          <p:nvPr/>
        </p:nvGrpSpPr>
        <p:grpSpPr>
          <a:xfrm>
            <a:off x="1789339" y="-3761924"/>
            <a:ext cx="4188235" cy="11750173"/>
            <a:chOff x="1270118" y="-1841674"/>
            <a:chExt cx="1123746" cy="3975274"/>
          </a:xfrm>
        </p:grpSpPr>
        <p:sp>
          <p:nvSpPr>
            <p:cNvPr id="78" name="Rounded Rectangle 77">
              <a:extLst>
                <a:ext uri="{FF2B5EF4-FFF2-40B4-BE49-F238E27FC236}">
                  <a16:creationId xmlns:a16="http://schemas.microsoft.com/office/drawing/2014/main" id="{0A355E1A-9EA2-578C-BA77-5C029A535661}"/>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4B43EBC7-50B1-D19C-F2CA-FA1B633D308D}"/>
                </a:ext>
              </a:extLst>
            </p:cNvPr>
            <p:cNvSpPr/>
            <p:nvPr/>
          </p:nvSpPr>
          <p:spPr>
            <a:xfrm>
              <a:off x="1270118" y="-1841674"/>
              <a:ext cx="1123746" cy="3937174"/>
            </a:xfrm>
            <a:prstGeom prst="roundRect">
              <a:avLst>
                <a:gd name="adj" fmla="val 50000"/>
              </a:avLst>
            </a:prstGeom>
            <a:solidFill>
              <a:schemeClr val="bg1">
                <a:lumMod val="65000"/>
              </a:schemeClr>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5">
            <a:extLst>
              <a:ext uri="{FF2B5EF4-FFF2-40B4-BE49-F238E27FC236}">
                <a16:creationId xmlns:a16="http://schemas.microsoft.com/office/drawing/2014/main" id="{2D172103-4603-265C-E7D0-3BB5BF3438EC}"/>
              </a:ext>
            </a:extLst>
          </p:cNvPr>
          <p:cNvSpPr txBox="1"/>
          <p:nvPr/>
        </p:nvSpPr>
        <p:spPr>
          <a:xfrm>
            <a:off x="7247312" y="781441"/>
            <a:ext cx="10307393" cy="5832366"/>
          </a:xfrm>
          <a:prstGeom prst="rect">
            <a:avLst/>
          </a:prstGeom>
        </p:spPr>
        <p:txBody>
          <a:bodyPr wrap="square" lIns="0" tIns="0" rIns="0" bIns="0" rtlCol="0" anchor="t">
            <a:spAutoFit/>
          </a:bodyPr>
          <a:lstStyle/>
          <a:p>
            <a:pPr algn="l"/>
            <a:endParaRPr lang="en-US" sz="19900" b="1" dirty="0">
              <a:solidFill>
                <a:srgbClr val="000000"/>
              </a:solidFill>
              <a:latin typeface="Arial" panose="020B0604020202020204" pitchFamily="34" charset="0"/>
              <a:ea typeface="Bebas Neue Bold"/>
              <a:cs typeface="Arial" panose="020B0604020202020204" pitchFamily="34" charset="0"/>
              <a:sym typeface="Bebas Neue Bold"/>
            </a:endParaRPr>
          </a:p>
          <a:p>
            <a:pPr algn="l"/>
            <a:r>
              <a:rPr lang="en-US" sz="9000" b="1" dirty="0">
                <a:solidFill>
                  <a:srgbClr val="00007F"/>
                </a:solidFill>
                <a:latin typeface="Arial" panose="020B0604020202020204" pitchFamily="34" charset="0"/>
                <a:ea typeface="Bebas Neue Bold"/>
                <a:cs typeface="Arial" panose="020B0604020202020204" pitchFamily="34" charset="0"/>
                <a:sym typeface="Bebas Neue Bold"/>
              </a:rPr>
              <a:t>HASIL DAN PEMBAHASAN</a:t>
            </a:r>
          </a:p>
        </p:txBody>
      </p:sp>
      <p:grpSp>
        <p:nvGrpSpPr>
          <p:cNvPr id="49" name="Group 48">
            <a:extLst>
              <a:ext uri="{FF2B5EF4-FFF2-40B4-BE49-F238E27FC236}">
                <a16:creationId xmlns:a16="http://schemas.microsoft.com/office/drawing/2014/main" id="{3C382227-9890-4D49-813C-2964EA432BC7}"/>
              </a:ext>
            </a:extLst>
          </p:cNvPr>
          <p:cNvGrpSpPr/>
          <p:nvPr/>
        </p:nvGrpSpPr>
        <p:grpSpPr>
          <a:xfrm>
            <a:off x="7187039" y="6743700"/>
            <a:ext cx="7229322" cy="685800"/>
            <a:chOff x="7962029" y="6057900"/>
            <a:chExt cx="7229322" cy="685800"/>
          </a:xfrm>
        </p:grpSpPr>
        <p:sp>
          <p:nvSpPr>
            <p:cNvPr id="47" name="Rounded Rectangle 46">
              <a:extLst>
                <a:ext uri="{FF2B5EF4-FFF2-40B4-BE49-F238E27FC236}">
                  <a16:creationId xmlns:a16="http://schemas.microsoft.com/office/drawing/2014/main" id="{FD446C6B-DE62-0A50-AF81-48379571E313}"/>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5">
              <a:extLst>
                <a:ext uri="{FF2B5EF4-FFF2-40B4-BE49-F238E27FC236}">
                  <a16:creationId xmlns:a16="http://schemas.microsoft.com/office/drawing/2014/main" id="{C78279FF-076A-7CE4-5BB8-39F7426DD75B}"/>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dirty="0">
                  <a:solidFill>
                    <a:schemeClr val="bg1"/>
                  </a:solidFill>
                  <a:latin typeface="Arial" panose="020B0604020202020204" pitchFamily="34" charset="0"/>
                  <a:ea typeface="Bebas Neue Bold"/>
                  <a:cs typeface="Arial" panose="020B0604020202020204" pitchFamily="34" charset="0"/>
                  <a:sym typeface="Bebas Neue Bold"/>
                </a:rPr>
                <a:t>Mirza </a:t>
              </a:r>
              <a:r>
                <a:rPr lang="en-US" sz="2800" dirty="0" err="1">
                  <a:solidFill>
                    <a:schemeClr val="bg1"/>
                  </a:solidFill>
                  <a:latin typeface="Arial" panose="020B0604020202020204" pitchFamily="34" charset="0"/>
                  <a:ea typeface="Bebas Neue Bold"/>
                  <a:cs typeface="Arial" panose="020B0604020202020204" pitchFamily="34" charset="0"/>
                  <a:sym typeface="Bebas Neue Bold"/>
                </a:rPr>
                <a:t>Hidayatul</a:t>
              </a:r>
              <a:r>
                <a:rPr lang="en-US" sz="2800" dirty="0">
                  <a:solidFill>
                    <a:schemeClr val="bg1"/>
                  </a:solidFill>
                  <a:latin typeface="Arial" panose="020B0604020202020204" pitchFamily="34" charset="0"/>
                  <a:ea typeface="Bebas Neue Bold"/>
                  <a:cs typeface="Arial" panose="020B0604020202020204" pitchFamily="34" charset="0"/>
                  <a:sym typeface="Bebas Neue Bold"/>
                </a:rPr>
                <a:t> Camelia  2110411017</a:t>
              </a:r>
            </a:p>
          </p:txBody>
        </p:sp>
      </p:grpSp>
      <p:grpSp>
        <p:nvGrpSpPr>
          <p:cNvPr id="3" name="Group 2">
            <a:extLst>
              <a:ext uri="{FF2B5EF4-FFF2-40B4-BE49-F238E27FC236}">
                <a16:creationId xmlns:a16="http://schemas.microsoft.com/office/drawing/2014/main" id="{F0677D54-E45A-5015-380D-74C7929B60D0}"/>
              </a:ext>
            </a:extLst>
          </p:cNvPr>
          <p:cNvGrpSpPr/>
          <p:nvPr/>
        </p:nvGrpSpPr>
        <p:grpSpPr>
          <a:xfrm>
            <a:off x="-8077200" y="9462257"/>
            <a:ext cx="5671446" cy="824743"/>
            <a:chOff x="-1369616" y="9462257"/>
            <a:chExt cx="5671446" cy="824743"/>
          </a:xfrm>
        </p:grpSpPr>
        <p:grpSp>
          <p:nvGrpSpPr>
            <p:cNvPr id="4" name="Group 3">
              <a:extLst>
                <a:ext uri="{FF2B5EF4-FFF2-40B4-BE49-F238E27FC236}">
                  <a16:creationId xmlns:a16="http://schemas.microsoft.com/office/drawing/2014/main" id="{58EBCEC8-4EA8-0948-7817-214BB33B522A}"/>
                </a:ext>
              </a:extLst>
            </p:cNvPr>
            <p:cNvGrpSpPr/>
            <p:nvPr/>
          </p:nvGrpSpPr>
          <p:grpSpPr>
            <a:xfrm rot="-5400000">
              <a:off x="553822" y="7538819"/>
              <a:ext cx="824743" cy="4671619"/>
              <a:chOff x="0" y="0"/>
              <a:chExt cx="217216" cy="1230385"/>
            </a:xfrm>
          </p:grpSpPr>
          <p:sp>
            <p:nvSpPr>
              <p:cNvPr id="8" name="Freeform 4">
                <a:extLst>
                  <a:ext uri="{FF2B5EF4-FFF2-40B4-BE49-F238E27FC236}">
                    <a16:creationId xmlns:a16="http://schemas.microsoft.com/office/drawing/2014/main" id="{C90DDA1E-4F23-7554-65E9-5F332BB26D6F}"/>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9" name="TextBox 5">
                <a:extLst>
                  <a:ext uri="{FF2B5EF4-FFF2-40B4-BE49-F238E27FC236}">
                    <a16:creationId xmlns:a16="http://schemas.microsoft.com/office/drawing/2014/main" id="{51C8ABE6-65E2-ECE0-5136-7A53826BA287}"/>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5" name="Group 9">
              <a:extLst>
                <a:ext uri="{FF2B5EF4-FFF2-40B4-BE49-F238E27FC236}">
                  <a16:creationId xmlns:a16="http://schemas.microsoft.com/office/drawing/2014/main" id="{83B4C0BF-14BF-417A-6BFA-F9E519DFD0B8}"/>
                </a:ext>
              </a:extLst>
            </p:cNvPr>
            <p:cNvGrpSpPr/>
            <p:nvPr/>
          </p:nvGrpSpPr>
          <p:grpSpPr>
            <a:xfrm rot="-5400000">
              <a:off x="3482539" y="9467709"/>
              <a:ext cx="824743" cy="813839"/>
              <a:chOff x="0" y="0"/>
              <a:chExt cx="217216" cy="214344"/>
            </a:xfrm>
          </p:grpSpPr>
          <p:sp>
            <p:nvSpPr>
              <p:cNvPr id="6" name="Freeform 10">
                <a:extLst>
                  <a:ext uri="{FF2B5EF4-FFF2-40B4-BE49-F238E27FC236}">
                    <a16:creationId xmlns:a16="http://schemas.microsoft.com/office/drawing/2014/main" id="{5ACFB7F1-3C90-5C3B-D426-146F978FF850}"/>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7" name="TextBox 11">
                <a:extLst>
                  <a:ext uri="{FF2B5EF4-FFF2-40B4-BE49-F238E27FC236}">
                    <a16:creationId xmlns:a16="http://schemas.microsoft.com/office/drawing/2014/main" id="{EE6B778F-75B6-C07C-D1D8-187CA0A864E4}"/>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sp>
        <p:nvSpPr>
          <p:cNvPr id="10" name="Rounded Rectangle 9">
            <a:extLst>
              <a:ext uri="{FF2B5EF4-FFF2-40B4-BE49-F238E27FC236}">
                <a16:creationId xmlns:a16="http://schemas.microsoft.com/office/drawing/2014/main" id="{38A96284-3064-8AB0-C47F-4B199786F995}"/>
              </a:ext>
            </a:extLst>
          </p:cNvPr>
          <p:cNvSpPr/>
          <p:nvPr/>
        </p:nvSpPr>
        <p:spPr>
          <a:xfrm>
            <a:off x="15999057" y="14135100"/>
            <a:ext cx="16331206" cy="125450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5">
            <a:extLst>
              <a:ext uri="{FF2B5EF4-FFF2-40B4-BE49-F238E27FC236}">
                <a16:creationId xmlns:a16="http://schemas.microsoft.com/office/drawing/2014/main" id="{A5BEB656-52C9-4977-A6B8-5CBA1679C7E1}"/>
              </a:ext>
            </a:extLst>
          </p:cNvPr>
          <p:cNvSpPr/>
          <p:nvPr/>
        </p:nvSpPr>
        <p:spPr>
          <a:xfrm rot="-5400000" flipH="1" flipV="1">
            <a:off x="-3812463" y="7775116"/>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a:extLst>
              <a:ext uri="{FF2B5EF4-FFF2-40B4-BE49-F238E27FC236}">
                <a16:creationId xmlns:a16="http://schemas.microsoft.com/office/drawing/2014/main" id="{E9135D39-9FE7-03A8-492E-40FFD8E214B8}"/>
              </a:ext>
            </a:extLst>
          </p:cNvPr>
          <p:cNvSpPr/>
          <p:nvPr/>
        </p:nvSpPr>
        <p:spPr>
          <a:xfrm rot="-5400000">
            <a:off x="20307463" y="8890594"/>
            <a:ext cx="954519" cy="209784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9" name="Group 6">
            <a:extLst>
              <a:ext uri="{FF2B5EF4-FFF2-40B4-BE49-F238E27FC236}">
                <a16:creationId xmlns:a16="http://schemas.microsoft.com/office/drawing/2014/main" id="{4CFD362E-B780-9337-52C8-3B0A80E37B69}"/>
              </a:ext>
            </a:extLst>
          </p:cNvPr>
          <p:cNvGrpSpPr/>
          <p:nvPr/>
        </p:nvGrpSpPr>
        <p:grpSpPr>
          <a:xfrm rot="-5400000">
            <a:off x="16067633" y="-6153756"/>
            <a:ext cx="3770636" cy="835290"/>
            <a:chOff x="0" y="0"/>
            <a:chExt cx="1551399" cy="1230385"/>
          </a:xfrm>
        </p:grpSpPr>
        <p:sp>
          <p:nvSpPr>
            <p:cNvPr id="30" name="Freeform 7">
              <a:extLst>
                <a:ext uri="{FF2B5EF4-FFF2-40B4-BE49-F238E27FC236}">
                  <a16:creationId xmlns:a16="http://schemas.microsoft.com/office/drawing/2014/main" id="{B53064A9-68A6-56DE-50A9-39BB4C3A97DE}"/>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31" name="TextBox 8">
              <a:extLst>
                <a:ext uri="{FF2B5EF4-FFF2-40B4-BE49-F238E27FC236}">
                  <a16:creationId xmlns:a16="http://schemas.microsoft.com/office/drawing/2014/main" id="{DBD7929E-AD1C-94CB-5A61-15C66ECD02BB}"/>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32" name="Group 12">
            <a:extLst>
              <a:ext uri="{FF2B5EF4-FFF2-40B4-BE49-F238E27FC236}">
                <a16:creationId xmlns:a16="http://schemas.microsoft.com/office/drawing/2014/main" id="{1B68A4F9-8C1C-9853-7004-E12C0008CE1B}"/>
              </a:ext>
            </a:extLst>
          </p:cNvPr>
          <p:cNvGrpSpPr/>
          <p:nvPr/>
        </p:nvGrpSpPr>
        <p:grpSpPr>
          <a:xfrm rot="-5400000">
            <a:off x="17416300" y="-3584897"/>
            <a:ext cx="1013751" cy="813839"/>
            <a:chOff x="0" y="0"/>
            <a:chExt cx="217216" cy="214344"/>
          </a:xfrm>
        </p:grpSpPr>
        <p:sp>
          <p:nvSpPr>
            <p:cNvPr id="35" name="Freeform 13">
              <a:extLst>
                <a:ext uri="{FF2B5EF4-FFF2-40B4-BE49-F238E27FC236}">
                  <a16:creationId xmlns:a16="http://schemas.microsoft.com/office/drawing/2014/main" id="{671F9840-D72E-7CB5-F7AD-39439E99B12B}"/>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6" name="TextBox 14">
              <a:extLst>
                <a:ext uri="{FF2B5EF4-FFF2-40B4-BE49-F238E27FC236}">
                  <a16:creationId xmlns:a16="http://schemas.microsoft.com/office/drawing/2014/main" id="{DB113823-A196-1E95-50A7-06693E3B61AC}"/>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73" name="Group 72">
            <a:extLst>
              <a:ext uri="{FF2B5EF4-FFF2-40B4-BE49-F238E27FC236}">
                <a16:creationId xmlns:a16="http://schemas.microsoft.com/office/drawing/2014/main" id="{122D8867-433B-D6C3-B70B-6B84664C20E6}"/>
              </a:ext>
            </a:extLst>
          </p:cNvPr>
          <p:cNvGrpSpPr/>
          <p:nvPr/>
        </p:nvGrpSpPr>
        <p:grpSpPr>
          <a:xfrm>
            <a:off x="-13868400" y="9462257"/>
            <a:ext cx="12927761" cy="824744"/>
            <a:chOff x="-1369614" y="9462257"/>
            <a:chExt cx="12927761" cy="824744"/>
          </a:xfrm>
          <a:solidFill>
            <a:srgbClr val="00007F"/>
          </a:solidFill>
        </p:grpSpPr>
        <p:sp>
          <p:nvSpPr>
            <p:cNvPr id="74" name="Freeform 4">
              <a:extLst>
                <a:ext uri="{FF2B5EF4-FFF2-40B4-BE49-F238E27FC236}">
                  <a16:creationId xmlns:a16="http://schemas.microsoft.com/office/drawing/2014/main" id="{91A8D961-BA49-0E63-6BA8-6AF3DE5CB893}"/>
                </a:ext>
              </a:extLst>
            </p:cNvPr>
            <p:cNvSpPr/>
            <p:nvPr/>
          </p:nvSpPr>
          <p:spPr>
            <a:xfrm rot="16200000">
              <a:off x="4160622" y="3932021"/>
              <a:ext cx="824743" cy="11885216"/>
            </a:xfrm>
            <a:custGeom>
              <a:avLst/>
              <a:gdLst/>
              <a:ahLst/>
              <a:cxnLst/>
              <a:rect l="l" t="t" r="r" b="b"/>
              <a:pathLst>
                <a:path w="217216" h="1230385">
                  <a:moveTo>
                    <a:pt x="0" y="0"/>
                  </a:moveTo>
                  <a:lnTo>
                    <a:pt x="217216" y="0"/>
                  </a:lnTo>
                  <a:lnTo>
                    <a:pt x="217216" y="1230385"/>
                  </a:lnTo>
                  <a:lnTo>
                    <a:pt x="0" y="1230385"/>
                  </a:lnTo>
                  <a:close/>
                </a:path>
              </a:pathLst>
            </a:custGeom>
            <a:solidFill>
              <a:schemeClr val="bg1">
                <a:lumMod val="85000"/>
              </a:schemeClr>
            </a:solidFill>
          </p:spPr>
          <p:txBody>
            <a:bodyPr/>
            <a:lstStyle/>
            <a:p>
              <a:endParaRPr lang="en-US"/>
            </a:p>
          </p:txBody>
        </p:sp>
        <p:sp>
          <p:nvSpPr>
            <p:cNvPr id="75" name="Freeform 10">
              <a:extLst>
                <a:ext uri="{FF2B5EF4-FFF2-40B4-BE49-F238E27FC236}">
                  <a16:creationId xmlns:a16="http://schemas.microsoft.com/office/drawing/2014/main" id="{ABDB4A14-0354-362E-10DC-D8DB1BF60472}"/>
                </a:ext>
              </a:extLst>
            </p:cNvPr>
            <p:cNvSpPr/>
            <p:nvPr/>
          </p:nvSpPr>
          <p:spPr>
            <a:xfrm rot="16200000">
              <a:off x="10738856" y="9467710"/>
              <a:ext cx="824743" cy="813839"/>
            </a:xfrm>
            <a:custGeom>
              <a:avLst/>
              <a:gdLst/>
              <a:ahLst/>
              <a:cxnLst/>
              <a:rect l="l" t="t" r="r" b="b"/>
              <a:pathLst>
                <a:path w="217216" h="214344">
                  <a:moveTo>
                    <a:pt x="0" y="0"/>
                  </a:moveTo>
                  <a:lnTo>
                    <a:pt x="217216" y="0"/>
                  </a:lnTo>
                  <a:lnTo>
                    <a:pt x="217216" y="214344"/>
                  </a:lnTo>
                  <a:lnTo>
                    <a:pt x="0" y="214344"/>
                  </a:lnTo>
                  <a:close/>
                </a:path>
              </a:pathLst>
            </a:custGeom>
            <a:solidFill>
              <a:schemeClr val="bg1">
                <a:lumMod val="65000"/>
              </a:schemeClr>
            </a:solidFill>
          </p:spPr>
          <p:txBody>
            <a:bodyPr/>
            <a:lstStyle/>
            <a:p>
              <a:endParaRPr lang="en-US"/>
            </a:p>
          </p:txBody>
        </p:sp>
      </p:grpSp>
      <p:sp>
        <p:nvSpPr>
          <p:cNvPr id="123" name="TextBox 23">
            <a:extLst>
              <a:ext uri="{FF2B5EF4-FFF2-40B4-BE49-F238E27FC236}">
                <a16:creationId xmlns:a16="http://schemas.microsoft.com/office/drawing/2014/main" id="{65C26498-6774-09D3-B7E2-6C3751322A6B}"/>
              </a:ext>
            </a:extLst>
          </p:cNvPr>
          <p:cNvSpPr txBox="1"/>
          <p:nvPr/>
        </p:nvSpPr>
        <p:spPr>
          <a:xfrm>
            <a:off x="22200742" y="9597102"/>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07 | Universitas Negeri Semarang</a:t>
            </a:r>
          </a:p>
        </p:txBody>
      </p:sp>
      <p:grpSp>
        <p:nvGrpSpPr>
          <p:cNvPr id="76" name="Group 75">
            <a:extLst>
              <a:ext uri="{FF2B5EF4-FFF2-40B4-BE49-F238E27FC236}">
                <a16:creationId xmlns:a16="http://schemas.microsoft.com/office/drawing/2014/main" id="{D7DA3475-8868-7A96-8B79-4BEAD3B4FA9D}"/>
              </a:ext>
            </a:extLst>
          </p:cNvPr>
          <p:cNvGrpSpPr/>
          <p:nvPr/>
        </p:nvGrpSpPr>
        <p:grpSpPr>
          <a:xfrm>
            <a:off x="19413074" y="2347664"/>
            <a:ext cx="4841142" cy="6453436"/>
            <a:chOff x="1229936" y="2617299"/>
            <a:chExt cx="4841142" cy="6453436"/>
          </a:xfrm>
        </p:grpSpPr>
        <p:sp>
          <p:nvSpPr>
            <p:cNvPr id="80" name="Rectangle 79">
              <a:extLst>
                <a:ext uri="{FF2B5EF4-FFF2-40B4-BE49-F238E27FC236}">
                  <a16:creationId xmlns:a16="http://schemas.microsoft.com/office/drawing/2014/main" id="{DCE95CA3-95FA-028D-8D31-5ED26AB36077}"/>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425523A-F0E2-91FC-EDC4-9C3C46D5A8DA}"/>
                </a:ext>
              </a:extLst>
            </p:cNvPr>
            <p:cNvSpPr/>
            <p:nvPr/>
          </p:nvSpPr>
          <p:spPr>
            <a:xfrm>
              <a:off x="122993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23">
            <a:extLst>
              <a:ext uri="{FF2B5EF4-FFF2-40B4-BE49-F238E27FC236}">
                <a16:creationId xmlns:a16="http://schemas.microsoft.com/office/drawing/2014/main" id="{9C3B9EC3-5514-FDC2-6FA3-4718E2F9EACB}"/>
              </a:ext>
            </a:extLst>
          </p:cNvPr>
          <p:cNvSpPr txBox="1"/>
          <p:nvPr/>
        </p:nvSpPr>
        <p:spPr>
          <a:xfrm>
            <a:off x="19855407" y="2612348"/>
            <a:ext cx="3956476" cy="5346848"/>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Role-playing games (RPGs) adalah permainan di mana setiap pemain berperan sebagai karakter dalam dunia imajiner pada game. RPGs memiliki elemen dasar seperti leveling karakter, menjelajah dunia game, berinteraksi dengan NPC, membuat pilihan berpengaruh pada cerita, dan pertarungan. </a:t>
            </a:r>
          </a:p>
        </p:txBody>
      </p:sp>
      <p:grpSp>
        <p:nvGrpSpPr>
          <p:cNvPr id="83" name="Group 82">
            <a:extLst>
              <a:ext uri="{FF2B5EF4-FFF2-40B4-BE49-F238E27FC236}">
                <a16:creationId xmlns:a16="http://schemas.microsoft.com/office/drawing/2014/main" id="{6B5539CC-07A8-4DFE-F846-6C810AFC89B8}"/>
              </a:ext>
            </a:extLst>
          </p:cNvPr>
          <p:cNvGrpSpPr/>
          <p:nvPr/>
        </p:nvGrpSpPr>
        <p:grpSpPr>
          <a:xfrm>
            <a:off x="24976024" y="2347664"/>
            <a:ext cx="4841142" cy="6453436"/>
            <a:chOff x="6792886" y="2617299"/>
            <a:chExt cx="4841142" cy="6453436"/>
          </a:xfrm>
        </p:grpSpPr>
        <p:sp>
          <p:nvSpPr>
            <p:cNvPr id="84" name="Rectangle 83">
              <a:extLst>
                <a:ext uri="{FF2B5EF4-FFF2-40B4-BE49-F238E27FC236}">
                  <a16:creationId xmlns:a16="http://schemas.microsoft.com/office/drawing/2014/main" id="{10CCC267-1570-CBA7-B100-3B4819427924}"/>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B8698D3-D181-4799-9B62-70B97516108A}"/>
                </a:ext>
              </a:extLst>
            </p:cNvPr>
            <p:cNvSpPr/>
            <p:nvPr/>
          </p:nvSpPr>
          <p:spPr>
            <a:xfrm>
              <a:off x="679288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23">
            <a:extLst>
              <a:ext uri="{FF2B5EF4-FFF2-40B4-BE49-F238E27FC236}">
                <a16:creationId xmlns:a16="http://schemas.microsoft.com/office/drawing/2014/main" id="{8FAC564C-9162-B46E-2DA8-BCEF8185971B}"/>
              </a:ext>
            </a:extLst>
          </p:cNvPr>
          <p:cNvSpPr txBox="1"/>
          <p:nvPr/>
        </p:nvSpPr>
        <p:spPr>
          <a:xfrm>
            <a:off x="25418357" y="2612348"/>
            <a:ext cx="3956476" cy="5346848"/>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Retensi gamer adalah indikator penting bagi developer game karena mencerminkan kualitas pemain dan dapat memengaruhi akuisisi pemain baru dan pendapatan. leveling karakter, menjelajah dunia game, berinteraksi dengan NPC, membuat pilihan berpengaruh pada cerita, </a:t>
            </a:r>
          </a:p>
        </p:txBody>
      </p:sp>
      <p:grpSp>
        <p:nvGrpSpPr>
          <p:cNvPr id="87" name="Group 86">
            <a:extLst>
              <a:ext uri="{FF2B5EF4-FFF2-40B4-BE49-F238E27FC236}">
                <a16:creationId xmlns:a16="http://schemas.microsoft.com/office/drawing/2014/main" id="{FD2ADD00-4D84-6835-316B-F1794170A7C3}"/>
              </a:ext>
            </a:extLst>
          </p:cNvPr>
          <p:cNvGrpSpPr/>
          <p:nvPr/>
        </p:nvGrpSpPr>
        <p:grpSpPr>
          <a:xfrm>
            <a:off x="30538974" y="2347664"/>
            <a:ext cx="4841142" cy="6453436"/>
            <a:chOff x="12355836" y="2617299"/>
            <a:chExt cx="4841142" cy="6453436"/>
          </a:xfrm>
        </p:grpSpPr>
        <p:sp>
          <p:nvSpPr>
            <p:cNvPr id="88" name="Rectangle 87">
              <a:extLst>
                <a:ext uri="{FF2B5EF4-FFF2-40B4-BE49-F238E27FC236}">
                  <a16:creationId xmlns:a16="http://schemas.microsoft.com/office/drawing/2014/main" id="{98DC32BD-D916-9A5F-407A-F7B6BA6D420D}"/>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5C771059-630C-9AB5-A1BB-8F9F8E364D78}"/>
                </a:ext>
              </a:extLst>
            </p:cNvPr>
            <p:cNvSpPr/>
            <p:nvPr/>
          </p:nvSpPr>
          <p:spPr>
            <a:xfrm>
              <a:off x="1235583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23">
            <a:extLst>
              <a:ext uri="{FF2B5EF4-FFF2-40B4-BE49-F238E27FC236}">
                <a16:creationId xmlns:a16="http://schemas.microsoft.com/office/drawing/2014/main" id="{5A01BF6F-3B3F-ED25-5999-2802CED86BBC}"/>
              </a:ext>
            </a:extLst>
          </p:cNvPr>
          <p:cNvSpPr txBox="1"/>
          <p:nvPr/>
        </p:nvSpPr>
        <p:spPr>
          <a:xfrm>
            <a:off x="30981307" y="2612348"/>
            <a:ext cx="3956476" cy="5346848"/>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Social capital adalah teori yang menyatakan bahwa hubungan sosial adalah sumber daya yang dapat meningkatkan pengembangan manusia. Dalam konteks video game, social capital mengacu pada hubungan sosial yang didapat oleh pemain melalui interaksi dalam game. Pilihan berpengaruh pada</a:t>
            </a:r>
          </a:p>
        </p:txBody>
      </p:sp>
      <p:sp>
        <p:nvSpPr>
          <p:cNvPr id="120" name="TextBox 23">
            <a:extLst>
              <a:ext uri="{FF2B5EF4-FFF2-40B4-BE49-F238E27FC236}">
                <a16:creationId xmlns:a16="http://schemas.microsoft.com/office/drawing/2014/main" id="{71E157BF-97F7-49D4-4FFC-5774AD36D50D}"/>
              </a:ext>
            </a:extLst>
          </p:cNvPr>
          <p:cNvSpPr txBox="1"/>
          <p:nvPr/>
        </p:nvSpPr>
        <p:spPr>
          <a:xfrm>
            <a:off x="19413074" y="8245298"/>
            <a:ext cx="4841142" cy="409599"/>
          </a:xfrm>
          <a:prstGeom prst="rect">
            <a:avLst/>
          </a:prstGeom>
        </p:spPr>
        <p:txBody>
          <a:bodyPr wrap="square" lIns="0" tIns="0" rIns="0" bIns="0" rtlCol="0" anchor="t">
            <a:spAutoFit/>
          </a:bodyPr>
          <a:lstStyle/>
          <a:p>
            <a:pPr algn="ctr">
              <a:lnSpc>
                <a:spcPts val="3499"/>
              </a:lnSpc>
            </a:pPr>
            <a:r>
              <a:rPr lang="en-US" sz="2499" b="1">
                <a:solidFill>
                  <a:srgbClr val="3F4C89"/>
                </a:solidFill>
                <a:latin typeface="Arial" panose="020B0604020202020204" pitchFamily="34" charset="0"/>
                <a:ea typeface="Nourd"/>
                <a:cs typeface="Arial" panose="020B0604020202020204" pitchFamily="34" charset="0"/>
                <a:sym typeface="Nourd"/>
              </a:rPr>
              <a:t>Role-playing games</a:t>
            </a:r>
          </a:p>
        </p:txBody>
      </p:sp>
      <p:sp>
        <p:nvSpPr>
          <p:cNvPr id="121" name="TextBox 23">
            <a:extLst>
              <a:ext uri="{FF2B5EF4-FFF2-40B4-BE49-F238E27FC236}">
                <a16:creationId xmlns:a16="http://schemas.microsoft.com/office/drawing/2014/main" id="{315FF131-8A65-ACBC-414D-30F96CADAB0C}"/>
              </a:ext>
            </a:extLst>
          </p:cNvPr>
          <p:cNvSpPr txBox="1"/>
          <p:nvPr/>
        </p:nvSpPr>
        <p:spPr>
          <a:xfrm>
            <a:off x="24906567" y="8245298"/>
            <a:ext cx="4841142" cy="409599"/>
          </a:xfrm>
          <a:prstGeom prst="rect">
            <a:avLst/>
          </a:prstGeom>
        </p:spPr>
        <p:txBody>
          <a:bodyPr wrap="square" lIns="0" tIns="0" rIns="0" bIns="0" rtlCol="0" anchor="t">
            <a:spAutoFit/>
          </a:bodyPr>
          <a:lstStyle/>
          <a:p>
            <a:pPr algn="ctr">
              <a:lnSpc>
                <a:spcPts val="3499"/>
              </a:lnSpc>
            </a:pPr>
            <a:r>
              <a:rPr lang="en-US" sz="2499" b="1">
                <a:solidFill>
                  <a:srgbClr val="3F4C89"/>
                </a:solidFill>
                <a:latin typeface="Arial" panose="020B0604020202020204" pitchFamily="34" charset="0"/>
                <a:ea typeface="Nourd"/>
                <a:cs typeface="Arial" panose="020B0604020202020204" pitchFamily="34" charset="0"/>
                <a:sym typeface="Nourd"/>
              </a:rPr>
              <a:t>Retensi gamer</a:t>
            </a:r>
          </a:p>
        </p:txBody>
      </p:sp>
      <p:sp>
        <p:nvSpPr>
          <p:cNvPr id="122" name="TextBox 23">
            <a:extLst>
              <a:ext uri="{FF2B5EF4-FFF2-40B4-BE49-F238E27FC236}">
                <a16:creationId xmlns:a16="http://schemas.microsoft.com/office/drawing/2014/main" id="{39701227-43CF-AB2B-08CE-00AFCD355533}"/>
              </a:ext>
            </a:extLst>
          </p:cNvPr>
          <p:cNvSpPr txBox="1"/>
          <p:nvPr/>
        </p:nvSpPr>
        <p:spPr>
          <a:xfrm>
            <a:off x="30454080" y="8245298"/>
            <a:ext cx="4841142" cy="409599"/>
          </a:xfrm>
          <a:prstGeom prst="rect">
            <a:avLst/>
          </a:prstGeom>
        </p:spPr>
        <p:txBody>
          <a:bodyPr wrap="square" lIns="0" tIns="0" rIns="0" bIns="0" rtlCol="0" anchor="t">
            <a:spAutoFit/>
          </a:bodyPr>
          <a:lstStyle/>
          <a:p>
            <a:pPr algn="ctr">
              <a:lnSpc>
                <a:spcPts val="3499"/>
              </a:lnSpc>
            </a:pPr>
            <a:r>
              <a:rPr lang="en-US" sz="2499" b="1">
                <a:solidFill>
                  <a:srgbClr val="3F4C89"/>
                </a:solidFill>
                <a:latin typeface="Arial" panose="020B0604020202020204" pitchFamily="34" charset="0"/>
                <a:ea typeface="Nourd"/>
                <a:cs typeface="Arial" panose="020B0604020202020204" pitchFamily="34" charset="0"/>
                <a:sym typeface="Nourd"/>
              </a:rPr>
              <a:t>Social capital</a:t>
            </a:r>
          </a:p>
        </p:txBody>
      </p:sp>
      <p:sp>
        <p:nvSpPr>
          <p:cNvPr id="127" name="Freeform 126">
            <a:extLst>
              <a:ext uri="{FF2B5EF4-FFF2-40B4-BE49-F238E27FC236}">
                <a16:creationId xmlns:a16="http://schemas.microsoft.com/office/drawing/2014/main" id="{D054103F-6E9A-1046-9C6B-B7635E7BFC2F}"/>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DDD6BE42-17BE-FBEC-950C-A19FB2AE4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259" y="2962786"/>
            <a:ext cx="3460394" cy="3460394"/>
          </a:xfrm>
          <a:prstGeom prst="rect">
            <a:avLst/>
          </a:prstGeom>
        </p:spPr>
      </p:pic>
    </p:spTree>
    <p:extLst>
      <p:ext uri="{BB962C8B-B14F-4D97-AF65-F5344CB8AC3E}">
        <p14:creationId xmlns:p14="http://schemas.microsoft.com/office/powerpoint/2010/main" val="379985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7629C-22D5-85E8-CFBF-FC5988439171}"/>
            </a:ext>
          </a:extLst>
        </p:cNvPr>
        <p:cNvGrpSpPr/>
        <p:nvPr/>
      </p:nvGrpSpPr>
      <p:grpSpPr>
        <a:xfrm>
          <a:off x="0" y="0"/>
          <a:ext cx="0" cy="0"/>
          <a:chOff x="0" y="0"/>
          <a:chExt cx="0" cy="0"/>
        </a:xfrm>
      </p:grpSpPr>
      <p:sp>
        <p:nvSpPr>
          <p:cNvPr id="24" name="Freeform 24">
            <a:extLst>
              <a:ext uri="{FF2B5EF4-FFF2-40B4-BE49-F238E27FC236}">
                <a16:creationId xmlns:a16="http://schemas.microsoft.com/office/drawing/2014/main" id="{78F22539-7CE8-C8B2-1869-472AAADF3627}"/>
              </a:ext>
            </a:extLst>
          </p:cNvPr>
          <p:cNvSpPr/>
          <p:nvPr/>
        </p:nvSpPr>
        <p:spPr>
          <a:xfrm rot="-5400000">
            <a:off x="-439618" y="2119556"/>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6" name="TextBox 23">
            <a:extLst>
              <a:ext uri="{FF2B5EF4-FFF2-40B4-BE49-F238E27FC236}">
                <a16:creationId xmlns:a16="http://schemas.microsoft.com/office/drawing/2014/main" id="{96F77854-62EE-2653-DFD3-24C42C7E301E}"/>
              </a:ext>
            </a:extLst>
          </p:cNvPr>
          <p:cNvSpPr txBox="1"/>
          <p:nvPr/>
        </p:nvSpPr>
        <p:spPr>
          <a:xfrm>
            <a:off x="11500827" y="9597102"/>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11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sp>
        <p:nvSpPr>
          <p:cNvPr id="18" name="Freeform 25">
            <a:extLst>
              <a:ext uri="{FF2B5EF4-FFF2-40B4-BE49-F238E27FC236}">
                <a16:creationId xmlns:a16="http://schemas.microsoft.com/office/drawing/2014/main" id="{E9D405F0-6489-7D65-80B7-FD7D545B0578}"/>
              </a:ext>
            </a:extLst>
          </p:cNvPr>
          <p:cNvSpPr/>
          <p:nvPr/>
        </p:nvSpPr>
        <p:spPr>
          <a:xfrm rot="-5400000" flipH="1" flipV="1">
            <a:off x="18226703" y="7775116"/>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Rounded Rectangle 2">
            <a:extLst>
              <a:ext uri="{FF2B5EF4-FFF2-40B4-BE49-F238E27FC236}">
                <a16:creationId xmlns:a16="http://schemas.microsoft.com/office/drawing/2014/main" id="{3004FD4E-F0C1-97B8-EEBB-46E12CB68079}"/>
              </a:ext>
            </a:extLst>
          </p:cNvPr>
          <p:cNvSpPr/>
          <p:nvPr/>
        </p:nvSpPr>
        <p:spPr>
          <a:xfrm>
            <a:off x="1687391" y="2143307"/>
            <a:ext cx="15124941" cy="6908280"/>
          </a:xfrm>
          <a:prstGeom prst="roundRect">
            <a:avLst>
              <a:gd name="adj" fmla="val 1105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33">
            <a:extLst>
              <a:ext uri="{FF2B5EF4-FFF2-40B4-BE49-F238E27FC236}">
                <a16:creationId xmlns:a16="http://schemas.microsoft.com/office/drawing/2014/main" id="{4531077A-837F-F967-66EB-38FF0620D071}"/>
              </a:ext>
            </a:extLst>
          </p:cNvPr>
          <p:cNvSpPr txBox="1"/>
          <p:nvPr/>
        </p:nvSpPr>
        <p:spPr>
          <a:xfrm>
            <a:off x="2285999" y="2812815"/>
            <a:ext cx="13716000" cy="4185761"/>
          </a:xfrm>
          <a:prstGeom prst="rect">
            <a:avLst/>
          </a:prstGeom>
        </p:spPr>
        <p:txBody>
          <a:bodyPr wrap="square" lIns="0" tIns="0" rIns="0" bIns="0" rtlCol="0" anchor="t">
            <a:spAutoFit/>
          </a:bodyPr>
          <a:lstStyle/>
          <a:p>
            <a:pPr algn="just"/>
            <a:r>
              <a:rPr lang="en-ID" sz="3400" dirty="0"/>
              <a:t>Dira Café </a:t>
            </a:r>
            <a:r>
              <a:rPr lang="en-ID" sz="3400" dirty="0" err="1"/>
              <a:t>Kencong</a:t>
            </a:r>
            <a:r>
              <a:rPr lang="en-ID" sz="3400" dirty="0"/>
              <a:t> yang </a:t>
            </a:r>
            <a:r>
              <a:rPr lang="en-ID" sz="3400" dirty="0" err="1"/>
              <a:t>berlokasi</a:t>
            </a:r>
            <a:r>
              <a:rPr lang="en-ID" sz="3400" dirty="0"/>
              <a:t> di </a:t>
            </a:r>
            <a:r>
              <a:rPr lang="en-ID" sz="3400" dirty="0" err="1"/>
              <a:t>Kecamatan</a:t>
            </a:r>
            <a:r>
              <a:rPr lang="en-ID" sz="3400" dirty="0"/>
              <a:t> </a:t>
            </a:r>
            <a:r>
              <a:rPr lang="en-ID" sz="3400" dirty="0" err="1"/>
              <a:t>Kencong</a:t>
            </a:r>
            <a:r>
              <a:rPr lang="en-ID" sz="3400" dirty="0"/>
              <a:t>, </a:t>
            </a:r>
            <a:r>
              <a:rPr lang="en-ID" sz="3400" dirty="0" err="1"/>
              <a:t>Kabupaten</a:t>
            </a:r>
            <a:r>
              <a:rPr lang="en-ID" sz="3400" dirty="0"/>
              <a:t> </a:t>
            </a:r>
            <a:r>
              <a:rPr lang="en-ID" sz="3400" dirty="0" err="1"/>
              <a:t>Jember</a:t>
            </a:r>
            <a:r>
              <a:rPr lang="en-ID" sz="3400" dirty="0"/>
              <a:t>, Jawa Timur, </a:t>
            </a:r>
            <a:r>
              <a:rPr lang="en-ID" sz="3400" dirty="0" err="1"/>
              <a:t>didirikan</a:t>
            </a:r>
            <a:r>
              <a:rPr lang="en-ID" sz="3400" dirty="0"/>
              <a:t> pada </a:t>
            </a:r>
            <a:r>
              <a:rPr lang="en-ID" sz="3400" dirty="0" err="1"/>
              <a:t>tahun</a:t>
            </a:r>
            <a:r>
              <a:rPr lang="en-ID" sz="3400" dirty="0"/>
              <a:t> 2015 </a:t>
            </a:r>
            <a:r>
              <a:rPr lang="en-ID" sz="3400" dirty="0" err="1"/>
              <a:t>untuk</a:t>
            </a:r>
            <a:r>
              <a:rPr lang="en-ID" sz="3400" dirty="0"/>
              <a:t> </a:t>
            </a:r>
            <a:r>
              <a:rPr lang="en-ID" sz="3400" dirty="0" err="1"/>
              <a:t>menyediakan</a:t>
            </a:r>
            <a:r>
              <a:rPr lang="en-ID" sz="3400" dirty="0"/>
              <a:t> </a:t>
            </a:r>
            <a:r>
              <a:rPr lang="en-ID" sz="3400" dirty="0" err="1"/>
              <a:t>tempat</a:t>
            </a:r>
            <a:r>
              <a:rPr lang="en-ID" sz="3400" dirty="0"/>
              <a:t> </a:t>
            </a:r>
            <a:r>
              <a:rPr lang="en-ID" sz="3400" dirty="0" err="1"/>
              <a:t>makan</a:t>
            </a:r>
            <a:r>
              <a:rPr lang="en-ID" sz="3400" dirty="0"/>
              <a:t> dan </a:t>
            </a:r>
            <a:r>
              <a:rPr lang="en-ID" sz="3400" dirty="0" err="1"/>
              <a:t>nongkrong</a:t>
            </a:r>
            <a:r>
              <a:rPr lang="en-ID" sz="3400" dirty="0"/>
              <a:t> yang </a:t>
            </a:r>
            <a:r>
              <a:rPr lang="en-ID" sz="3400" dirty="0" err="1"/>
              <a:t>nyaman</a:t>
            </a:r>
            <a:r>
              <a:rPr lang="en-ID" sz="3400" dirty="0"/>
              <a:t> </a:t>
            </a:r>
            <a:r>
              <a:rPr lang="en-ID" sz="3400" dirty="0" err="1"/>
              <a:t>dengan</a:t>
            </a:r>
            <a:r>
              <a:rPr lang="en-ID" sz="3400" dirty="0"/>
              <a:t> </a:t>
            </a:r>
            <a:r>
              <a:rPr lang="en-ID" sz="3400" dirty="0" err="1"/>
              <a:t>harga</a:t>
            </a:r>
            <a:r>
              <a:rPr lang="en-ID" sz="3400" dirty="0"/>
              <a:t> </a:t>
            </a:r>
            <a:r>
              <a:rPr lang="en-ID" sz="3400" dirty="0" err="1"/>
              <a:t>terjangkau</a:t>
            </a:r>
            <a:r>
              <a:rPr lang="en-ID" sz="3400" dirty="0"/>
              <a:t>. </a:t>
            </a:r>
            <a:r>
              <a:rPr lang="en-ID" sz="3400" dirty="0" err="1"/>
              <a:t>Dengan</a:t>
            </a:r>
            <a:r>
              <a:rPr lang="en-ID" sz="3400" dirty="0"/>
              <a:t> </a:t>
            </a:r>
            <a:r>
              <a:rPr lang="en-ID" sz="3400" dirty="0" err="1"/>
              <a:t>suasana</a:t>
            </a:r>
            <a:r>
              <a:rPr lang="en-ID" sz="3400" dirty="0"/>
              <a:t> </a:t>
            </a:r>
            <a:r>
              <a:rPr lang="en-ID" sz="3400" dirty="0" err="1"/>
              <a:t>hangat</a:t>
            </a:r>
            <a:r>
              <a:rPr lang="en-ID" sz="3400" dirty="0"/>
              <a:t>, </a:t>
            </a:r>
            <a:r>
              <a:rPr lang="en-ID" sz="3400" dirty="0" err="1"/>
              <a:t>desain</a:t>
            </a:r>
            <a:r>
              <a:rPr lang="en-ID" sz="3400" dirty="0"/>
              <a:t> modern, dan </a:t>
            </a:r>
            <a:r>
              <a:rPr lang="en-ID" sz="3400" dirty="0" err="1"/>
              <a:t>pelayanan</a:t>
            </a:r>
            <a:r>
              <a:rPr lang="en-ID" sz="3400" dirty="0"/>
              <a:t> </a:t>
            </a:r>
            <a:r>
              <a:rPr lang="en-ID" sz="3400" dirty="0" err="1"/>
              <a:t>ramah</a:t>
            </a:r>
            <a:r>
              <a:rPr lang="en-ID" sz="3400" dirty="0"/>
              <a:t>, </a:t>
            </a:r>
            <a:r>
              <a:rPr lang="en-ID" sz="3400" dirty="0" err="1"/>
              <a:t>kafe</a:t>
            </a:r>
            <a:r>
              <a:rPr lang="en-ID" sz="3400" dirty="0"/>
              <a:t> </a:t>
            </a:r>
            <a:r>
              <a:rPr lang="en-ID" sz="3400" dirty="0" err="1"/>
              <a:t>ini</a:t>
            </a:r>
            <a:r>
              <a:rPr lang="en-ID" sz="3400" dirty="0"/>
              <a:t> </a:t>
            </a:r>
            <a:r>
              <a:rPr lang="en-ID" sz="3400" dirty="0" err="1"/>
              <a:t>berhasil</a:t>
            </a:r>
            <a:r>
              <a:rPr lang="en-ID" sz="3400" dirty="0"/>
              <a:t> </a:t>
            </a:r>
            <a:r>
              <a:rPr lang="en-ID" sz="3400" dirty="0" err="1"/>
              <a:t>menarik</a:t>
            </a:r>
            <a:r>
              <a:rPr lang="en-ID" sz="3400" dirty="0"/>
              <a:t> </a:t>
            </a:r>
            <a:r>
              <a:rPr lang="en-ID" sz="3400" dirty="0" err="1"/>
              <a:t>pelanggan</a:t>
            </a:r>
            <a:r>
              <a:rPr lang="en-ID" sz="3400" dirty="0"/>
              <a:t> </a:t>
            </a:r>
            <a:r>
              <a:rPr lang="en-ID" sz="3400" dirty="0" err="1"/>
              <a:t>dari</a:t>
            </a:r>
            <a:r>
              <a:rPr lang="en-ID" sz="3400" dirty="0"/>
              <a:t> </a:t>
            </a:r>
            <a:r>
              <a:rPr lang="en-ID" sz="3400" dirty="0" err="1"/>
              <a:t>berbagai</a:t>
            </a:r>
            <a:r>
              <a:rPr lang="en-ID" sz="3400" dirty="0"/>
              <a:t> </a:t>
            </a:r>
            <a:r>
              <a:rPr lang="en-ID" sz="3400" dirty="0" err="1"/>
              <a:t>kalangan</a:t>
            </a:r>
            <a:r>
              <a:rPr lang="en-ID" sz="3400" dirty="0"/>
              <a:t>. </a:t>
            </a:r>
            <a:r>
              <a:rPr lang="en-ID" sz="3400" dirty="0" err="1"/>
              <a:t>Lokasinya</a:t>
            </a:r>
            <a:r>
              <a:rPr lang="en-ID" sz="3400" dirty="0"/>
              <a:t> yang </a:t>
            </a:r>
            <a:r>
              <a:rPr lang="en-ID" sz="3400" dirty="0" err="1"/>
              <a:t>strategis</a:t>
            </a:r>
            <a:r>
              <a:rPr lang="en-ID" sz="3400" dirty="0"/>
              <a:t> </a:t>
            </a:r>
            <a:r>
              <a:rPr lang="en-ID" sz="3400" dirty="0" err="1"/>
              <a:t>menjadikannya</a:t>
            </a:r>
            <a:r>
              <a:rPr lang="en-ID" sz="3400" dirty="0"/>
              <a:t> </a:t>
            </a:r>
            <a:r>
              <a:rPr lang="en-ID" sz="3400" dirty="0" err="1"/>
              <a:t>pilihan</a:t>
            </a:r>
            <a:r>
              <a:rPr lang="en-ID" sz="3400" dirty="0"/>
              <a:t> </a:t>
            </a:r>
            <a:r>
              <a:rPr lang="en-ID" sz="3400" dirty="0" err="1"/>
              <a:t>favorit</a:t>
            </a:r>
            <a:r>
              <a:rPr lang="en-ID" sz="3400" dirty="0"/>
              <a:t> </a:t>
            </a:r>
            <a:r>
              <a:rPr lang="en-ID" sz="3400" dirty="0" err="1"/>
              <a:t>untuk</a:t>
            </a:r>
            <a:r>
              <a:rPr lang="en-ID" sz="3400" dirty="0"/>
              <a:t> </a:t>
            </a:r>
            <a:r>
              <a:rPr lang="en-ID" sz="3400" dirty="0" err="1"/>
              <a:t>bersantai</a:t>
            </a:r>
            <a:r>
              <a:rPr lang="en-ID" sz="3400" dirty="0"/>
              <a:t> </a:t>
            </a:r>
            <a:r>
              <a:rPr lang="en-ID" sz="3400" dirty="0" err="1"/>
              <a:t>atau</a:t>
            </a:r>
            <a:r>
              <a:rPr lang="en-ID" sz="3400" dirty="0"/>
              <a:t> acara. </a:t>
            </a:r>
            <a:r>
              <a:rPr lang="en-ID" sz="3400" dirty="0" err="1"/>
              <a:t>Namun</a:t>
            </a:r>
            <a:r>
              <a:rPr lang="en-ID" sz="3400" dirty="0"/>
              <a:t>, </a:t>
            </a:r>
            <a:r>
              <a:rPr lang="en-ID" sz="3400" dirty="0" err="1"/>
              <a:t>tantangan</a:t>
            </a:r>
            <a:r>
              <a:rPr lang="en-ID" sz="3400" dirty="0"/>
              <a:t> </a:t>
            </a:r>
            <a:r>
              <a:rPr lang="en-ID" sz="3400" dirty="0" err="1"/>
              <a:t>utama</a:t>
            </a:r>
            <a:r>
              <a:rPr lang="en-ID" sz="3400" dirty="0"/>
              <a:t> yang </a:t>
            </a:r>
            <a:r>
              <a:rPr lang="en-ID" sz="3400" dirty="0" err="1"/>
              <a:t>dihadapi</a:t>
            </a:r>
            <a:r>
              <a:rPr lang="en-ID" sz="3400" dirty="0"/>
              <a:t> </a:t>
            </a:r>
            <a:r>
              <a:rPr lang="en-ID" sz="3400" dirty="0" err="1"/>
              <a:t>adalah</a:t>
            </a:r>
            <a:r>
              <a:rPr lang="en-ID" sz="3400" dirty="0"/>
              <a:t> </a:t>
            </a:r>
            <a:r>
              <a:rPr lang="en-ID" sz="3400" dirty="0" err="1"/>
              <a:t>fluktuasi</a:t>
            </a:r>
            <a:r>
              <a:rPr lang="en-ID" sz="3400" dirty="0"/>
              <a:t> </a:t>
            </a:r>
            <a:r>
              <a:rPr lang="en-ID" sz="3400" dirty="0" err="1"/>
              <a:t>tinggi</a:t>
            </a:r>
            <a:r>
              <a:rPr lang="en-ID" sz="3400" dirty="0"/>
              <a:t> </a:t>
            </a:r>
            <a:r>
              <a:rPr lang="en-ID" sz="3400" dirty="0" err="1"/>
              <a:t>dalam</a:t>
            </a:r>
            <a:r>
              <a:rPr lang="en-ID" sz="3400" dirty="0"/>
              <a:t> </a:t>
            </a:r>
            <a:r>
              <a:rPr lang="en-ID" sz="3400" dirty="0" err="1"/>
              <a:t>pergantian</a:t>
            </a:r>
            <a:r>
              <a:rPr lang="en-ID" sz="3400" dirty="0"/>
              <a:t> </a:t>
            </a:r>
            <a:r>
              <a:rPr lang="en-ID" sz="3400" dirty="0" err="1"/>
              <a:t>karyawan</a:t>
            </a:r>
            <a:r>
              <a:rPr lang="en-ID" sz="3400" dirty="0"/>
              <a:t>, yang </a:t>
            </a:r>
            <a:r>
              <a:rPr lang="en-ID" sz="3400" dirty="0" err="1"/>
              <a:t>menjadi</a:t>
            </a:r>
            <a:r>
              <a:rPr lang="en-ID" sz="3400" dirty="0"/>
              <a:t> </a:t>
            </a:r>
            <a:r>
              <a:rPr lang="en-ID" sz="3400" dirty="0" err="1"/>
              <a:t>perhatian</a:t>
            </a:r>
            <a:r>
              <a:rPr lang="en-ID" sz="3400" dirty="0"/>
              <a:t> </a:t>
            </a:r>
            <a:r>
              <a:rPr lang="en-ID" sz="3400" dirty="0" err="1"/>
              <a:t>dalam</a:t>
            </a:r>
            <a:r>
              <a:rPr lang="en-ID" sz="3400" dirty="0"/>
              <a:t> </a:t>
            </a:r>
            <a:r>
              <a:rPr lang="en-ID" sz="3400" dirty="0" err="1"/>
              <a:t>penelitian</a:t>
            </a:r>
            <a:r>
              <a:rPr lang="en-ID" sz="3400" dirty="0"/>
              <a:t> </a:t>
            </a:r>
            <a:r>
              <a:rPr lang="en-ID" sz="3400" dirty="0" err="1"/>
              <a:t>ini</a:t>
            </a:r>
            <a:r>
              <a:rPr lang="en-ID" sz="3400" dirty="0"/>
              <a:t>.</a:t>
            </a:r>
          </a:p>
        </p:txBody>
      </p:sp>
      <p:grpSp>
        <p:nvGrpSpPr>
          <p:cNvPr id="39" name="Group 24">
            <a:extLst>
              <a:ext uri="{FF2B5EF4-FFF2-40B4-BE49-F238E27FC236}">
                <a16:creationId xmlns:a16="http://schemas.microsoft.com/office/drawing/2014/main" id="{9028D7F0-B591-4765-A452-CC2108260EE7}"/>
              </a:ext>
            </a:extLst>
          </p:cNvPr>
          <p:cNvGrpSpPr/>
          <p:nvPr/>
        </p:nvGrpSpPr>
        <p:grpSpPr>
          <a:xfrm rot="-5400000">
            <a:off x="17340907" y="-1923438"/>
            <a:ext cx="824743" cy="4671619"/>
            <a:chOff x="0" y="0"/>
            <a:chExt cx="217216" cy="1230385"/>
          </a:xfrm>
        </p:grpSpPr>
        <p:sp>
          <p:nvSpPr>
            <p:cNvPr id="40" name="Freeform 25">
              <a:extLst>
                <a:ext uri="{FF2B5EF4-FFF2-40B4-BE49-F238E27FC236}">
                  <a16:creationId xmlns:a16="http://schemas.microsoft.com/office/drawing/2014/main" id="{30DF487F-7875-C15B-B03D-B409C6405516}"/>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41" name="TextBox 26">
              <a:extLst>
                <a:ext uri="{FF2B5EF4-FFF2-40B4-BE49-F238E27FC236}">
                  <a16:creationId xmlns:a16="http://schemas.microsoft.com/office/drawing/2014/main" id="{AC94DBE5-5E4B-A4E7-B6E2-5D7AE2A5E813}"/>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42" name="Group 30">
            <a:extLst>
              <a:ext uri="{FF2B5EF4-FFF2-40B4-BE49-F238E27FC236}">
                <a16:creationId xmlns:a16="http://schemas.microsoft.com/office/drawing/2014/main" id="{C1C292F9-6FEC-3BCD-CA74-06D3A7902A54}"/>
              </a:ext>
            </a:extLst>
          </p:cNvPr>
          <p:cNvGrpSpPr/>
          <p:nvPr/>
        </p:nvGrpSpPr>
        <p:grpSpPr>
          <a:xfrm rot="-5400000">
            <a:off x="14399323" y="5452"/>
            <a:ext cx="824743" cy="813839"/>
            <a:chOff x="0" y="0"/>
            <a:chExt cx="217216" cy="214344"/>
          </a:xfrm>
        </p:grpSpPr>
        <p:sp>
          <p:nvSpPr>
            <p:cNvPr id="43" name="Freeform 31">
              <a:extLst>
                <a:ext uri="{FF2B5EF4-FFF2-40B4-BE49-F238E27FC236}">
                  <a16:creationId xmlns:a16="http://schemas.microsoft.com/office/drawing/2014/main" id="{799146CB-8A81-8F76-48B7-268547B3FE73}"/>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61" name="TextBox 32">
              <a:extLst>
                <a:ext uri="{FF2B5EF4-FFF2-40B4-BE49-F238E27FC236}">
                  <a16:creationId xmlns:a16="http://schemas.microsoft.com/office/drawing/2014/main" id="{D71076A1-D323-FFC2-0BB0-AD995B5342A1}"/>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62" name="Group 24">
            <a:extLst>
              <a:ext uri="{FF2B5EF4-FFF2-40B4-BE49-F238E27FC236}">
                <a16:creationId xmlns:a16="http://schemas.microsoft.com/office/drawing/2014/main" id="{3ED4662A-7F35-3BB7-6583-7AF365996023}"/>
              </a:ext>
            </a:extLst>
          </p:cNvPr>
          <p:cNvGrpSpPr/>
          <p:nvPr/>
        </p:nvGrpSpPr>
        <p:grpSpPr>
          <a:xfrm rot="5400000" flipH="1">
            <a:off x="553822" y="7563462"/>
            <a:ext cx="824743" cy="4671619"/>
            <a:chOff x="0" y="0"/>
            <a:chExt cx="217216" cy="1230385"/>
          </a:xfrm>
        </p:grpSpPr>
        <p:sp>
          <p:nvSpPr>
            <p:cNvPr id="63" name="Freeform 25">
              <a:extLst>
                <a:ext uri="{FF2B5EF4-FFF2-40B4-BE49-F238E27FC236}">
                  <a16:creationId xmlns:a16="http://schemas.microsoft.com/office/drawing/2014/main" id="{610B179E-0FB4-2B41-E2BB-C6B662B7EFF0}"/>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64" name="TextBox 26">
              <a:extLst>
                <a:ext uri="{FF2B5EF4-FFF2-40B4-BE49-F238E27FC236}">
                  <a16:creationId xmlns:a16="http://schemas.microsoft.com/office/drawing/2014/main" id="{E10C0BF5-051C-3895-D785-940605D83E94}"/>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65" name="Group 30">
            <a:extLst>
              <a:ext uri="{FF2B5EF4-FFF2-40B4-BE49-F238E27FC236}">
                <a16:creationId xmlns:a16="http://schemas.microsoft.com/office/drawing/2014/main" id="{192CB7C1-C4CF-BEF7-2981-A9C4DBDCAC1F}"/>
              </a:ext>
            </a:extLst>
          </p:cNvPr>
          <p:cNvGrpSpPr/>
          <p:nvPr/>
        </p:nvGrpSpPr>
        <p:grpSpPr>
          <a:xfrm rot="5400000" flipH="1">
            <a:off x="3495406" y="9492352"/>
            <a:ext cx="824743" cy="813839"/>
            <a:chOff x="0" y="0"/>
            <a:chExt cx="217216" cy="214344"/>
          </a:xfrm>
        </p:grpSpPr>
        <p:sp>
          <p:nvSpPr>
            <p:cNvPr id="83" name="Freeform 31">
              <a:extLst>
                <a:ext uri="{FF2B5EF4-FFF2-40B4-BE49-F238E27FC236}">
                  <a16:creationId xmlns:a16="http://schemas.microsoft.com/office/drawing/2014/main" id="{65FC89CE-F3F0-6235-D515-A75A3EC3CDF4}"/>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86" name="TextBox 32">
              <a:extLst>
                <a:ext uri="{FF2B5EF4-FFF2-40B4-BE49-F238E27FC236}">
                  <a16:creationId xmlns:a16="http://schemas.microsoft.com/office/drawing/2014/main" id="{44933EAF-5EDE-6468-579E-98F36DCBC5F1}"/>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88" name="Group 87">
            <a:extLst>
              <a:ext uri="{FF2B5EF4-FFF2-40B4-BE49-F238E27FC236}">
                <a16:creationId xmlns:a16="http://schemas.microsoft.com/office/drawing/2014/main" id="{3C978B7B-2883-324D-6EA5-36906363A079}"/>
              </a:ext>
            </a:extLst>
          </p:cNvPr>
          <p:cNvGrpSpPr/>
          <p:nvPr/>
        </p:nvGrpSpPr>
        <p:grpSpPr>
          <a:xfrm>
            <a:off x="764920" y="-1831967"/>
            <a:ext cx="1123746" cy="3975274"/>
            <a:chOff x="1270118" y="-1841674"/>
            <a:chExt cx="1123746" cy="3975274"/>
          </a:xfrm>
        </p:grpSpPr>
        <p:sp>
          <p:nvSpPr>
            <p:cNvPr id="89" name="Rounded Rectangle 88">
              <a:extLst>
                <a:ext uri="{FF2B5EF4-FFF2-40B4-BE49-F238E27FC236}">
                  <a16:creationId xmlns:a16="http://schemas.microsoft.com/office/drawing/2014/main" id="{D2542C95-5F01-E039-6152-0DFBD5679970}"/>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ADD4C985-C985-726F-D238-EDD2ED96DF76}"/>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2">
            <a:extLst>
              <a:ext uri="{FF2B5EF4-FFF2-40B4-BE49-F238E27FC236}">
                <a16:creationId xmlns:a16="http://schemas.microsoft.com/office/drawing/2014/main" id="{92E01290-88F4-B58D-3FFC-132A4C37FE34}"/>
              </a:ext>
            </a:extLst>
          </p:cNvPr>
          <p:cNvSpPr txBox="1"/>
          <p:nvPr/>
        </p:nvSpPr>
        <p:spPr>
          <a:xfrm>
            <a:off x="2562775" y="12581661"/>
            <a:ext cx="13162448" cy="1335750"/>
          </a:xfrm>
          <a:prstGeom prst="rect">
            <a:avLst/>
          </a:prstGeom>
        </p:spPr>
        <p:txBody>
          <a:bodyPr wrap="square" lIns="0" tIns="0" rIns="0" bIns="0" rtlCol="0" anchor="t">
            <a:spAutoFit/>
          </a:bodyPr>
          <a:lstStyle/>
          <a:p>
            <a:pPr algn="ctr">
              <a:lnSpc>
                <a:spcPts val="9676"/>
              </a:lnSpc>
            </a:pPr>
            <a:r>
              <a:rPr lang="en-US" sz="13800" b="1">
                <a:solidFill>
                  <a:srgbClr val="000000"/>
                </a:solidFill>
                <a:latin typeface="Arial" panose="020B0604020202020204" pitchFamily="34" charset="0"/>
                <a:ea typeface="Bebas Neue Bold"/>
                <a:cs typeface="Arial" panose="020B0604020202020204" pitchFamily="34" charset="0"/>
                <a:sym typeface="Bebas Neue Bold"/>
              </a:rPr>
              <a:t>TERIMAKASIH</a:t>
            </a:r>
          </a:p>
        </p:txBody>
      </p:sp>
      <p:grpSp>
        <p:nvGrpSpPr>
          <p:cNvPr id="97" name="Group 96">
            <a:extLst>
              <a:ext uri="{FF2B5EF4-FFF2-40B4-BE49-F238E27FC236}">
                <a16:creationId xmlns:a16="http://schemas.microsoft.com/office/drawing/2014/main" id="{AF2E3602-9831-0A5A-7F15-6CA2119F9ED9}"/>
              </a:ext>
            </a:extLst>
          </p:cNvPr>
          <p:cNvGrpSpPr/>
          <p:nvPr/>
        </p:nvGrpSpPr>
        <p:grpSpPr>
          <a:xfrm>
            <a:off x="5598494" y="14639061"/>
            <a:ext cx="7229322" cy="685800"/>
            <a:chOff x="7962029" y="6057900"/>
            <a:chExt cx="7229322" cy="685800"/>
          </a:xfrm>
        </p:grpSpPr>
        <p:sp>
          <p:nvSpPr>
            <p:cNvPr id="98" name="Rounded Rectangle 97">
              <a:extLst>
                <a:ext uri="{FF2B5EF4-FFF2-40B4-BE49-F238E27FC236}">
                  <a16:creationId xmlns:a16="http://schemas.microsoft.com/office/drawing/2014/main" id="{495572C3-7DB4-B4FE-CA36-7E4B855370AB}"/>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5">
              <a:extLst>
                <a:ext uri="{FF2B5EF4-FFF2-40B4-BE49-F238E27FC236}">
                  <a16:creationId xmlns:a16="http://schemas.microsoft.com/office/drawing/2014/main" id="{A0685282-6F75-5551-00E8-CB37CAE41035}"/>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100" name="Freeform 99">
            <a:extLst>
              <a:ext uri="{FF2B5EF4-FFF2-40B4-BE49-F238E27FC236}">
                <a16:creationId xmlns:a16="http://schemas.microsoft.com/office/drawing/2014/main" id="{1E573373-7B38-A82B-E122-951644923445}"/>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03FA92E-AEA0-198D-DB06-E9240ED950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927" y="670062"/>
            <a:ext cx="1166473" cy="1166473"/>
          </a:xfrm>
          <a:prstGeom prst="rect">
            <a:avLst/>
          </a:prstGeom>
        </p:spPr>
      </p:pic>
    </p:spTree>
    <p:extLst>
      <p:ext uri="{BB962C8B-B14F-4D97-AF65-F5344CB8AC3E}">
        <p14:creationId xmlns:p14="http://schemas.microsoft.com/office/powerpoint/2010/main" val="3318198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9E14-8FDE-2B04-2FD4-DC15B6A8103E}"/>
            </a:ext>
          </a:extLst>
        </p:cNvPr>
        <p:cNvGrpSpPr/>
        <p:nvPr/>
      </p:nvGrpSpPr>
      <p:grpSpPr>
        <a:xfrm>
          <a:off x="0" y="0"/>
          <a:ext cx="0" cy="0"/>
          <a:chOff x="0" y="0"/>
          <a:chExt cx="0" cy="0"/>
        </a:xfrm>
      </p:grpSpPr>
      <p:grpSp>
        <p:nvGrpSpPr>
          <p:cNvPr id="65" name="Group 64">
            <a:extLst>
              <a:ext uri="{FF2B5EF4-FFF2-40B4-BE49-F238E27FC236}">
                <a16:creationId xmlns:a16="http://schemas.microsoft.com/office/drawing/2014/main" id="{C739BFF4-311E-147F-E428-CD223FD7A0C4}"/>
              </a:ext>
            </a:extLst>
          </p:cNvPr>
          <p:cNvGrpSpPr/>
          <p:nvPr/>
        </p:nvGrpSpPr>
        <p:grpSpPr>
          <a:xfrm>
            <a:off x="-457202" y="9462257"/>
            <a:ext cx="20172137" cy="824744"/>
            <a:chOff x="-8613990" y="9462257"/>
            <a:chExt cx="20172137" cy="824744"/>
          </a:xfrm>
          <a:solidFill>
            <a:srgbClr val="00007F"/>
          </a:solidFill>
        </p:grpSpPr>
        <p:sp>
          <p:nvSpPr>
            <p:cNvPr id="66" name="Freeform 4">
              <a:extLst>
                <a:ext uri="{FF2B5EF4-FFF2-40B4-BE49-F238E27FC236}">
                  <a16:creationId xmlns:a16="http://schemas.microsoft.com/office/drawing/2014/main" id="{14FB9436-C324-0EF6-21CC-B24292B6A8A7}"/>
                </a:ext>
              </a:extLst>
            </p:cNvPr>
            <p:cNvSpPr/>
            <p:nvPr/>
          </p:nvSpPr>
          <p:spPr>
            <a:xfrm rot="16200000">
              <a:off x="538434" y="309833"/>
              <a:ext cx="824743" cy="19129591"/>
            </a:xfrm>
            <a:custGeom>
              <a:avLst/>
              <a:gdLst/>
              <a:ahLst/>
              <a:cxnLst/>
              <a:rect l="l" t="t" r="r" b="b"/>
              <a:pathLst>
                <a:path w="217216" h="1230385">
                  <a:moveTo>
                    <a:pt x="0" y="0"/>
                  </a:moveTo>
                  <a:lnTo>
                    <a:pt x="217216" y="0"/>
                  </a:lnTo>
                  <a:lnTo>
                    <a:pt x="217216" y="1230385"/>
                  </a:lnTo>
                  <a:lnTo>
                    <a:pt x="0" y="1230385"/>
                  </a:lnTo>
                  <a:close/>
                </a:path>
              </a:pathLst>
            </a:custGeom>
            <a:solidFill>
              <a:schemeClr val="bg1">
                <a:lumMod val="85000"/>
              </a:schemeClr>
            </a:solidFill>
          </p:spPr>
          <p:txBody>
            <a:bodyPr/>
            <a:lstStyle/>
            <a:p>
              <a:endParaRPr lang="en-US"/>
            </a:p>
          </p:txBody>
        </p:sp>
        <p:sp>
          <p:nvSpPr>
            <p:cNvPr id="67" name="Freeform 10">
              <a:extLst>
                <a:ext uri="{FF2B5EF4-FFF2-40B4-BE49-F238E27FC236}">
                  <a16:creationId xmlns:a16="http://schemas.microsoft.com/office/drawing/2014/main" id="{596E2062-1BEE-02B4-634A-7A375BA48685}"/>
                </a:ext>
              </a:extLst>
            </p:cNvPr>
            <p:cNvSpPr/>
            <p:nvPr/>
          </p:nvSpPr>
          <p:spPr>
            <a:xfrm rot="16200000">
              <a:off x="10738856" y="9467710"/>
              <a:ext cx="824743" cy="813839"/>
            </a:xfrm>
            <a:custGeom>
              <a:avLst/>
              <a:gdLst/>
              <a:ahLst/>
              <a:cxnLst/>
              <a:rect l="l" t="t" r="r" b="b"/>
              <a:pathLst>
                <a:path w="217216" h="214344">
                  <a:moveTo>
                    <a:pt x="0" y="0"/>
                  </a:moveTo>
                  <a:lnTo>
                    <a:pt x="217216" y="0"/>
                  </a:lnTo>
                  <a:lnTo>
                    <a:pt x="217216" y="214344"/>
                  </a:lnTo>
                  <a:lnTo>
                    <a:pt x="0" y="214344"/>
                  </a:lnTo>
                  <a:close/>
                </a:path>
              </a:pathLst>
            </a:custGeom>
            <a:solidFill>
              <a:schemeClr val="bg1">
                <a:lumMod val="65000"/>
              </a:schemeClr>
            </a:solidFill>
          </p:spPr>
          <p:txBody>
            <a:bodyPr/>
            <a:lstStyle/>
            <a:p>
              <a:endParaRPr lang="en-US"/>
            </a:p>
          </p:txBody>
        </p:sp>
      </p:grpSp>
      <p:grpSp>
        <p:nvGrpSpPr>
          <p:cNvPr id="70" name="Group 69">
            <a:extLst>
              <a:ext uri="{FF2B5EF4-FFF2-40B4-BE49-F238E27FC236}">
                <a16:creationId xmlns:a16="http://schemas.microsoft.com/office/drawing/2014/main" id="{C76F9AC7-5344-F6F8-68D9-224814D8C600}"/>
              </a:ext>
            </a:extLst>
          </p:cNvPr>
          <p:cNvGrpSpPr/>
          <p:nvPr/>
        </p:nvGrpSpPr>
        <p:grpSpPr>
          <a:xfrm>
            <a:off x="-10107288" y="3009900"/>
            <a:ext cx="16542023" cy="6125259"/>
            <a:chOff x="838200" y="3009900"/>
            <a:chExt cx="16542023" cy="6125259"/>
          </a:xfrm>
        </p:grpSpPr>
        <p:sp>
          <p:nvSpPr>
            <p:cNvPr id="22" name="Rounded Rectangle 21">
              <a:extLst>
                <a:ext uri="{FF2B5EF4-FFF2-40B4-BE49-F238E27FC236}">
                  <a16:creationId xmlns:a16="http://schemas.microsoft.com/office/drawing/2014/main" id="{224B752E-D3D5-4C43-48C5-7DDE4CA35023}"/>
                </a:ext>
              </a:extLst>
            </p:cNvPr>
            <p:cNvSpPr/>
            <p:nvPr/>
          </p:nvSpPr>
          <p:spPr>
            <a:xfrm>
              <a:off x="1049017" y="3255482"/>
              <a:ext cx="16331206" cy="5533808"/>
            </a:xfrm>
            <a:prstGeom prst="round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ardrop 67">
              <a:extLst>
                <a:ext uri="{FF2B5EF4-FFF2-40B4-BE49-F238E27FC236}">
                  <a16:creationId xmlns:a16="http://schemas.microsoft.com/office/drawing/2014/main" id="{BDC807ED-55B6-A2AF-7772-C62EFC781556}"/>
                </a:ext>
              </a:extLst>
            </p:cNvPr>
            <p:cNvSpPr/>
            <p:nvPr/>
          </p:nvSpPr>
          <p:spPr>
            <a:xfrm rot="16200000">
              <a:off x="838200" y="3009900"/>
              <a:ext cx="1212677" cy="1212677"/>
            </a:xfrm>
            <a:prstGeom prst="teardrop">
              <a:avLst>
                <a:gd name="adj" fmla="val 10603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a:extLst>
                <a:ext uri="{FF2B5EF4-FFF2-40B4-BE49-F238E27FC236}">
                  <a16:creationId xmlns:a16="http://schemas.microsoft.com/office/drawing/2014/main" id="{C3A198AD-6F5F-4C56-895A-AAD3B27ACA86}"/>
                </a:ext>
              </a:extLst>
            </p:cNvPr>
            <p:cNvSpPr/>
            <p:nvPr/>
          </p:nvSpPr>
          <p:spPr>
            <a:xfrm rot="10800000">
              <a:off x="853701" y="7922482"/>
              <a:ext cx="1212677" cy="1212677"/>
            </a:xfrm>
            <a:prstGeom prst="teardrop">
              <a:avLst>
                <a:gd name="adj" fmla="val 10603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2">
            <a:extLst>
              <a:ext uri="{FF2B5EF4-FFF2-40B4-BE49-F238E27FC236}">
                <a16:creationId xmlns:a16="http://schemas.microsoft.com/office/drawing/2014/main" id="{B979FF8C-E749-118D-2162-677DAD9E807A}"/>
              </a:ext>
            </a:extLst>
          </p:cNvPr>
          <p:cNvSpPr txBox="1"/>
          <p:nvPr/>
        </p:nvSpPr>
        <p:spPr>
          <a:xfrm>
            <a:off x="207975" y="4647359"/>
            <a:ext cx="6118135" cy="2308324"/>
          </a:xfrm>
          <a:prstGeom prst="rect">
            <a:avLst/>
          </a:prstGeom>
        </p:spPr>
        <p:txBody>
          <a:bodyPr wrap="square" lIns="0" tIns="0" rIns="0" bIns="0" rtlCol="0" anchor="t">
            <a:spAutoFit/>
          </a:bodyPr>
          <a:lstStyle/>
          <a:p>
            <a:pPr algn="l"/>
            <a:r>
              <a:rPr lang="en-US" sz="5000" b="1" dirty="0">
                <a:solidFill>
                  <a:srgbClr val="000000"/>
                </a:solidFill>
                <a:latin typeface="Arial" panose="020B0604020202020204" pitchFamily="34" charset="0"/>
                <a:ea typeface="Bebas Neue Bold"/>
                <a:cs typeface="Arial" panose="020B0604020202020204" pitchFamily="34" charset="0"/>
                <a:sym typeface="Bebas Neue Bold"/>
              </a:rPr>
              <a:t>Analisis Informan dan Uji </a:t>
            </a:r>
            <a:r>
              <a:rPr lang="en-US" sz="5000" b="1" dirty="0" err="1">
                <a:solidFill>
                  <a:srgbClr val="000000"/>
                </a:solidFill>
                <a:latin typeface="Arial" panose="020B0604020202020204" pitchFamily="34" charset="0"/>
                <a:ea typeface="Bebas Neue Bold"/>
                <a:cs typeface="Arial" panose="020B0604020202020204" pitchFamily="34" charset="0"/>
                <a:sym typeface="Bebas Neue Bold"/>
              </a:rPr>
              <a:t>Validtas</a:t>
            </a:r>
            <a:r>
              <a:rPr lang="en-US" sz="5000" b="1" dirty="0">
                <a:solidFill>
                  <a:srgbClr val="000000"/>
                </a:solidFill>
                <a:latin typeface="Arial" panose="020B0604020202020204" pitchFamily="34" charset="0"/>
                <a:ea typeface="Bebas Neue Bold"/>
                <a:cs typeface="Arial" panose="020B0604020202020204" pitchFamily="34" charset="0"/>
                <a:sym typeface="Bebas Neue Bold"/>
              </a:rPr>
              <a:t> dan </a:t>
            </a:r>
            <a:r>
              <a:rPr lang="en-US" sz="5000" b="1" dirty="0" err="1">
                <a:solidFill>
                  <a:srgbClr val="000000"/>
                </a:solidFill>
                <a:latin typeface="Arial" panose="020B0604020202020204" pitchFamily="34" charset="0"/>
                <a:ea typeface="Bebas Neue Bold"/>
                <a:cs typeface="Arial" panose="020B0604020202020204" pitchFamily="34" charset="0"/>
                <a:sym typeface="Bebas Neue Bold"/>
              </a:rPr>
              <a:t>Reliabilitas</a:t>
            </a:r>
            <a:endParaRPr lang="en-US" sz="5000" b="1" dirty="0">
              <a:solidFill>
                <a:srgbClr val="000000"/>
              </a:solidFill>
              <a:latin typeface="Arial" panose="020B0604020202020204" pitchFamily="34" charset="0"/>
              <a:ea typeface="Bebas Neue Bold"/>
              <a:cs typeface="Arial" panose="020B0604020202020204" pitchFamily="34" charset="0"/>
              <a:sym typeface="Bebas Neue Bold"/>
            </a:endParaRPr>
          </a:p>
        </p:txBody>
      </p:sp>
      <p:sp>
        <p:nvSpPr>
          <p:cNvPr id="25" name="Freeform 25">
            <a:extLst>
              <a:ext uri="{FF2B5EF4-FFF2-40B4-BE49-F238E27FC236}">
                <a16:creationId xmlns:a16="http://schemas.microsoft.com/office/drawing/2014/main" id="{C82B32C7-C0D6-FCA0-F0B7-A0FA021746A9}"/>
              </a:ext>
            </a:extLst>
          </p:cNvPr>
          <p:cNvSpPr/>
          <p:nvPr/>
        </p:nvSpPr>
        <p:spPr>
          <a:xfrm rot="-5400000" flipH="1" flipV="1">
            <a:off x="-662967" y="949195"/>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6" name="TextBox 23">
            <a:extLst>
              <a:ext uri="{FF2B5EF4-FFF2-40B4-BE49-F238E27FC236}">
                <a16:creationId xmlns:a16="http://schemas.microsoft.com/office/drawing/2014/main" id="{0F4DF9B6-68CA-0551-ADB0-89FF6D5DDB7D}"/>
              </a:ext>
            </a:extLst>
          </p:cNvPr>
          <p:cNvSpPr txBox="1"/>
          <p:nvPr/>
        </p:nvSpPr>
        <p:spPr>
          <a:xfrm>
            <a:off x="11500827" y="9633556"/>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09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grpSp>
        <p:nvGrpSpPr>
          <p:cNvPr id="71" name="Group 70">
            <a:extLst>
              <a:ext uri="{FF2B5EF4-FFF2-40B4-BE49-F238E27FC236}">
                <a16:creationId xmlns:a16="http://schemas.microsoft.com/office/drawing/2014/main" id="{4EFDA5E2-A391-2C82-7840-0714F2ABB3EA}"/>
              </a:ext>
            </a:extLst>
          </p:cNvPr>
          <p:cNvGrpSpPr/>
          <p:nvPr/>
        </p:nvGrpSpPr>
        <p:grpSpPr>
          <a:xfrm>
            <a:off x="-15759182" y="3977916"/>
            <a:ext cx="4688832" cy="3714242"/>
            <a:chOff x="1704830" y="3977916"/>
            <a:chExt cx="4688832" cy="3714242"/>
          </a:xfrm>
        </p:grpSpPr>
        <p:sp>
          <p:nvSpPr>
            <p:cNvPr id="15" name="Rounded Rectangle 14">
              <a:extLst>
                <a:ext uri="{FF2B5EF4-FFF2-40B4-BE49-F238E27FC236}">
                  <a16:creationId xmlns:a16="http://schemas.microsoft.com/office/drawing/2014/main" id="{A6CF5C9C-1BC4-262A-4139-36BC9ED7194B}"/>
                </a:ext>
              </a:extLst>
            </p:cNvPr>
            <p:cNvSpPr/>
            <p:nvPr/>
          </p:nvSpPr>
          <p:spPr>
            <a:xfrm>
              <a:off x="1704830" y="3977916"/>
              <a:ext cx="4688832"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31">
              <a:extLst>
                <a:ext uri="{FF2B5EF4-FFF2-40B4-BE49-F238E27FC236}">
                  <a16:creationId xmlns:a16="http://schemas.microsoft.com/office/drawing/2014/main" id="{806F5B0C-7A94-B134-E803-126F92540886}"/>
                </a:ext>
              </a:extLst>
            </p:cNvPr>
            <p:cNvSpPr txBox="1"/>
            <p:nvPr/>
          </p:nvSpPr>
          <p:spPr>
            <a:xfrm>
              <a:off x="2025064" y="4243009"/>
              <a:ext cx="4093786" cy="3449149"/>
            </a:xfrm>
            <a:prstGeom prst="rect">
              <a:avLst/>
            </a:prstGeom>
          </p:spPr>
          <p:txBody>
            <a:bodyPr wrap="square" lIns="0" tIns="0" rIns="0" bIns="0" rtlCol="0" anchor="t">
              <a:spAutoFit/>
            </a:bodyPr>
            <a:lstStyle/>
            <a:p>
              <a:pPr algn="ctr">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Tseng et al. (2015) menunjukkan bahwa komunitas game online mempertahankan pemain dengan menggunakan teori kehadiran sosial dan modal sosial.</a:t>
              </a:r>
            </a:p>
            <a:p>
              <a:pPr algn="ctr">
                <a:lnSpc>
                  <a:spcPts val="3360"/>
                </a:lnSpc>
              </a:pPr>
              <a:endParaRPr lang="en-US" sz="2400" spc="26">
                <a:solidFill>
                  <a:srgbClr val="3F4C89"/>
                </a:solidFill>
                <a:latin typeface="Arial" panose="020B0604020202020204" pitchFamily="34" charset="0"/>
                <a:ea typeface="Lato"/>
                <a:cs typeface="Arial" panose="020B0604020202020204" pitchFamily="34" charset="0"/>
                <a:sym typeface="Lato"/>
              </a:endParaRPr>
            </a:p>
          </p:txBody>
        </p:sp>
      </p:grpSp>
      <p:grpSp>
        <p:nvGrpSpPr>
          <p:cNvPr id="72" name="Group 71">
            <a:extLst>
              <a:ext uri="{FF2B5EF4-FFF2-40B4-BE49-F238E27FC236}">
                <a16:creationId xmlns:a16="http://schemas.microsoft.com/office/drawing/2014/main" id="{3EF24BC1-19C6-EAAF-86F5-33DCF99FBE4F}"/>
              </a:ext>
            </a:extLst>
          </p:cNvPr>
          <p:cNvGrpSpPr/>
          <p:nvPr/>
        </p:nvGrpSpPr>
        <p:grpSpPr>
          <a:xfrm>
            <a:off x="-10614903" y="3988599"/>
            <a:ext cx="4688832" cy="3703559"/>
            <a:chOff x="6849109" y="3988599"/>
            <a:chExt cx="4688832" cy="3703559"/>
          </a:xfrm>
        </p:grpSpPr>
        <p:sp>
          <p:nvSpPr>
            <p:cNvPr id="21" name="Rounded Rectangle 20">
              <a:extLst>
                <a:ext uri="{FF2B5EF4-FFF2-40B4-BE49-F238E27FC236}">
                  <a16:creationId xmlns:a16="http://schemas.microsoft.com/office/drawing/2014/main" id="{9F5325A3-0F80-E1D8-A7DC-8D03CAB8B109}"/>
                </a:ext>
              </a:extLst>
            </p:cNvPr>
            <p:cNvSpPr/>
            <p:nvPr/>
          </p:nvSpPr>
          <p:spPr>
            <a:xfrm>
              <a:off x="6849109" y="3988599"/>
              <a:ext cx="4688832"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2">
              <a:extLst>
                <a:ext uri="{FF2B5EF4-FFF2-40B4-BE49-F238E27FC236}">
                  <a16:creationId xmlns:a16="http://schemas.microsoft.com/office/drawing/2014/main" id="{246EDA58-C321-A853-CD14-ABFB259CC82E}"/>
                </a:ext>
              </a:extLst>
            </p:cNvPr>
            <p:cNvSpPr txBox="1"/>
            <p:nvPr/>
          </p:nvSpPr>
          <p:spPr>
            <a:xfrm>
              <a:off x="7462020" y="4243009"/>
              <a:ext cx="3463010" cy="3449149"/>
            </a:xfrm>
            <a:prstGeom prst="rect">
              <a:avLst/>
            </a:prstGeom>
          </p:spPr>
          <p:txBody>
            <a:bodyPr wrap="square" lIns="0" tIns="0" rIns="0" bIns="0" rtlCol="0" anchor="t">
              <a:spAutoFit/>
            </a:bodyPr>
            <a:lstStyle/>
            <a:p>
              <a:pPr algn="ctr">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Ching- I. Teng (2017b) menggunakan teori modal sosial untuk menjelaskan pengaruh hubungan gamer-game terhadap loyalitas gamer.</a:t>
              </a:r>
            </a:p>
            <a:p>
              <a:pPr algn="ctr">
                <a:lnSpc>
                  <a:spcPts val="3360"/>
                </a:lnSpc>
              </a:pPr>
              <a:endParaRPr lang="en-US" sz="2400" spc="26">
                <a:solidFill>
                  <a:srgbClr val="3F4C89"/>
                </a:solidFill>
                <a:latin typeface="Arial" panose="020B0604020202020204" pitchFamily="34" charset="0"/>
                <a:ea typeface="Lato"/>
                <a:cs typeface="Arial" panose="020B0604020202020204" pitchFamily="34" charset="0"/>
                <a:sym typeface="Lato"/>
              </a:endParaRPr>
            </a:p>
          </p:txBody>
        </p:sp>
      </p:grpSp>
      <p:grpSp>
        <p:nvGrpSpPr>
          <p:cNvPr id="73" name="Group 72">
            <a:extLst>
              <a:ext uri="{FF2B5EF4-FFF2-40B4-BE49-F238E27FC236}">
                <a16:creationId xmlns:a16="http://schemas.microsoft.com/office/drawing/2014/main" id="{977E132A-30F2-FFD0-E93A-85A7C01AEBA7}"/>
              </a:ext>
            </a:extLst>
          </p:cNvPr>
          <p:cNvGrpSpPr/>
          <p:nvPr/>
        </p:nvGrpSpPr>
        <p:grpSpPr>
          <a:xfrm>
            <a:off x="-5470624" y="3977916"/>
            <a:ext cx="4688832" cy="3703559"/>
            <a:chOff x="11993388" y="3977916"/>
            <a:chExt cx="4688832" cy="3703559"/>
          </a:xfrm>
        </p:grpSpPr>
        <p:sp>
          <p:nvSpPr>
            <p:cNvPr id="3" name="Rounded Rectangle 2">
              <a:extLst>
                <a:ext uri="{FF2B5EF4-FFF2-40B4-BE49-F238E27FC236}">
                  <a16:creationId xmlns:a16="http://schemas.microsoft.com/office/drawing/2014/main" id="{B9367A14-A9BF-C527-07A1-DD81427CF820}"/>
                </a:ext>
              </a:extLst>
            </p:cNvPr>
            <p:cNvSpPr/>
            <p:nvPr/>
          </p:nvSpPr>
          <p:spPr>
            <a:xfrm>
              <a:off x="11993388" y="3977916"/>
              <a:ext cx="4688832"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2">
              <a:extLst>
                <a:ext uri="{FF2B5EF4-FFF2-40B4-BE49-F238E27FC236}">
                  <a16:creationId xmlns:a16="http://schemas.microsoft.com/office/drawing/2014/main" id="{71E43DB4-69BA-6EE4-FDF9-AC90DC501DC6}"/>
                </a:ext>
              </a:extLst>
            </p:cNvPr>
            <p:cNvSpPr txBox="1"/>
            <p:nvPr/>
          </p:nvSpPr>
          <p:spPr>
            <a:xfrm>
              <a:off x="12241444" y="4232326"/>
              <a:ext cx="4192720" cy="3449149"/>
            </a:xfrm>
            <a:prstGeom prst="rect">
              <a:avLst/>
            </a:prstGeom>
          </p:spPr>
          <p:txBody>
            <a:bodyPr wrap="square" lIns="0" tIns="0" rIns="0" bIns="0" rtlCol="0" anchor="t">
              <a:spAutoFit/>
            </a:bodyPr>
            <a:lstStyle/>
            <a:p>
              <a:pPr algn="ctr">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Teng (2018) menggabungkan teori modal sosial dan persepsi diri untuk menjelaskan bagaimana hubungan sosial dan persepsi diri mempengaruhi loyalitas pemain game online. </a:t>
              </a:r>
            </a:p>
            <a:p>
              <a:pPr algn="ctr">
                <a:lnSpc>
                  <a:spcPts val="3360"/>
                </a:lnSpc>
              </a:pPr>
              <a:endParaRPr lang="en-US" sz="2400" spc="26">
                <a:solidFill>
                  <a:srgbClr val="3F4C89"/>
                </a:solidFill>
                <a:latin typeface="Arial" panose="020B0604020202020204" pitchFamily="34" charset="0"/>
                <a:ea typeface="Lato"/>
                <a:cs typeface="Arial" panose="020B0604020202020204" pitchFamily="34" charset="0"/>
                <a:sym typeface="Lato"/>
              </a:endParaRPr>
            </a:p>
          </p:txBody>
        </p:sp>
      </p:grpSp>
      <p:sp>
        <p:nvSpPr>
          <p:cNvPr id="5" name="TextBox 31">
            <a:extLst>
              <a:ext uri="{FF2B5EF4-FFF2-40B4-BE49-F238E27FC236}">
                <a16:creationId xmlns:a16="http://schemas.microsoft.com/office/drawing/2014/main" id="{2583BBDC-03AD-C3C9-9109-A48E81941999}"/>
              </a:ext>
            </a:extLst>
          </p:cNvPr>
          <p:cNvSpPr txBox="1"/>
          <p:nvPr/>
        </p:nvSpPr>
        <p:spPr>
          <a:xfrm>
            <a:off x="-15461659" y="7656787"/>
            <a:ext cx="4093786" cy="872034"/>
          </a:xfrm>
          <a:prstGeom prst="rect">
            <a:avLst/>
          </a:prstGeom>
        </p:spPr>
        <p:txBody>
          <a:bodyPr wrap="square" lIns="0" tIns="0" rIns="0" bIns="0" rtlCol="0" anchor="t">
            <a:spAutoFit/>
          </a:bodyPr>
          <a:lstStyle/>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Tseng et al.</a:t>
            </a:r>
          </a:p>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(2015) </a:t>
            </a:r>
          </a:p>
        </p:txBody>
      </p:sp>
      <p:sp>
        <p:nvSpPr>
          <p:cNvPr id="9" name="TextBox 31">
            <a:extLst>
              <a:ext uri="{FF2B5EF4-FFF2-40B4-BE49-F238E27FC236}">
                <a16:creationId xmlns:a16="http://schemas.microsoft.com/office/drawing/2014/main" id="{0BE3A14F-06A1-6E8F-7091-B49075C5DA9C}"/>
              </a:ext>
            </a:extLst>
          </p:cNvPr>
          <p:cNvSpPr txBox="1"/>
          <p:nvPr/>
        </p:nvSpPr>
        <p:spPr>
          <a:xfrm>
            <a:off x="-10366905" y="7696127"/>
            <a:ext cx="4093786" cy="844783"/>
          </a:xfrm>
          <a:prstGeom prst="rect">
            <a:avLst/>
          </a:prstGeom>
        </p:spPr>
        <p:txBody>
          <a:bodyPr wrap="square" lIns="0" tIns="0" rIns="0" bIns="0" rtlCol="0" anchor="t">
            <a:spAutoFit/>
          </a:bodyPr>
          <a:lstStyle/>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Ching- I. Teng</a:t>
            </a:r>
          </a:p>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(2017b)</a:t>
            </a:r>
          </a:p>
        </p:txBody>
      </p:sp>
      <p:sp>
        <p:nvSpPr>
          <p:cNvPr id="10" name="TextBox 31">
            <a:extLst>
              <a:ext uri="{FF2B5EF4-FFF2-40B4-BE49-F238E27FC236}">
                <a16:creationId xmlns:a16="http://schemas.microsoft.com/office/drawing/2014/main" id="{B9CC9065-6BAF-E170-F3AF-81593E5D007A}"/>
              </a:ext>
            </a:extLst>
          </p:cNvPr>
          <p:cNvSpPr txBox="1"/>
          <p:nvPr/>
        </p:nvSpPr>
        <p:spPr>
          <a:xfrm>
            <a:off x="-5154114" y="7650542"/>
            <a:ext cx="4093786" cy="844783"/>
          </a:xfrm>
          <a:prstGeom prst="rect">
            <a:avLst/>
          </a:prstGeom>
        </p:spPr>
        <p:txBody>
          <a:bodyPr wrap="square" lIns="0" tIns="0" rIns="0" bIns="0" rtlCol="0" anchor="t">
            <a:spAutoFit/>
          </a:bodyPr>
          <a:lstStyle/>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Linh Pham et al</a:t>
            </a:r>
          </a:p>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(2018) </a:t>
            </a:r>
          </a:p>
        </p:txBody>
      </p:sp>
      <p:sp>
        <p:nvSpPr>
          <p:cNvPr id="75" name="TextBox 23">
            <a:extLst>
              <a:ext uri="{FF2B5EF4-FFF2-40B4-BE49-F238E27FC236}">
                <a16:creationId xmlns:a16="http://schemas.microsoft.com/office/drawing/2014/main" id="{B5DF9110-8ABF-4B36-5700-1E1669D11527}"/>
              </a:ext>
            </a:extLst>
          </p:cNvPr>
          <p:cNvSpPr txBox="1"/>
          <p:nvPr/>
        </p:nvSpPr>
        <p:spPr>
          <a:xfrm>
            <a:off x="19714935" y="9597102"/>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07 | Universitas Negeri Semarang</a:t>
            </a:r>
          </a:p>
        </p:txBody>
      </p:sp>
      <p:sp>
        <p:nvSpPr>
          <p:cNvPr id="76" name="Freeform 24">
            <a:extLst>
              <a:ext uri="{FF2B5EF4-FFF2-40B4-BE49-F238E27FC236}">
                <a16:creationId xmlns:a16="http://schemas.microsoft.com/office/drawing/2014/main" id="{910CB675-5952-5F28-600C-1B188035CC63}"/>
              </a:ext>
            </a:extLst>
          </p:cNvPr>
          <p:cNvSpPr/>
          <p:nvPr/>
        </p:nvSpPr>
        <p:spPr>
          <a:xfrm rot="-5400000">
            <a:off x="16924284" y="7395905"/>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2" name="Group 6">
            <a:extLst>
              <a:ext uri="{FF2B5EF4-FFF2-40B4-BE49-F238E27FC236}">
                <a16:creationId xmlns:a16="http://schemas.microsoft.com/office/drawing/2014/main" id="{626816F3-8AA7-206A-7A46-61F13D8F9ECC}"/>
              </a:ext>
            </a:extLst>
          </p:cNvPr>
          <p:cNvGrpSpPr/>
          <p:nvPr/>
        </p:nvGrpSpPr>
        <p:grpSpPr>
          <a:xfrm rot="-5400000">
            <a:off x="16767577" y="-450515"/>
            <a:ext cx="1703979" cy="1725771"/>
            <a:chOff x="0" y="0"/>
            <a:chExt cx="1551399" cy="1230385"/>
          </a:xfrm>
        </p:grpSpPr>
        <p:sp>
          <p:nvSpPr>
            <p:cNvPr id="43" name="Freeform 7">
              <a:extLst>
                <a:ext uri="{FF2B5EF4-FFF2-40B4-BE49-F238E27FC236}">
                  <a16:creationId xmlns:a16="http://schemas.microsoft.com/office/drawing/2014/main" id="{5904A22A-857C-8BA7-2B5C-DB67A25CD181}"/>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46" name="TextBox 8">
              <a:extLst>
                <a:ext uri="{FF2B5EF4-FFF2-40B4-BE49-F238E27FC236}">
                  <a16:creationId xmlns:a16="http://schemas.microsoft.com/office/drawing/2014/main" id="{EEE2DB2F-1CDA-4298-EA79-4E900FA896AD}"/>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47" name="Group 12">
            <a:extLst>
              <a:ext uri="{FF2B5EF4-FFF2-40B4-BE49-F238E27FC236}">
                <a16:creationId xmlns:a16="http://schemas.microsoft.com/office/drawing/2014/main" id="{D7FD84D1-F87F-2DE7-3655-39A516FE04D3}"/>
              </a:ext>
            </a:extLst>
          </p:cNvPr>
          <p:cNvGrpSpPr/>
          <p:nvPr/>
        </p:nvGrpSpPr>
        <p:grpSpPr>
          <a:xfrm rot="-5400000">
            <a:off x="15355016" y="-176896"/>
            <a:ext cx="824743" cy="813839"/>
            <a:chOff x="0" y="0"/>
            <a:chExt cx="217216" cy="214344"/>
          </a:xfrm>
        </p:grpSpPr>
        <p:sp>
          <p:nvSpPr>
            <p:cNvPr id="62" name="Freeform 13">
              <a:extLst>
                <a:ext uri="{FF2B5EF4-FFF2-40B4-BE49-F238E27FC236}">
                  <a16:creationId xmlns:a16="http://schemas.microsoft.com/office/drawing/2014/main" id="{D8198CF0-8884-8E69-BDD6-5A49313FC85D}"/>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74" name="TextBox 14">
              <a:extLst>
                <a:ext uri="{FF2B5EF4-FFF2-40B4-BE49-F238E27FC236}">
                  <a16:creationId xmlns:a16="http://schemas.microsoft.com/office/drawing/2014/main" id="{031C3F7B-76DC-96A7-21BC-C5A625DAA463}"/>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77" name="TextBox 5">
            <a:extLst>
              <a:ext uri="{FF2B5EF4-FFF2-40B4-BE49-F238E27FC236}">
                <a16:creationId xmlns:a16="http://schemas.microsoft.com/office/drawing/2014/main" id="{190BCA1D-DD09-95D4-C516-69A39B440E95}"/>
              </a:ext>
            </a:extLst>
          </p:cNvPr>
          <p:cNvSpPr txBox="1"/>
          <p:nvPr/>
        </p:nvSpPr>
        <p:spPr>
          <a:xfrm>
            <a:off x="20224536" y="2347664"/>
            <a:ext cx="10307393" cy="2785378"/>
          </a:xfrm>
          <a:prstGeom prst="rect">
            <a:avLst/>
          </a:prstGeom>
        </p:spPr>
        <p:txBody>
          <a:bodyPr wrap="square" lIns="0" tIns="0" rIns="0" bIns="0" rtlCol="0" anchor="t">
            <a:spAutoFit/>
          </a:bodyPr>
          <a:lstStyle/>
          <a:p>
            <a:pPr algn="l"/>
            <a:r>
              <a:rPr lang="en-US" sz="11500" b="1">
                <a:solidFill>
                  <a:srgbClr val="000000"/>
                </a:solidFill>
                <a:latin typeface="Arial" panose="020B0604020202020204" pitchFamily="34" charset="0"/>
                <a:ea typeface="Bebas Neue Bold"/>
                <a:cs typeface="Arial" panose="020B0604020202020204" pitchFamily="34" charset="0"/>
                <a:sym typeface="Bebas Neue Bold"/>
              </a:rPr>
              <a:t>BAB 3</a:t>
            </a:r>
          </a:p>
          <a:p>
            <a:pPr algn="l"/>
            <a:r>
              <a:rPr lang="en-US" sz="6000" b="1">
                <a:solidFill>
                  <a:srgbClr val="00007F"/>
                </a:solidFill>
                <a:latin typeface="Arial" panose="020B0604020202020204" pitchFamily="34" charset="0"/>
                <a:ea typeface="Bebas Neue Bold"/>
                <a:cs typeface="Arial" panose="020B0604020202020204" pitchFamily="34" charset="0"/>
                <a:sym typeface="Bebas Neue Bold"/>
              </a:rPr>
              <a:t>METODE PENELITIAN</a:t>
            </a:r>
          </a:p>
        </p:txBody>
      </p:sp>
      <p:grpSp>
        <p:nvGrpSpPr>
          <p:cNvPr id="78" name="Group 77">
            <a:extLst>
              <a:ext uri="{FF2B5EF4-FFF2-40B4-BE49-F238E27FC236}">
                <a16:creationId xmlns:a16="http://schemas.microsoft.com/office/drawing/2014/main" id="{64BA9809-76F0-C2C9-6D89-A102F7499206}"/>
              </a:ext>
            </a:extLst>
          </p:cNvPr>
          <p:cNvGrpSpPr/>
          <p:nvPr/>
        </p:nvGrpSpPr>
        <p:grpSpPr>
          <a:xfrm>
            <a:off x="20205958" y="5243178"/>
            <a:ext cx="7229322" cy="685800"/>
            <a:chOff x="7962029" y="6057900"/>
            <a:chExt cx="7229322" cy="685800"/>
          </a:xfrm>
        </p:grpSpPr>
        <p:sp>
          <p:nvSpPr>
            <p:cNvPr id="79" name="Rounded Rectangle 78">
              <a:extLst>
                <a:ext uri="{FF2B5EF4-FFF2-40B4-BE49-F238E27FC236}">
                  <a16:creationId xmlns:a16="http://schemas.microsoft.com/office/drawing/2014/main" id="{50834EC3-A9B6-E09C-6F01-CF414E443B4F}"/>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5">
              <a:extLst>
                <a:ext uri="{FF2B5EF4-FFF2-40B4-BE49-F238E27FC236}">
                  <a16:creationId xmlns:a16="http://schemas.microsoft.com/office/drawing/2014/main" id="{33668969-6AF5-B269-D092-4D740295ABAD}"/>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grpSp>
        <p:nvGrpSpPr>
          <p:cNvPr id="17" name="Group 16">
            <a:extLst>
              <a:ext uri="{FF2B5EF4-FFF2-40B4-BE49-F238E27FC236}">
                <a16:creationId xmlns:a16="http://schemas.microsoft.com/office/drawing/2014/main" id="{0946FA14-AE1A-DAE9-9991-87DA9AD707D7}"/>
              </a:ext>
            </a:extLst>
          </p:cNvPr>
          <p:cNvGrpSpPr/>
          <p:nvPr/>
        </p:nvGrpSpPr>
        <p:grpSpPr>
          <a:xfrm>
            <a:off x="1270118" y="-2261344"/>
            <a:ext cx="1123746" cy="3975274"/>
            <a:chOff x="1270118" y="-1841674"/>
            <a:chExt cx="1123746" cy="3975274"/>
          </a:xfrm>
        </p:grpSpPr>
        <p:sp>
          <p:nvSpPr>
            <p:cNvPr id="20" name="Rounded Rectangle 19">
              <a:extLst>
                <a:ext uri="{FF2B5EF4-FFF2-40B4-BE49-F238E27FC236}">
                  <a16:creationId xmlns:a16="http://schemas.microsoft.com/office/drawing/2014/main" id="{BDFE155A-EA88-D048-E4B0-35BB193CCCA7}"/>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483E295E-FB3F-1EF9-34A0-3D0B3C1FABC8}"/>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Freeform 80">
            <a:extLst>
              <a:ext uri="{FF2B5EF4-FFF2-40B4-BE49-F238E27FC236}">
                <a16:creationId xmlns:a16="http://schemas.microsoft.com/office/drawing/2014/main" id="{A73432A9-F63E-9D2F-E65E-84DFCA6E0A33}"/>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5E4A95E-9C7D-1D9E-BC8A-A91D22D2E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218" y="412370"/>
            <a:ext cx="1123746" cy="1123746"/>
          </a:xfrm>
          <a:prstGeom prst="rect">
            <a:avLst/>
          </a:prstGeom>
        </p:spPr>
      </p:pic>
      <p:pic>
        <p:nvPicPr>
          <p:cNvPr id="11" name="Picture 10">
            <a:extLst>
              <a:ext uri="{FF2B5EF4-FFF2-40B4-BE49-F238E27FC236}">
                <a16:creationId xmlns:a16="http://schemas.microsoft.com/office/drawing/2014/main" id="{B6E6E664-1968-9611-47E6-D40CC65E5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110" y="328694"/>
            <a:ext cx="4874097" cy="3937175"/>
          </a:xfrm>
          <a:prstGeom prst="rect">
            <a:avLst/>
          </a:prstGeom>
        </p:spPr>
      </p:pic>
      <p:pic>
        <p:nvPicPr>
          <p:cNvPr id="13" name="Picture 12">
            <a:extLst>
              <a:ext uri="{FF2B5EF4-FFF2-40B4-BE49-F238E27FC236}">
                <a16:creationId xmlns:a16="http://schemas.microsoft.com/office/drawing/2014/main" id="{853360D2-A058-9410-6CDE-04F0AB531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9673" y="419990"/>
            <a:ext cx="6789494" cy="4056556"/>
          </a:xfrm>
          <a:prstGeom prst="rect">
            <a:avLst/>
          </a:prstGeom>
        </p:spPr>
      </p:pic>
      <p:pic>
        <p:nvPicPr>
          <p:cNvPr id="16" name="Picture 15">
            <a:extLst>
              <a:ext uri="{FF2B5EF4-FFF2-40B4-BE49-F238E27FC236}">
                <a16:creationId xmlns:a16="http://schemas.microsoft.com/office/drawing/2014/main" id="{E2108F88-8BE1-BFBB-7BD9-B89594EEEE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877" y="4647359"/>
            <a:ext cx="9729131" cy="2646218"/>
          </a:xfrm>
          <a:prstGeom prst="rect">
            <a:avLst/>
          </a:prstGeom>
        </p:spPr>
      </p:pic>
    </p:spTree>
    <p:extLst>
      <p:ext uri="{BB962C8B-B14F-4D97-AF65-F5344CB8AC3E}">
        <p14:creationId xmlns:p14="http://schemas.microsoft.com/office/powerpoint/2010/main" val="3113645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778322" y="9172426"/>
            <a:ext cx="1415309" cy="813839"/>
            <a:chOff x="0" y="0"/>
            <a:chExt cx="372756" cy="214344"/>
          </a:xfrm>
        </p:grpSpPr>
        <p:sp>
          <p:nvSpPr>
            <p:cNvPr id="3" name="Freeform 3"/>
            <p:cNvSpPr/>
            <p:nvPr/>
          </p:nvSpPr>
          <p:spPr>
            <a:xfrm>
              <a:off x="0" y="0"/>
              <a:ext cx="372756" cy="214344"/>
            </a:xfrm>
            <a:custGeom>
              <a:avLst/>
              <a:gdLst/>
              <a:ahLst/>
              <a:cxnLst/>
              <a:rect l="l" t="t" r="r" b="b"/>
              <a:pathLst>
                <a:path w="372756" h="214344">
                  <a:moveTo>
                    <a:pt x="0" y="0"/>
                  </a:moveTo>
                  <a:lnTo>
                    <a:pt x="372756" y="0"/>
                  </a:lnTo>
                  <a:lnTo>
                    <a:pt x="372756" y="214344"/>
                  </a:lnTo>
                  <a:lnTo>
                    <a:pt x="0" y="214344"/>
                  </a:lnTo>
                  <a:close/>
                </a:path>
              </a:pathLst>
            </a:custGeom>
            <a:solidFill>
              <a:srgbClr val="D9D9D9"/>
            </a:solidFill>
          </p:spPr>
          <p:txBody>
            <a:bodyPr/>
            <a:lstStyle/>
            <a:p>
              <a:endParaRPr lang="en-US"/>
            </a:p>
          </p:txBody>
        </p:sp>
        <p:sp>
          <p:nvSpPr>
            <p:cNvPr id="4" name="TextBox 4"/>
            <p:cNvSpPr txBox="1"/>
            <p:nvPr/>
          </p:nvSpPr>
          <p:spPr>
            <a:xfrm>
              <a:off x="0" y="28575"/>
              <a:ext cx="372756" cy="185769"/>
            </a:xfrm>
            <a:prstGeom prst="rect">
              <a:avLst/>
            </a:prstGeom>
          </p:spPr>
          <p:txBody>
            <a:bodyPr lIns="50800" tIns="50800" rIns="50800" bIns="50800" rtlCol="0" anchor="ctr"/>
            <a:lstStyle/>
            <a:p>
              <a:pPr algn="ctr">
                <a:lnSpc>
                  <a:spcPts val="1898"/>
                </a:lnSpc>
              </a:pPr>
              <a:endParaRPr/>
            </a:p>
          </p:txBody>
        </p:sp>
      </p:grpSp>
      <p:sp>
        <p:nvSpPr>
          <p:cNvPr id="5" name="Freeform 5"/>
          <p:cNvSpPr/>
          <p:nvPr/>
        </p:nvSpPr>
        <p:spPr>
          <a:xfrm rot="-5400000" flipH="1" flipV="1">
            <a:off x="7416310" y="388104"/>
            <a:ext cx="879236" cy="1932387"/>
          </a:xfrm>
          <a:custGeom>
            <a:avLst/>
            <a:gdLst/>
            <a:ahLst/>
            <a:cxnLst/>
            <a:rect l="l" t="t" r="r" b="b"/>
            <a:pathLst>
              <a:path w="879236" h="1932387">
                <a:moveTo>
                  <a:pt x="879236" y="1932387"/>
                </a:moveTo>
                <a:lnTo>
                  <a:pt x="0" y="1932387"/>
                </a:lnTo>
                <a:lnTo>
                  <a:pt x="0" y="0"/>
                </a:lnTo>
                <a:lnTo>
                  <a:pt x="879236" y="0"/>
                </a:lnTo>
                <a:lnTo>
                  <a:pt x="879236" y="1932387"/>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rot="-5400000">
            <a:off x="11014199" y="2691819"/>
            <a:ext cx="4702826" cy="3338443"/>
            <a:chOff x="0" y="0"/>
            <a:chExt cx="1060735" cy="752995"/>
          </a:xfrm>
        </p:grpSpPr>
        <p:sp>
          <p:nvSpPr>
            <p:cNvPr id="7" name="Freeform 7"/>
            <p:cNvSpPr/>
            <p:nvPr/>
          </p:nvSpPr>
          <p:spPr>
            <a:xfrm>
              <a:off x="0" y="0"/>
              <a:ext cx="1060735" cy="752995"/>
            </a:xfrm>
            <a:custGeom>
              <a:avLst/>
              <a:gdLst/>
              <a:ahLst/>
              <a:cxnLst/>
              <a:rect l="l" t="t" r="r" b="b"/>
              <a:pathLst>
                <a:path w="1060735" h="752995">
                  <a:moveTo>
                    <a:pt x="0" y="0"/>
                  </a:moveTo>
                  <a:lnTo>
                    <a:pt x="1060735" y="0"/>
                  </a:lnTo>
                  <a:lnTo>
                    <a:pt x="1060735" y="752995"/>
                  </a:lnTo>
                  <a:lnTo>
                    <a:pt x="0" y="752995"/>
                  </a:lnTo>
                  <a:close/>
                </a:path>
              </a:pathLst>
            </a:custGeom>
            <a:solidFill>
              <a:srgbClr val="FFCD39"/>
            </a:solidFill>
          </p:spPr>
          <p:txBody>
            <a:bodyPr/>
            <a:lstStyle/>
            <a:p>
              <a:endParaRPr lang="en-US"/>
            </a:p>
          </p:txBody>
        </p:sp>
        <p:sp>
          <p:nvSpPr>
            <p:cNvPr id="8" name="TextBox 8"/>
            <p:cNvSpPr txBox="1"/>
            <p:nvPr/>
          </p:nvSpPr>
          <p:spPr>
            <a:xfrm>
              <a:off x="0" y="28575"/>
              <a:ext cx="1060735" cy="724420"/>
            </a:xfrm>
            <a:prstGeom prst="rect">
              <a:avLst/>
            </a:prstGeom>
          </p:spPr>
          <p:txBody>
            <a:bodyPr lIns="50800" tIns="50800" rIns="50800" bIns="50800" rtlCol="0" anchor="ctr"/>
            <a:lstStyle/>
            <a:p>
              <a:pPr algn="ctr">
                <a:lnSpc>
                  <a:spcPts val="1898"/>
                </a:lnSpc>
              </a:pPr>
              <a:endParaRPr/>
            </a:p>
          </p:txBody>
        </p:sp>
      </p:grpSp>
      <p:grpSp>
        <p:nvGrpSpPr>
          <p:cNvPr id="9" name="Group 9"/>
          <p:cNvGrpSpPr/>
          <p:nvPr/>
        </p:nvGrpSpPr>
        <p:grpSpPr>
          <a:xfrm rot="-5400000">
            <a:off x="1234518" y="-221825"/>
            <a:ext cx="824743" cy="1268392"/>
            <a:chOff x="0" y="0"/>
            <a:chExt cx="217216" cy="334062"/>
          </a:xfrm>
        </p:grpSpPr>
        <p:sp>
          <p:nvSpPr>
            <p:cNvPr id="10" name="Freeform 10"/>
            <p:cNvSpPr/>
            <p:nvPr/>
          </p:nvSpPr>
          <p:spPr>
            <a:xfrm>
              <a:off x="0" y="0"/>
              <a:ext cx="217216" cy="334062"/>
            </a:xfrm>
            <a:custGeom>
              <a:avLst/>
              <a:gdLst/>
              <a:ahLst/>
              <a:cxnLst/>
              <a:rect l="l" t="t" r="r" b="b"/>
              <a:pathLst>
                <a:path w="217216" h="334062">
                  <a:moveTo>
                    <a:pt x="0" y="0"/>
                  </a:moveTo>
                  <a:lnTo>
                    <a:pt x="217216" y="0"/>
                  </a:lnTo>
                  <a:lnTo>
                    <a:pt x="217216" y="334062"/>
                  </a:lnTo>
                  <a:lnTo>
                    <a:pt x="0" y="334062"/>
                  </a:lnTo>
                  <a:close/>
                </a:path>
              </a:pathLst>
            </a:custGeom>
            <a:solidFill>
              <a:srgbClr val="FFCD39"/>
            </a:solidFill>
          </p:spPr>
          <p:txBody>
            <a:bodyPr/>
            <a:lstStyle/>
            <a:p>
              <a:endParaRPr lang="en-US"/>
            </a:p>
          </p:txBody>
        </p:sp>
        <p:sp>
          <p:nvSpPr>
            <p:cNvPr id="11" name="TextBox 11"/>
            <p:cNvSpPr txBox="1"/>
            <p:nvPr/>
          </p:nvSpPr>
          <p:spPr>
            <a:xfrm>
              <a:off x="0" y="28575"/>
              <a:ext cx="217216" cy="305487"/>
            </a:xfrm>
            <a:prstGeom prst="rect">
              <a:avLst/>
            </a:prstGeom>
          </p:spPr>
          <p:txBody>
            <a:bodyPr lIns="50800" tIns="50800" rIns="50800" bIns="50800" rtlCol="0" anchor="ctr"/>
            <a:lstStyle/>
            <a:p>
              <a:pPr algn="ctr">
                <a:lnSpc>
                  <a:spcPts val="1898"/>
                </a:lnSpc>
              </a:pPr>
              <a:endParaRPr/>
            </a:p>
          </p:txBody>
        </p:sp>
      </p:grpSp>
      <p:grpSp>
        <p:nvGrpSpPr>
          <p:cNvPr id="12" name="Group 12"/>
          <p:cNvGrpSpPr/>
          <p:nvPr/>
        </p:nvGrpSpPr>
        <p:grpSpPr>
          <a:xfrm rot="-5400000">
            <a:off x="-5452" y="5452"/>
            <a:ext cx="824743" cy="813839"/>
            <a:chOff x="0" y="0"/>
            <a:chExt cx="217216" cy="214344"/>
          </a:xfrm>
        </p:grpSpPr>
        <p:sp>
          <p:nvSpPr>
            <p:cNvPr id="13" name="Freeform 13"/>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4" name="TextBox 14"/>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23" name="Group 23"/>
          <p:cNvGrpSpPr/>
          <p:nvPr/>
        </p:nvGrpSpPr>
        <p:grpSpPr>
          <a:xfrm rot="-5400000">
            <a:off x="10671304" y="1033731"/>
            <a:ext cx="761126" cy="751063"/>
            <a:chOff x="0" y="0"/>
            <a:chExt cx="217216" cy="214344"/>
          </a:xfrm>
        </p:grpSpPr>
        <p:sp>
          <p:nvSpPr>
            <p:cNvPr id="24" name="Freeform 24"/>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5" name="TextBox 25"/>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26" name="Group 26"/>
          <p:cNvGrpSpPr/>
          <p:nvPr/>
        </p:nvGrpSpPr>
        <p:grpSpPr>
          <a:xfrm rot="-5400000">
            <a:off x="16503205" y="8342678"/>
            <a:ext cx="761126" cy="751063"/>
            <a:chOff x="0" y="0"/>
            <a:chExt cx="217216" cy="214344"/>
          </a:xfrm>
        </p:grpSpPr>
        <p:sp>
          <p:nvSpPr>
            <p:cNvPr id="27" name="Freeform 27"/>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8" name="TextBox 28"/>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29" name="TextBox 29"/>
          <p:cNvSpPr txBox="1"/>
          <p:nvPr/>
        </p:nvSpPr>
        <p:spPr>
          <a:xfrm>
            <a:off x="2079057" y="2932493"/>
            <a:ext cx="5980252" cy="1243930"/>
          </a:xfrm>
          <a:prstGeom prst="rect">
            <a:avLst/>
          </a:prstGeom>
        </p:spPr>
        <p:txBody>
          <a:bodyPr lIns="0" tIns="0" rIns="0" bIns="0" rtlCol="0" anchor="t">
            <a:spAutoFit/>
          </a:bodyPr>
          <a:lstStyle/>
          <a:p>
            <a:pPr algn="l">
              <a:lnSpc>
                <a:spcPts val="9676"/>
              </a:lnSpc>
            </a:pPr>
            <a:r>
              <a:rPr lang="en-US" sz="9486" b="1" dirty="0">
                <a:solidFill>
                  <a:srgbClr val="000000"/>
                </a:solidFill>
                <a:latin typeface="Bebas Neue Bold"/>
                <a:ea typeface="Bebas Neue Bold"/>
                <a:cs typeface="Bebas Neue Bold"/>
                <a:sym typeface="Bebas Neue Bold"/>
              </a:rPr>
              <a:t>Uji </a:t>
            </a:r>
            <a:r>
              <a:rPr lang="en-US" sz="9486" b="1" dirty="0" err="1">
                <a:solidFill>
                  <a:srgbClr val="000000"/>
                </a:solidFill>
                <a:latin typeface="Bebas Neue Bold"/>
                <a:ea typeface="Bebas Neue Bold"/>
                <a:cs typeface="Bebas Neue Bold"/>
                <a:sym typeface="Bebas Neue Bold"/>
              </a:rPr>
              <a:t>Normalitas</a:t>
            </a:r>
            <a:endParaRPr lang="en-US" sz="9486" b="1" dirty="0">
              <a:solidFill>
                <a:srgbClr val="000000"/>
              </a:solidFill>
              <a:latin typeface="Bebas Neue Bold"/>
              <a:ea typeface="Bebas Neue Bold"/>
              <a:cs typeface="Bebas Neue Bold"/>
              <a:sym typeface="Bebas Neue Bold"/>
            </a:endParaRPr>
          </a:p>
        </p:txBody>
      </p:sp>
      <p:sp>
        <p:nvSpPr>
          <p:cNvPr id="30" name="TextBox 30"/>
          <p:cNvSpPr txBox="1"/>
          <p:nvPr/>
        </p:nvSpPr>
        <p:spPr>
          <a:xfrm>
            <a:off x="2221509" y="9136872"/>
            <a:ext cx="528936" cy="332480"/>
          </a:xfrm>
          <a:prstGeom prst="rect">
            <a:avLst/>
          </a:prstGeom>
        </p:spPr>
        <p:txBody>
          <a:bodyPr lIns="0" tIns="0" rIns="0" bIns="0" rtlCol="0" anchor="t">
            <a:spAutoFit/>
          </a:bodyPr>
          <a:lstStyle/>
          <a:p>
            <a:pPr algn="ctr">
              <a:lnSpc>
                <a:spcPts val="2510"/>
              </a:lnSpc>
            </a:pPr>
            <a:r>
              <a:rPr lang="en-US" sz="2460" b="1">
                <a:solidFill>
                  <a:srgbClr val="000000"/>
                </a:solidFill>
                <a:latin typeface="Montserrat Ultra-Bold"/>
                <a:ea typeface="Montserrat Ultra-Bold"/>
                <a:cs typeface="Montserrat Ultra-Bold"/>
                <a:sym typeface="Montserrat Ultra-Bold"/>
              </a:rPr>
              <a:t>07</a:t>
            </a:r>
          </a:p>
        </p:txBody>
      </p:sp>
      <p:sp>
        <p:nvSpPr>
          <p:cNvPr id="31" name="TextBox 31"/>
          <p:cNvSpPr txBox="1"/>
          <p:nvPr/>
        </p:nvSpPr>
        <p:spPr>
          <a:xfrm>
            <a:off x="2079056" y="4214317"/>
            <a:ext cx="7064941" cy="4431983"/>
          </a:xfrm>
          <a:prstGeom prst="rect">
            <a:avLst/>
          </a:prstGeom>
        </p:spPr>
        <p:txBody>
          <a:bodyPr wrap="square" lIns="0" tIns="0" rIns="0" bIns="0" rtlCol="0" anchor="t">
            <a:spAutoFit/>
          </a:bodyPr>
          <a:lstStyle/>
          <a:p>
            <a:pPr algn="just"/>
            <a:r>
              <a:rPr lang="en-ID" sz="2400" dirty="0">
                <a:latin typeface="Times New Roman" panose="02020603050405020304" pitchFamily="18" charset="0"/>
                <a:cs typeface="Times New Roman" panose="02020603050405020304" pitchFamily="18" charset="0"/>
              </a:rPr>
              <a:t>Hasil uji </a:t>
            </a:r>
            <a:r>
              <a:rPr lang="en-ID" sz="2400" dirty="0" err="1">
                <a:latin typeface="Times New Roman" panose="02020603050405020304" pitchFamily="18" charset="0"/>
                <a:cs typeface="Times New Roman" panose="02020603050405020304" pitchFamily="18" charset="0"/>
              </a:rPr>
              <a:t>normalitas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menunjukkan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bahwa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distribusi</a:t>
            </a:r>
            <a:r>
              <a:rPr lang="en-ID" sz="2400" dirty="0">
                <a:latin typeface="Times New Roman" panose="02020603050405020304" pitchFamily="18" charset="0"/>
                <a:cs typeface="Times New Roman" panose="02020603050405020304" pitchFamily="18" charset="0"/>
              </a:rPr>
              <a:t> residual </a:t>
            </a:r>
            <a:r>
              <a:rPr lang="en-ID" sz="2400" dirty="0" err="1">
                <a:latin typeface="Times New Roman" panose="02020603050405020304" pitchFamily="18" charset="0"/>
                <a:cs typeface="Times New Roman" panose="02020603050405020304" pitchFamily="18" charset="0"/>
              </a:rPr>
              <a:t>memenuhi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asumsi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normalitas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baik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melalui</a:t>
            </a:r>
            <a:r>
              <a:rPr lang="en-ID" sz="2400" dirty="0">
                <a:latin typeface="Times New Roman" panose="02020603050405020304" pitchFamily="18" charset="0"/>
                <a:cs typeface="Times New Roman" panose="02020603050405020304" pitchFamily="18" charset="0"/>
              </a:rPr>
              <a:t> histogram yang </a:t>
            </a:r>
            <a:r>
              <a:rPr lang="en-ID" sz="2400" dirty="0" err="1">
                <a:latin typeface="Times New Roman" panose="02020603050405020304" pitchFamily="18" charset="0"/>
                <a:cs typeface="Times New Roman" panose="02020603050405020304" pitchFamily="18" charset="0"/>
              </a:rPr>
              <a:t>menyerupai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kurva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lonceng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dengan</a:t>
            </a:r>
            <a:r>
              <a:rPr lang="en-ID" sz="2400" dirty="0">
                <a:latin typeface="Times New Roman" panose="02020603050405020304" pitchFamily="18" charset="0"/>
                <a:cs typeface="Times New Roman" panose="02020603050405020304" pitchFamily="18" charset="0"/>
              </a:rPr>
              <a:t> rata-rata -1,17E-15 dan </a:t>
            </a:r>
            <a:r>
              <a:rPr lang="en-ID" sz="2400" dirty="0" err="1">
                <a:latin typeface="Times New Roman" panose="02020603050405020304" pitchFamily="18" charset="0"/>
                <a:cs typeface="Times New Roman" panose="02020603050405020304" pitchFamily="18" charset="0"/>
              </a:rPr>
              <a:t>simpangan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baku</a:t>
            </a:r>
            <a:r>
              <a:rPr lang="en-ID" sz="2400" dirty="0">
                <a:latin typeface="Times New Roman" panose="02020603050405020304" pitchFamily="18" charset="0"/>
                <a:cs typeface="Times New Roman" panose="02020603050405020304" pitchFamily="18" charset="0"/>
              </a:rPr>
              <a:t> 0,980, </a:t>
            </a:r>
            <a:r>
              <a:rPr lang="en-ID" sz="2400" dirty="0" err="1">
                <a:latin typeface="Times New Roman" panose="02020603050405020304" pitchFamily="18" charset="0"/>
                <a:cs typeface="Times New Roman" panose="02020603050405020304" pitchFamily="18" charset="0"/>
              </a:rPr>
              <a:t>maupun</a:t>
            </a:r>
            <a:r>
              <a:rPr lang="en-ID" sz="2400" dirty="0">
                <a:latin typeface="Times New Roman" panose="02020603050405020304" pitchFamily="18" charset="0"/>
                <a:cs typeface="Times New Roman" panose="02020603050405020304" pitchFamily="18" charset="0"/>
              </a:rPr>
              <a:t> Normal PP Plot yang </a:t>
            </a:r>
            <a:r>
              <a:rPr lang="en-ID" sz="2400" dirty="0" err="1">
                <a:latin typeface="Times New Roman" panose="02020603050405020304" pitchFamily="18" charset="0"/>
                <a:cs typeface="Times New Roman" panose="02020603050405020304" pitchFamily="18" charset="0"/>
              </a:rPr>
              <a:t>menunjukkan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pola</a:t>
            </a:r>
            <a:r>
              <a:rPr lang="en-ID" sz="2400" dirty="0">
                <a:latin typeface="Times New Roman" panose="02020603050405020304" pitchFamily="18" charset="0"/>
                <a:cs typeface="Times New Roman" panose="02020603050405020304" pitchFamily="18" charset="0"/>
              </a:rPr>
              <a:t> linear di </a:t>
            </a:r>
            <a:r>
              <a:rPr lang="en-ID" sz="2400" dirty="0" err="1">
                <a:latin typeface="Times New Roman" panose="02020603050405020304" pitchFamily="18" charset="0"/>
                <a:cs typeface="Times New Roman" panose="02020603050405020304" pitchFamily="18" charset="0"/>
              </a:rPr>
              <a:t>sekitar</a:t>
            </a:r>
            <a:r>
              <a:rPr lang="en-ID" sz="2400" dirty="0">
                <a:latin typeface="Times New Roman" panose="02020603050405020304" pitchFamily="18" charset="0"/>
                <a:cs typeface="Times New Roman" panose="02020603050405020304" pitchFamily="18" charset="0"/>
              </a:rPr>
              <a:t> garis diagonal. Hal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memastikan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validitas</a:t>
            </a:r>
            <a:r>
              <a:rPr lang="en-ID" sz="2400" dirty="0">
                <a:latin typeface="Times New Roman" panose="02020603050405020304" pitchFamily="18" charset="0"/>
                <a:cs typeface="Times New Roman" panose="02020603050405020304" pitchFamily="18" charset="0"/>
              </a:rPr>
              <a:t> model </a:t>
            </a:r>
            <a:r>
              <a:rPr lang="en-ID" sz="2400" dirty="0" err="1">
                <a:latin typeface="Times New Roman" panose="02020603050405020304" pitchFamily="18" charset="0"/>
                <a:cs typeface="Times New Roman" panose="02020603050405020304" pitchFamily="18" charset="0"/>
              </a:rPr>
              <a:t>regresi</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digunakan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memungkinkan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analisis</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interpretasi</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andal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Temuan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mendukung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penelitian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sebelumnya</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memberikan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landasan</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kuat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merumuskan</a:t>
            </a:r>
            <a:r>
              <a:rPr lang="en-ID" sz="2400" dirty="0">
                <a:latin typeface="Times New Roman" panose="02020603050405020304" pitchFamily="18" charset="0"/>
                <a:cs typeface="Times New Roman" panose="02020603050405020304" pitchFamily="18" charset="0"/>
              </a:rPr>
              <a:t> strategi </a:t>
            </a:r>
            <a:r>
              <a:rPr lang="en-ID" sz="2400" dirty="0" err="1">
                <a:latin typeface="Times New Roman" panose="02020603050405020304" pitchFamily="18" charset="0"/>
                <a:cs typeface="Times New Roman" panose="02020603050405020304" pitchFamily="18" charset="0"/>
              </a:rPr>
              <a:t>peningkatan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retensi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khususnya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melalui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pengelolaan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kondusif</a:t>
            </a:r>
            <a:r>
              <a:rPr lang="en-ID" sz="2400" dirty="0">
                <a:latin typeface="Times New Roman" panose="02020603050405020304" pitchFamily="18" charset="0"/>
                <a:cs typeface="Times New Roman" panose="02020603050405020304" pitchFamily="18" charset="0"/>
              </a:rPr>
              <a:t>.</a:t>
            </a:r>
          </a:p>
        </p:txBody>
      </p:sp>
      <p:pic>
        <p:nvPicPr>
          <p:cNvPr id="34" name="Picture 33">
            <a:extLst>
              <a:ext uri="{FF2B5EF4-FFF2-40B4-BE49-F238E27FC236}">
                <a16:creationId xmlns:a16="http://schemas.microsoft.com/office/drawing/2014/main" id="{4FF6619F-5C84-238A-23CE-F0FFD2900C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3998" y="2002005"/>
            <a:ext cx="7064945" cy="4154459"/>
          </a:xfrm>
          <a:prstGeom prst="rect">
            <a:avLst/>
          </a:prstGeom>
          <a:noFill/>
          <a:ln>
            <a:noFill/>
          </a:ln>
        </p:spPr>
      </p:pic>
      <p:pic>
        <p:nvPicPr>
          <p:cNvPr id="35" name="Picture 34">
            <a:extLst>
              <a:ext uri="{FF2B5EF4-FFF2-40B4-BE49-F238E27FC236}">
                <a16:creationId xmlns:a16="http://schemas.microsoft.com/office/drawing/2014/main" id="{1AC2584B-511D-AEE2-CE58-78392F8C10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5981700"/>
            <a:ext cx="6521145" cy="383413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00735" y="9172426"/>
            <a:ext cx="1415309" cy="813839"/>
            <a:chOff x="0" y="0"/>
            <a:chExt cx="372756" cy="214344"/>
          </a:xfrm>
        </p:grpSpPr>
        <p:sp>
          <p:nvSpPr>
            <p:cNvPr id="3" name="Freeform 3"/>
            <p:cNvSpPr/>
            <p:nvPr/>
          </p:nvSpPr>
          <p:spPr>
            <a:xfrm>
              <a:off x="0" y="0"/>
              <a:ext cx="372756" cy="214344"/>
            </a:xfrm>
            <a:custGeom>
              <a:avLst/>
              <a:gdLst/>
              <a:ahLst/>
              <a:cxnLst/>
              <a:rect l="l" t="t" r="r" b="b"/>
              <a:pathLst>
                <a:path w="372756" h="214344">
                  <a:moveTo>
                    <a:pt x="0" y="0"/>
                  </a:moveTo>
                  <a:lnTo>
                    <a:pt x="372756" y="0"/>
                  </a:lnTo>
                  <a:lnTo>
                    <a:pt x="372756" y="214344"/>
                  </a:lnTo>
                  <a:lnTo>
                    <a:pt x="0" y="214344"/>
                  </a:lnTo>
                  <a:close/>
                </a:path>
              </a:pathLst>
            </a:custGeom>
            <a:solidFill>
              <a:srgbClr val="D9D9D9"/>
            </a:solidFill>
          </p:spPr>
          <p:txBody>
            <a:bodyPr/>
            <a:lstStyle/>
            <a:p>
              <a:endParaRPr lang="en-US"/>
            </a:p>
          </p:txBody>
        </p:sp>
        <p:sp>
          <p:nvSpPr>
            <p:cNvPr id="4" name="TextBox 4"/>
            <p:cNvSpPr txBox="1"/>
            <p:nvPr/>
          </p:nvSpPr>
          <p:spPr>
            <a:xfrm>
              <a:off x="0" y="28575"/>
              <a:ext cx="372756" cy="185769"/>
            </a:xfrm>
            <a:prstGeom prst="rect">
              <a:avLst/>
            </a:prstGeom>
          </p:spPr>
          <p:txBody>
            <a:bodyPr lIns="50800" tIns="50800" rIns="50800" bIns="50800" rtlCol="0" anchor="ctr"/>
            <a:lstStyle/>
            <a:p>
              <a:pPr algn="ctr">
                <a:lnSpc>
                  <a:spcPts val="1898"/>
                </a:lnSpc>
              </a:pPr>
              <a:endParaRPr/>
            </a:p>
          </p:txBody>
        </p:sp>
      </p:grpSp>
      <p:sp>
        <p:nvSpPr>
          <p:cNvPr id="5" name="Freeform 5"/>
          <p:cNvSpPr/>
          <p:nvPr/>
        </p:nvSpPr>
        <p:spPr>
          <a:xfrm rot="-5400000">
            <a:off x="1647765" y="8776535"/>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rot="-5400000" flipH="1" flipV="1">
            <a:off x="16563971" y="-114205"/>
            <a:ext cx="879236" cy="1932387"/>
          </a:xfrm>
          <a:custGeom>
            <a:avLst/>
            <a:gdLst/>
            <a:ahLst/>
            <a:cxnLst/>
            <a:rect l="l" t="t" r="r" b="b"/>
            <a:pathLst>
              <a:path w="879236" h="1932387">
                <a:moveTo>
                  <a:pt x="879236" y="1932387"/>
                </a:moveTo>
                <a:lnTo>
                  <a:pt x="0" y="1932387"/>
                </a:lnTo>
                <a:lnTo>
                  <a:pt x="0" y="0"/>
                </a:lnTo>
                <a:lnTo>
                  <a:pt x="879236" y="0"/>
                </a:lnTo>
                <a:lnTo>
                  <a:pt x="879236" y="1932387"/>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08495" y="2049500"/>
            <a:ext cx="8868130" cy="923330"/>
          </a:xfrm>
          <a:prstGeom prst="rect">
            <a:avLst/>
          </a:prstGeom>
        </p:spPr>
        <p:txBody>
          <a:bodyPr wrap="square" lIns="0" tIns="0" rIns="0" bIns="0" rtlCol="0" anchor="t">
            <a:spAutoFit/>
          </a:bodyPr>
          <a:lstStyle/>
          <a:p>
            <a:pPr algn="l"/>
            <a:r>
              <a:rPr lang="en-US" sz="6000" b="1" dirty="0">
                <a:solidFill>
                  <a:srgbClr val="000000"/>
                </a:solidFill>
                <a:latin typeface="Bebas Neue Bold"/>
                <a:ea typeface="Bebas Neue Bold"/>
                <a:cs typeface="Bebas Neue Bold"/>
                <a:sym typeface="Bebas Neue Bold"/>
              </a:rPr>
              <a:t>Analisis Regresi Linier </a:t>
            </a:r>
            <a:r>
              <a:rPr lang="en-US" sz="6000" b="1" dirty="0" err="1">
                <a:solidFill>
                  <a:srgbClr val="000000"/>
                </a:solidFill>
                <a:latin typeface="Bebas Neue Bold"/>
                <a:ea typeface="Bebas Neue Bold"/>
                <a:cs typeface="Bebas Neue Bold"/>
                <a:sym typeface="Bebas Neue Bold"/>
              </a:rPr>
              <a:t>Berganda</a:t>
            </a:r>
            <a:endParaRPr lang="en-US" sz="6000" b="1" dirty="0">
              <a:solidFill>
                <a:srgbClr val="000000"/>
              </a:solidFill>
              <a:latin typeface="Bebas Neue Bold"/>
              <a:ea typeface="Bebas Neue Bold"/>
              <a:cs typeface="Bebas Neue Bold"/>
              <a:sym typeface="Bebas Neue Bold"/>
            </a:endParaRPr>
          </a:p>
        </p:txBody>
      </p:sp>
      <p:sp>
        <p:nvSpPr>
          <p:cNvPr id="8" name="TextBox 8"/>
          <p:cNvSpPr txBox="1"/>
          <p:nvPr/>
        </p:nvSpPr>
        <p:spPr>
          <a:xfrm>
            <a:off x="108495" y="9410249"/>
            <a:ext cx="528936" cy="332480"/>
          </a:xfrm>
          <a:prstGeom prst="rect">
            <a:avLst/>
          </a:prstGeom>
        </p:spPr>
        <p:txBody>
          <a:bodyPr lIns="0" tIns="0" rIns="0" bIns="0" rtlCol="0" anchor="t">
            <a:spAutoFit/>
          </a:bodyPr>
          <a:lstStyle/>
          <a:p>
            <a:pPr algn="ctr">
              <a:lnSpc>
                <a:spcPts val="2510"/>
              </a:lnSpc>
            </a:pPr>
            <a:r>
              <a:rPr lang="en-US" sz="2460" b="1" dirty="0">
                <a:solidFill>
                  <a:srgbClr val="000000"/>
                </a:solidFill>
                <a:latin typeface="Montserrat Ultra-Bold"/>
                <a:ea typeface="Montserrat Ultra-Bold"/>
                <a:cs typeface="Montserrat Ultra-Bold"/>
                <a:sym typeface="Montserrat Ultra-Bold"/>
              </a:rPr>
              <a:t>06</a:t>
            </a:r>
          </a:p>
        </p:txBody>
      </p:sp>
      <p:sp>
        <p:nvSpPr>
          <p:cNvPr id="10" name="TextBox 10"/>
          <p:cNvSpPr txBox="1"/>
          <p:nvPr/>
        </p:nvSpPr>
        <p:spPr>
          <a:xfrm>
            <a:off x="138711" y="3220794"/>
            <a:ext cx="8868130" cy="5170646"/>
          </a:xfrm>
          <a:prstGeom prst="rect">
            <a:avLst/>
          </a:prstGeom>
        </p:spPr>
        <p:txBody>
          <a:bodyPr wrap="square" lIns="0" tIns="0" rIns="0" bIns="0" rtlCol="0" anchor="t">
            <a:spAutoFit/>
          </a:bodyPr>
          <a:lstStyle/>
          <a:p>
            <a:pPr algn="just"/>
            <a:r>
              <a:rPr lang="en-ID" sz="2400" dirty="0" err="1">
                <a:latin typeface="Times New Roman" panose="02020603050405020304" pitchFamily="18" charset="0"/>
                <a:cs typeface="Times New Roman" panose="02020603050405020304" pitchFamily="18" charset="0"/>
              </a:rPr>
              <a:t>Berdasarkan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hasil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analisis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regresi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persamaan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regresi</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diperoleh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adalah</a:t>
            </a:r>
            <a:r>
              <a:rPr lang="en-ID" sz="2400" dirty="0">
                <a:latin typeface="Times New Roman" panose="02020603050405020304" pitchFamily="18" charset="0"/>
                <a:cs typeface="Times New Roman" panose="02020603050405020304" pitchFamily="18" charset="0"/>
              </a:rPr>
              <a:t> </a:t>
            </a:r>
            <a:r>
              <a:rPr lang="en-ID" sz="2400" b="1" dirty="0">
                <a:latin typeface="Times New Roman" panose="02020603050405020304" pitchFamily="18" charset="0"/>
                <a:cs typeface="Times New Roman" panose="02020603050405020304" pitchFamily="18" charset="0"/>
              </a:rPr>
              <a:t>Y = 22,399 + 0,279X₁ + 0,496X₂ + 0,491X₃</a:t>
            </a:r>
            <a:r>
              <a:rPr lang="en-ID" sz="2400" dirty="0">
                <a:latin typeface="Times New Roman" panose="02020603050405020304" pitchFamily="18" charset="0"/>
                <a:cs typeface="Times New Roman" panose="02020603050405020304" pitchFamily="18" charset="0"/>
              </a:rPr>
              <a:t>, di mana Y </a:t>
            </a:r>
            <a:r>
              <a:rPr lang="en-ID" sz="2400" dirty="0" err="1">
                <a:latin typeface="Times New Roman" panose="02020603050405020304" pitchFamily="18" charset="0"/>
                <a:cs typeface="Times New Roman" panose="02020603050405020304" pitchFamily="18" charset="0"/>
              </a:rPr>
              <a:t>adalah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retensi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X₁ </a:t>
            </a:r>
            <a:r>
              <a:rPr lang="en-ID" sz="2400" dirty="0" err="1">
                <a:latin typeface="Times New Roman" panose="02020603050405020304" pitchFamily="18" charset="0"/>
                <a:cs typeface="Times New Roman" panose="02020603050405020304" pitchFamily="18" charset="0"/>
              </a:rPr>
              <a:t>adalah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X₂ </a:t>
            </a:r>
            <a:r>
              <a:rPr lang="en-ID" sz="2400" dirty="0" err="1">
                <a:latin typeface="Times New Roman" panose="02020603050405020304" pitchFamily="18" charset="0"/>
                <a:cs typeface="Times New Roman" panose="02020603050405020304" pitchFamily="18" charset="0"/>
              </a:rPr>
              <a:t>adalah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dan X₃ </a:t>
            </a:r>
            <a:r>
              <a:rPr lang="en-ID" sz="2400" dirty="0" err="1">
                <a:latin typeface="Times New Roman" panose="02020603050405020304" pitchFamily="18" charset="0"/>
                <a:cs typeface="Times New Roman" panose="02020603050405020304" pitchFamily="18" charset="0"/>
              </a:rPr>
              <a:t>adalah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transformasional</a:t>
            </a:r>
            <a:r>
              <a:rPr lang="en-ID" sz="2400" dirty="0">
                <a:latin typeface="Times New Roman" panose="02020603050405020304" pitchFamily="18" charset="0"/>
                <a:cs typeface="Times New Roman" panose="02020603050405020304" pitchFamily="18" charset="0"/>
              </a:rPr>
              <a:t>. Hasil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menunjukkan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bahwa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semua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variabel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memiliki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pengaruh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signifikan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terhadap</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retensi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Peningkatan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satu</a:t>
            </a:r>
            <a:r>
              <a:rPr lang="en-ID" sz="2400" dirty="0">
                <a:latin typeface="Times New Roman" panose="02020603050405020304" pitchFamily="18" charset="0"/>
                <a:cs typeface="Times New Roman" panose="02020603050405020304" pitchFamily="18" charset="0"/>
              </a:rPr>
              <a:t> unit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meningkatkan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retensi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sebesar</a:t>
            </a:r>
            <a:r>
              <a:rPr lang="en-ID" sz="2400" dirty="0">
                <a:latin typeface="Times New Roman" panose="02020603050405020304" pitchFamily="18" charset="0"/>
                <a:cs typeface="Times New Roman" panose="02020603050405020304" pitchFamily="18" charset="0"/>
              </a:rPr>
              <a:t> 0,279 unit,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sebesar</a:t>
            </a:r>
            <a:r>
              <a:rPr lang="en-ID" sz="2400" dirty="0">
                <a:latin typeface="Times New Roman" panose="02020603050405020304" pitchFamily="18" charset="0"/>
                <a:cs typeface="Times New Roman" panose="02020603050405020304" pitchFamily="18" charset="0"/>
              </a:rPr>
              <a:t> 0,496 unit, dan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transformasional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sebesar</a:t>
            </a:r>
            <a:r>
              <a:rPr lang="en-ID" sz="2400" dirty="0">
                <a:latin typeface="Times New Roman" panose="02020603050405020304" pitchFamily="18" charset="0"/>
                <a:cs typeface="Times New Roman" panose="02020603050405020304" pitchFamily="18" charset="0"/>
              </a:rPr>
              <a:t> 0,491 unit. </a:t>
            </a:r>
            <a:r>
              <a:rPr lang="en-ID" sz="2400" dirty="0" err="1">
                <a:latin typeface="Times New Roman" panose="02020603050405020304" pitchFamily="18" charset="0"/>
                <a:cs typeface="Times New Roman" panose="02020603050405020304" pitchFamily="18" charset="0"/>
              </a:rPr>
              <a:t>Temuan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menegaskan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pentingnya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mengelola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menerapkan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transformasional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meningkatkan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loyalitas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sejalan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dengan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studi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sebelumnya</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menyoroti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pengaruh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positif</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manajemen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terhadap</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retensi</a:t>
            </a:r>
            <a:r>
              <a:rPr lang="en-ID" sz="2400" dirty="0">
                <a:latin typeface="Times New Roman" panose="02020603050405020304" pitchFamily="18" charset="0"/>
                <a:cs typeface="Times New Roman" panose="02020603050405020304" pitchFamily="18" charset="0"/>
              </a:rPr>
              <a:t>. Strategi </a:t>
            </a:r>
            <a:r>
              <a:rPr lang="en-ID" sz="2400" dirty="0" err="1">
                <a:latin typeface="Times New Roman" panose="02020603050405020304" pitchFamily="18" charset="0"/>
                <a:cs typeface="Times New Roman" panose="02020603050405020304" pitchFamily="18" charset="0"/>
              </a:rPr>
              <a:t>komprehensif</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mengintegrasikan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ketiga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faktor</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dapat</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membantu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organisasi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mengatasi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masalah</a:t>
            </a:r>
            <a:r>
              <a:rPr lang="en-ID" sz="2400" dirty="0">
                <a:latin typeface="Times New Roman" panose="02020603050405020304" pitchFamily="18" charset="0"/>
                <a:cs typeface="Times New Roman" panose="02020603050405020304" pitchFamily="18" charset="0"/>
              </a:rPr>
              <a:t> turnover </a:t>
            </a:r>
            <a:r>
              <a:rPr lang="en-ID" sz="2400" dirty="0" err="1">
                <a:latin typeface="Times New Roman" panose="02020603050405020304" pitchFamily="18" charset="0"/>
                <a:cs typeface="Times New Roman" panose="02020603050405020304" pitchFamily="18" charset="0"/>
              </a:rPr>
              <a:t>secara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efektif</a:t>
            </a:r>
            <a:r>
              <a:rPr lang="en-ID" sz="2400" dirty="0">
                <a:latin typeface="Times New Roman" panose="02020603050405020304" pitchFamily="18" charset="0"/>
                <a:cs typeface="Times New Roman" panose="02020603050405020304" pitchFamily="18" charset="0"/>
              </a:rPr>
              <a:t>.</a:t>
            </a:r>
          </a:p>
        </p:txBody>
      </p:sp>
      <p:grpSp>
        <p:nvGrpSpPr>
          <p:cNvPr id="11" name="Group 11"/>
          <p:cNvGrpSpPr/>
          <p:nvPr/>
        </p:nvGrpSpPr>
        <p:grpSpPr>
          <a:xfrm rot="-5400000">
            <a:off x="17241433" y="9240433"/>
            <a:ext cx="824743" cy="1268392"/>
            <a:chOff x="0" y="0"/>
            <a:chExt cx="217216" cy="334062"/>
          </a:xfrm>
        </p:grpSpPr>
        <p:sp>
          <p:nvSpPr>
            <p:cNvPr id="12" name="Freeform 12"/>
            <p:cNvSpPr/>
            <p:nvPr/>
          </p:nvSpPr>
          <p:spPr>
            <a:xfrm>
              <a:off x="0" y="0"/>
              <a:ext cx="217216" cy="334062"/>
            </a:xfrm>
            <a:custGeom>
              <a:avLst/>
              <a:gdLst/>
              <a:ahLst/>
              <a:cxnLst/>
              <a:rect l="l" t="t" r="r" b="b"/>
              <a:pathLst>
                <a:path w="217216" h="334062">
                  <a:moveTo>
                    <a:pt x="0" y="0"/>
                  </a:moveTo>
                  <a:lnTo>
                    <a:pt x="217216" y="0"/>
                  </a:lnTo>
                  <a:lnTo>
                    <a:pt x="217216" y="334062"/>
                  </a:lnTo>
                  <a:lnTo>
                    <a:pt x="0" y="334062"/>
                  </a:lnTo>
                  <a:close/>
                </a:path>
              </a:pathLst>
            </a:custGeom>
            <a:solidFill>
              <a:srgbClr val="FFCD39"/>
            </a:solidFill>
          </p:spPr>
          <p:txBody>
            <a:bodyPr/>
            <a:lstStyle/>
            <a:p>
              <a:endParaRPr lang="en-US"/>
            </a:p>
          </p:txBody>
        </p:sp>
        <p:sp>
          <p:nvSpPr>
            <p:cNvPr id="13" name="TextBox 13"/>
            <p:cNvSpPr txBox="1"/>
            <p:nvPr/>
          </p:nvSpPr>
          <p:spPr>
            <a:xfrm>
              <a:off x="0" y="28575"/>
              <a:ext cx="217216" cy="305487"/>
            </a:xfrm>
            <a:prstGeom prst="rect">
              <a:avLst/>
            </a:prstGeom>
          </p:spPr>
          <p:txBody>
            <a:bodyPr lIns="50800" tIns="50800" rIns="50800" bIns="50800" rtlCol="0" anchor="ctr"/>
            <a:lstStyle/>
            <a:p>
              <a:pPr algn="ctr">
                <a:lnSpc>
                  <a:spcPts val="1898"/>
                </a:lnSpc>
              </a:pPr>
              <a:endParaRPr/>
            </a:p>
          </p:txBody>
        </p:sp>
      </p:grpSp>
      <p:grpSp>
        <p:nvGrpSpPr>
          <p:cNvPr id="14" name="Group 14"/>
          <p:cNvGrpSpPr/>
          <p:nvPr/>
        </p:nvGrpSpPr>
        <p:grpSpPr>
          <a:xfrm rot="-5400000">
            <a:off x="16001462" y="9467709"/>
            <a:ext cx="824743" cy="813839"/>
            <a:chOff x="0" y="0"/>
            <a:chExt cx="217216" cy="214344"/>
          </a:xfrm>
        </p:grpSpPr>
        <p:sp>
          <p:nvSpPr>
            <p:cNvPr id="15" name="Freeform 15"/>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6" name="TextBox 16"/>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17" name="Group 17"/>
          <p:cNvGrpSpPr/>
          <p:nvPr/>
        </p:nvGrpSpPr>
        <p:grpSpPr>
          <a:xfrm rot="-5400000">
            <a:off x="1234518" y="-221825"/>
            <a:ext cx="824743" cy="1268392"/>
            <a:chOff x="0" y="0"/>
            <a:chExt cx="217216" cy="334062"/>
          </a:xfrm>
        </p:grpSpPr>
        <p:sp>
          <p:nvSpPr>
            <p:cNvPr id="18" name="Freeform 18"/>
            <p:cNvSpPr/>
            <p:nvPr/>
          </p:nvSpPr>
          <p:spPr>
            <a:xfrm>
              <a:off x="0" y="0"/>
              <a:ext cx="217216" cy="334062"/>
            </a:xfrm>
            <a:custGeom>
              <a:avLst/>
              <a:gdLst/>
              <a:ahLst/>
              <a:cxnLst/>
              <a:rect l="l" t="t" r="r" b="b"/>
              <a:pathLst>
                <a:path w="217216" h="334062">
                  <a:moveTo>
                    <a:pt x="0" y="0"/>
                  </a:moveTo>
                  <a:lnTo>
                    <a:pt x="217216" y="0"/>
                  </a:lnTo>
                  <a:lnTo>
                    <a:pt x="217216" y="334062"/>
                  </a:lnTo>
                  <a:lnTo>
                    <a:pt x="0" y="334062"/>
                  </a:lnTo>
                  <a:close/>
                </a:path>
              </a:pathLst>
            </a:custGeom>
            <a:solidFill>
              <a:srgbClr val="FFCD39"/>
            </a:solidFill>
          </p:spPr>
          <p:txBody>
            <a:bodyPr/>
            <a:lstStyle/>
            <a:p>
              <a:endParaRPr lang="en-US"/>
            </a:p>
          </p:txBody>
        </p:sp>
        <p:sp>
          <p:nvSpPr>
            <p:cNvPr id="19" name="TextBox 19"/>
            <p:cNvSpPr txBox="1"/>
            <p:nvPr/>
          </p:nvSpPr>
          <p:spPr>
            <a:xfrm>
              <a:off x="0" y="28575"/>
              <a:ext cx="217216" cy="305487"/>
            </a:xfrm>
            <a:prstGeom prst="rect">
              <a:avLst/>
            </a:prstGeom>
          </p:spPr>
          <p:txBody>
            <a:bodyPr lIns="50800" tIns="50800" rIns="50800" bIns="50800" rtlCol="0" anchor="ctr"/>
            <a:lstStyle/>
            <a:p>
              <a:pPr algn="ctr">
                <a:lnSpc>
                  <a:spcPts val="1898"/>
                </a:lnSpc>
              </a:pPr>
              <a:endParaRPr/>
            </a:p>
          </p:txBody>
        </p:sp>
      </p:grpSp>
      <p:grpSp>
        <p:nvGrpSpPr>
          <p:cNvPr id="20" name="Group 20"/>
          <p:cNvGrpSpPr/>
          <p:nvPr/>
        </p:nvGrpSpPr>
        <p:grpSpPr>
          <a:xfrm rot="-5400000">
            <a:off x="-5452" y="5452"/>
            <a:ext cx="824743" cy="813839"/>
            <a:chOff x="0" y="0"/>
            <a:chExt cx="217216" cy="214344"/>
          </a:xfrm>
        </p:grpSpPr>
        <p:sp>
          <p:nvSpPr>
            <p:cNvPr id="21" name="Freeform 21"/>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2" name="TextBox 22"/>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pic>
        <p:nvPicPr>
          <p:cNvPr id="24" name="Picture 23">
            <a:extLst>
              <a:ext uri="{FF2B5EF4-FFF2-40B4-BE49-F238E27FC236}">
                <a16:creationId xmlns:a16="http://schemas.microsoft.com/office/drawing/2014/main" id="{903C99CD-19F7-BF5B-0C1A-60BF66A7A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3543300"/>
            <a:ext cx="8868131" cy="41922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00736" y="9172426"/>
            <a:ext cx="1415309" cy="813839"/>
            <a:chOff x="0" y="0"/>
            <a:chExt cx="372756" cy="214344"/>
          </a:xfrm>
        </p:grpSpPr>
        <p:sp>
          <p:nvSpPr>
            <p:cNvPr id="3" name="Freeform 3"/>
            <p:cNvSpPr/>
            <p:nvPr/>
          </p:nvSpPr>
          <p:spPr>
            <a:xfrm>
              <a:off x="0" y="0"/>
              <a:ext cx="372756" cy="214344"/>
            </a:xfrm>
            <a:custGeom>
              <a:avLst/>
              <a:gdLst/>
              <a:ahLst/>
              <a:cxnLst/>
              <a:rect l="l" t="t" r="r" b="b"/>
              <a:pathLst>
                <a:path w="372756" h="214344">
                  <a:moveTo>
                    <a:pt x="0" y="0"/>
                  </a:moveTo>
                  <a:lnTo>
                    <a:pt x="372756" y="0"/>
                  </a:lnTo>
                  <a:lnTo>
                    <a:pt x="372756" y="214344"/>
                  </a:lnTo>
                  <a:lnTo>
                    <a:pt x="0" y="214344"/>
                  </a:lnTo>
                  <a:close/>
                </a:path>
              </a:pathLst>
            </a:custGeom>
            <a:solidFill>
              <a:srgbClr val="D9D9D9"/>
            </a:solidFill>
          </p:spPr>
          <p:txBody>
            <a:bodyPr/>
            <a:lstStyle/>
            <a:p>
              <a:endParaRPr lang="en-US"/>
            </a:p>
          </p:txBody>
        </p:sp>
        <p:sp>
          <p:nvSpPr>
            <p:cNvPr id="4" name="TextBox 4"/>
            <p:cNvSpPr txBox="1"/>
            <p:nvPr/>
          </p:nvSpPr>
          <p:spPr>
            <a:xfrm>
              <a:off x="0" y="28575"/>
              <a:ext cx="372756" cy="185769"/>
            </a:xfrm>
            <a:prstGeom prst="rect">
              <a:avLst/>
            </a:prstGeom>
          </p:spPr>
          <p:txBody>
            <a:bodyPr lIns="50800" tIns="50800" rIns="50800" bIns="50800" rtlCol="0" anchor="ctr"/>
            <a:lstStyle/>
            <a:p>
              <a:pPr algn="ctr">
                <a:lnSpc>
                  <a:spcPts val="1898"/>
                </a:lnSpc>
              </a:pPr>
              <a:endParaRPr/>
            </a:p>
          </p:txBody>
        </p:sp>
      </p:grpSp>
      <p:sp>
        <p:nvSpPr>
          <p:cNvPr id="5" name="Freeform 5"/>
          <p:cNvSpPr/>
          <p:nvPr/>
        </p:nvSpPr>
        <p:spPr>
          <a:xfrm rot="-5400000">
            <a:off x="1569749" y="8613151"/>
            <a:ext cx="879236" cy="1932387"/>
          </a:xfrm>
          <a:custGeom>
            <a:avLst/>
            <a:gdLst/>
            <a:ahLst/>
            <a:cxnLst/>
            <a:rect l="l" t="t" r="r" b="b"/>
            <a:pathLst>
              <a:path w="879236" h="1932387">
                <a:moveTo>
                  <a:pt x="0" y="0"/>
                </a:moveTo>
                <a:lnTo>
                  <a:pt x="879236" y="0"/>
                </a:lnTo>
                <a:lnTo>
                  <a:pt x="879236" y="1932386"/>
                </a:lnTo>
                <a:lnTo>
                  <a:pt x="0" y="193238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flipH="1" flipV="1">
            <a:off x="7064252" y="298168"/>
            <a:ext cx="879236" cy="1932387"/>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08495" y="1240216"/>
            <a:ext cx="4572020" cy="1243930"/>
          </a:xfrm>
          <a:prstGeom prst="rect">
            <a:avLst/>
          </a:prstGeom>
        </p:spPr>
        <p:txBody>
          <a:bodyPr lIns="0" tIns="0" rIns="0" bIns="0" rtlCol="0" anchor="t">
            <a:spAutoFit/>
          </a:bodyPr>
          <a:lstStyle/>
          <a:p>
            <a:pPr algn="l">
              <a:lnSpc>
                <a:spcPts val="9676"/>
              </a:lnSpc>
            </a:pPr>
            <a:r>
              <a:rPr lang="en-US" sz="9486" b="1" dirty="0">
                <a:solidFill>
                  <a:srgbClr val="000000"/>
                </a:solidFill>
                <a:latin typeface="Bebas Neue Bold"/>
                <a:ea typeface="Bebas Neue Bold"/>
                <a:cs typeface="Bebas Neue Bold"/>
                <a:sym typeface="Bebas Neue Bold"/>
              </a:rPr>
              <a:t>UJI T</a:t>
            </a:r>
          </a:p>
        </p:txBody>
      </p:sp>
      <p:sp>
        <p:nvSpPr>
          <p:cNvPr id="8" name="TextBox 8"/>
          <p:cNvSpPr txBox="1"/>
          <p:nvPr/>
        </p:nvSpPr>
        <p:spPr>
          <a:xfrm>
            <a:off x="108495" y="9488479"/>
            <a:ext cx="528936" cy="332480"/>
          </a:xfrm>
          <a:prstGeom prst="rect">
            <a:avLst/>
          </a:prstGeom>
        </p:spPr>
        <p:txBody>
          <a:bodyPr lIns="0" tIns="0" rIns="0" bIns="0" rtlCol="0" anchor="t">
            <a:spAutoFit/>
          </a:bodyPr>
          <a:lstStyle/>
          <a:p>
            <a:pPr algn="ctr">
              <a:lnSpc>
                <a:spcPts val="2510"/>
              </a:lnSpc>
            </a:pPr>
            <a:r>
              <a:rPr lang="en-US" sz="2460" b="1">
                <a:solidFill>
                  <a:srgbClr val="000000"/>
                </a:solidFill>
                <a:latin typeface="Montserrat Ultra-Bold"/>
                <a:ea typeface="Montserrat Ultra-Bold"/>
                <a:cs typeface="Montserrat Ultra-Bold"/>
                <a:sym typeface="Montserrat Ultra-Bold"/>
              </a:rPr>
              <a:t>05</a:t>
            </a:r>
          </a:p>
        </p:txBody>
      </p:sp>
      <p:sp>
        <p:nvSpPr>
          <p:cNvPr id="9" name="TextBox 9"/>
          <p:cNvSpPr txBox="1"/>
          <p:nvPr/>
        </p:nvSpPr>
        <p:spPr>
          <a:xfrm>
            <a:off x="9830212" y="2784762"/>
            <a:ext cx="7414615" cy="5770811"/>
          </a:xfrm>
          <a:prstGeom prst="rect">
            <a:avLst/>
          </a:prstGeom>
        </p:spPr>
        <p:txBody>
          <a:bodyPr wrap="square" lIns="0" tIns="0" rIns="0" bIns="0" rtlCol="0" anchor="t">
            <a:spAutoFit/>
          </a:bodyPr>
          <a:lstStyle/>
          <a:p>
            <a:pPr algn="just"/>
            <a:r>
              <a:rPr lang="en-ID" sz="2500" dirty="0">
                <a:latin typeface="Times New Roman" panose="02020603050405020304" pitchFamily="18" charset="0"/>
                <a:cs typeface="Times New Roman" panose="02020603050405020304" pitchFamily="18" charset="0"/>
              </a:rPr>
              <a:t>Hasil uji t </a:t>
            </a:r>
            <a:r>
              <a:rPr lang="en-ID" sz="2500" dirty="0" err="1">
                <a:latin typeface="Times New Roman" panose="02020603050405020304" pitchFamily="18" charset="0"/>
                <a:cs typeface="Times New Roman" panose="02020603050405020304" pitchFamily="18" charset="0"/>
              </a:rPr>
              <a:t>menunjukkan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bahwa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lingkungan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kerja</a:t>
            </a:r>
            <a:r>
              <a:rPr lang="en-ID" sz="2500" dirty="0">
                <a:latin typeface="Times New Roman" panose="02020603050405020304" pitchFamily="18" charset="0"/>
                <a:cs typeface="Times New Roman" panose="02020603050405020304" pitchFamily="18" charset="0"/>
              </a:rPr>
              <a:t> (t = 2,640, p = 0,010, b = 0,279), </a:t>
            </a:r>
            <a:r>
              <a:rPr lang="en-ID" sz="2500" dirty="0" err="1">
                <a:latin typeface="Times New Roman" panose="02020603050405020304" pitchFamily="18" charset="0"/>
                <a:cs typeface="Times New Roman" panose="02020603050405020304" pitchFamily="18" charset="0"/>
              </a:rPr>
              <a:t>beban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kerja</a:t>
            </a:r>
            <a:r>
              <a:rPr lang="en-ID" sz="2500" dirty="0">
                <a:latin typeface="Times New Roman" panose="02020603050405020304" pitchFamily="18" charset="0"/>
                <a:cs typeface="Times New Roman" panose="02020603050405020304" pitchFamily="18" charset="0"/>
              </a:rPr>
              <a:t> (t = 4,996, p = 0,000, b = 0,496), dan </a:t>
            </a:r>
            <a:r>
              <a:rPr lang="en-ID" sz="2500" dirty="0" err="1">
                <a:latin typeface="Times New Roman" panose="02020603050405020304" pitchFamily="18" charset="0"/>
                <a:cs typeface="Times New Roman" panose="02020603050405020304" pitchFamily="18" charset="0"/>
              </a:rPr>
              <a:t>kepemimpinan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transformasional</a:t>
            </a:r>
            <a:r>
              <a:rPr lang="en-ID" sz="2500" dirty="0">
                <a:latin typeface="Times New Roman" panose="02020603050405020304" pitchFamily="18" charset="0"/>
                <a:cs typeface="Times New Roman" panose="02020603050405020304" pitchFamily="18" charset="0"/>
              </a:rPr>
              <a:t> (t = 5,311, p = 0,000, b = 0,491) </a:t>
            </a:r>
            <a:r>
              <a:rPr lang="en-ID" sz="2500" dirty="0" err="1">
                <a:latin typeface="Times New Roman" panose="02020603050405020304" pitchFamily="18" charset="0"/>
                <a:cs typeface="Times New Roman" panose="02020603050405020304" pitchFamily="18" charset="0"/>
              </a:rPr>
              <a:t>memiliki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pengaruh</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positif</a:t>
            </a:r>
            <a:r>
              <a:rPr lang="en-ID" sz="2500" dirty="0">
                <a:latin typeface="Times New Roman" panose="02020603050405020304" pitchFamily="18" charset="0"/>
                <a:cs typeface="Times New Roman" panose="02020603050405020304" pitchFamily="18" charset="0"/>
              </a:rPr>
              <a:t> yang </a:t>
            </a:r>
            <a:r>
              <a:rPr lang="en-ID" sz="2500" dirty="0" err="1">
                <a:latin typeface="Times New Roman" panose="02020603050405020304" pitchFamily="18" charset="0"/>
                <a:cs typeface="Times New Roman" panose="02020603050405020304" pitchFamily="18" charset="0"/>
              </a:rPr>
              <a:t>signifikan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terhadap</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retensi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karyawan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Temuan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ini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menunjukkan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bahwa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peningkatan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kualitas</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lingkungan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kerja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manajemen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beban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kerja</a:t>
            </a:r>
            <a:r>
              <a:rPr lang="en-ID" sz="2500" dirty="0">
                <a:latin typeface="Times New Roman" panose="02020603050405020304" pitchFamily="18" charset="0"/>
                <a:cs typeface="Times New Roman" panose="02020603050405020304" pitchFamily="18" charset="0"/>
              </a:rPr>
              <a:t> yang </a:t>
            </a:r>
            <a:r>
              <a:rPr lang="en-ID" sz="2500" dirty="0" err="1">
                <a:latin typeface="Times New Roman" panose="02020603050405020304" pitchFamily="18" charset="0"/>
                <a:cs typeface="Times New Roman" panose="02020603050405020304" pitchFamily="18" charset="0"/>
              </a:rPr>
              <a:t>efektif</a:t>
            </a:r>
            <a:r>
              <a:rPr lang="en-ID" sz="2500" dirty="0">
                <a:latin typeface="Times New Roman" panose="02020603050405020304" pitchFamily="18" charset="0"/>
                <a:cs typeface="Times New Roman" panose="02020603050405020304" pitchFamily="18" charset="0"/>
              </a:rPr>
              <a:t>, dan </a:t>
            </a:r>
            <a:r>
              <a:rPr lang="en-ID" sz="2500" dirty="0" err="1">
                <a:latin typeface="Times New Roman" panose="02020603050405020304" pitchFamily="18" charset="0"/>
                <a:cs typeface="Times New Roman" panose="02020603050405020304" pitchFamily="18" charset="0"/>
              </a:rPr>
              <a:t>penerapan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kepemimpinan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transformasional</a:t>
            </a:r>
            <a:r>
              <a:rPr lang="en-ID" sz="2500" dirty="0">
                <a:latin typeface="Times New Roman" panose="02020603050405020304" pitchFamily="18" charset="0"/>
                <a:cs typeface="Times New Roman" panose="02020603050405020304" pitchFamily="18" charset="0"/>
              </a:rPr>
              <a:t> yang </a:t>
            </a:r>
            <a:r>
              <a:rPr lang="en-ID" sz="2500" dirty="0" err="1">
                <a:latin typeface="Times New Roman" panose="02020603050405020304" pitchFamily="18" charset="0"/>
                <a:cs typeface="Times New Roman" panose="02020603050405020304" pitchFamily="18" charset="0"/>
              </a:rPr>
              <a:t>baik</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dapat</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meningkatkan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loyalitas</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karyawan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secara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signifikan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Penelitian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ini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sejalan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dengan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studi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sebelumnya</a:t>
            </a:r>
            <a:r>
              <a:rPr lang="en-ID" sz="2500" dirty="0">
                <a:latin typeface="Times New Roman" panose="02020603050405020304" pitchFamily="18" charset="0"/>
                <a:cs typeface="Times New Roman" panose="02020603050405020304" pitchFamily="18" charset="0"/>
              </a:rPr>
              <a:t> yang juga </a:t>
            </a:r>
            <a:r>
              <a:rPr lang="en-ID" sz="2500" dirty="0" err="1">
                <a:latin typeface="Times New Roman" panose="02020603050405020304" pitchFamily="18" charset="0"/>
                <a:cs typeface="Times New Roman" panose="02020603050405020304" pitchFamily="18" charset="0"/>
              </a:rPr>
              <a:t>menyoroti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peran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penting</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ketiga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variabel</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tersebut</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dalam</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mempertahankan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karyawan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Implikasinya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organisasi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perlu</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mengelola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ketiga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faktor</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ini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secara</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terpadu</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untuk</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meningkatkan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retensi</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karyawan</a:t>
            </a:r>
            <a:r>
              <a:rPr lang="en-ID" sz="2500" dirty="0">
                <a:latin typeface="Times New Roman" panose="02020603050405020304" pitchFamily="18" charset="0"/>
                <a:cs typeface="Times New Roman" panose="02020603050405020304" pitchFamily="18" charset="0"/>
              </a:rPr>
              <a:t> dan </a:t>
            </a:r>
            <a:r>
              <a:rPr lang="en-ID" sz="2500" dirty="0" err="1">
                <a:latin typeface="Times New Roman" panose="02020603050405020304" pitchFamily="18" charset="0"/>
                <a:cs typeface="Times New Roman" panose="02020603050405020304" pitchFamily="18" charset="0"/>
              </a:rPr>
              <a:t>menciptakan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lingkungan</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kerja</a:t>
            </a:r>
            <a:r>
              <a:rPr lang="en-ID" sz="2500" dirty="0">
                <a:latin typeface="Times New Roman" panose="02020603050405020304" pitchFamily="18" charset="0"/>
                <a:cs typeface="Times New Roman" panose="02020603050405020304" pitchFamily="18" charset="0"/>
              </a:rPr>
              <a:t> yang </a:t>
            </a:r>
            <a:r>
              <a:rPr lang="en-ID" sz="2500" dirty="0" err="1">
                <a:latin typeface="Times New Roman" panose="02020603050405020304" pitchFamily="18" charset="0"/>
                <a:cs typeface="Times New Roman" panose="02020603050405020304" pitchFamily="18" charset="0"/>
              </a:rPr>
              <a:t>lebih</a:t>
            </a:r>
            <a:r>
              <a:rPr lang="en-ID" sz="2500" dirty="0">
                <a:latin typeface="Times New Roman" panose="02020603050405020304" pitchFamily="18" charset="0"/>
                <a:cs typeface="Times New Roman" panose="02020603050405020304" pitchFamily="18" charset="0"/>
              </a:rPr>
              <a:t> </a:t>
            </a:r>
            <a:r>
              <a:rPr lang="en-ID" sz="2500" dirty="0" err="1">
                <a:latin typeface="Times New Roman" panose="02020603050405020304" pitchFamily="18" charset="0"/>
                <a:cs typeface="Times New Roman" panose="02020603050405020304" pitchFamily="18" charset="0"/>
              </a:rPr>
              <a:t>produktif</a:t>
            </a:r>
            <a:r>
              <a:rPr lang="en-ID" sz="2500" dirty="0">
                <a:latin typeface="Times New Roman" panose="02020603050405020304" pitchFamily="18" charset="0"/>
                <a:cs typeface="Times New Roman" panose="02020603050405020304" pitchFamily="18" charset="0"/>
              </a:rPr>
              <a:t>.</a:t>
            </a:r>
          </a:p>
        </p:txBody>
      </p:sp>
      <p:grpSp>
        <p:nvGrpSpPr>
          <p:cNvPr id="10" name="Group 10"/>
          <p:cNvGrpSpPr/>
          <p:nvPr/>
        </p:nvGrpSpPr>
        <p:grpSpPr>
          <a:xfrm rot="-5400000">
            <a:off x="8653309" y="3315582"/>
            <a:ext cx="1415309" cy="433928"/>
            <a:chOff x="0" y="0"/>
            <a:chExt cx="372756" cy="114286"/>
          </a:xfrm>
        </p:grpSpPr>
        <p:sp>
          <p:nvSpPr>
            <p:cNvPr id="11" name="Freeform 11"/>
            <p:cNvSpPr/>
            <p:nvPr/>
          </p:nvSpPr>
          <p:spPr>
            <a:xfrm>
              <a:off x="0" y="0"/>
              <a:ext cx="372756" cy="114286"/>
            </a:xfrm>
            <a:custGeom>
              <a:avLst/>
              <a:gdLst/>
              <a:ahLst/>
              <a:cxnLst/>
              <a:rect l="l" t="t" r="r" b="b"/>
              <a:pathLst>
                <a:path w="372756" h="114286">
                  <a:moveTo>
                    <a:pt x="0" y="0"/>
                  </a:moveTo>
                  <a:lnTo>
                    <a:pt x="372756" y="0"/>
                  </a:lnTo>
                  <a:lnTo>
                    <a:pt x="372756" y="114286"/>
                  </a:lnTo>
                  <a:lnTo>
                    <a:pt x="0" y="114286"/>
                  </a:lnTo>
                  <a:close/>
                </a:path>
              </a:pathLst>
            </a:custGeom>
            <a:solidFill>
              <a:srgbClr val="FFCD39"/>
            </a:solidFill>
          </p:spPr>
          <p:txBody>
            <a:bodyPr/>
            <a:lstStyle/>
            <a:p>
              <a:endParaRPr lang="en-US"/>
            </a:p>
          </p:txBody>
        </p:sp>
        <p:sp>
          <p:nvSpPr>
            <p:cNvPr id="12" name="TextBox 12"/>
            <p:cNvSpPr txBox="1"/>
            <p:nvPr/>
          </p:nvSpPr>
          <p:spPr>
            <a:xfrm>
              <a:off x="0" y="28575"/>
              <a:ext cx="372756" cy="85711"/>
            </a:xfrm>
            <a:prstGeom prst="rect">
              <a:avLst/>
            </a:prstGeom>
          </p:spPr>
          <p:txBody>
            <a:bodyPr lIns="50800" tIns="50800" rIns="50800" bIns="50800" rtlCol="0" anchor="ctr"/>
            <a:lstStyle/>
            <a:p>
              <a:pPr algn="ctr">
                <a:lnSpc>
                  <a:spcPts val="1898"/>
                </a:lnSpc>
              </a:pPr>
              <a:endParaRPr/>
            </a:p>
          </p:txBody>
        </p:sp>
      </p:grpSp>
      <p:grpSp>
        <p:nvGrpSpPr>
          <p:cNvPr id="21" name="Group 21"/>
          <p:cNvGrpSpPr/>
          <p:nvPr/>
        </p:nvGrpSpPr>
        <p:grpSpPr>
          <a:xfrm>
            <a:off x="17428352" y="1012694"/>
            <a:ext cx="824743" cy="4135546"/>
            <a:chOff x="0" y="0"/>
            <a:chExt cx="217216" cy="1089197"/>
          </a:xfrm>
        </p:grpSpPr>
        <p:sp>
          <p:nvSpPr>
            <p:cNvPr id="22" name="Freeform 22"/>
            <p:cNvSpPr/>
            <p:nvPr/>
          </p:nvSpPr>
          <p:spPr>
            <a:xfrm>
              <a:off x="0" y="0"/>
              <a:ext cx="217216" cy="1089197"/>
            </a:xfrm>
            <a:custGeom>
              <a:avLst/>
              <a:gdLst/>
              <a:ahLst/>
              <a:cxnLst/>
              <a:rect l="l" t="t" r="r" b="b"/>
              <a:pathLst>
                <a:path w="217216" h="1089197">
                  <a:moveTo>
                    <a:pt x="0" y="0"/>
                  </a:moveTo>
                  <a:lnTo>
                    <a:pt x="217216" y="0"/>
                  </a:lnTo>
                  <a:lnTo>
                    <a:pt x="217216" y="1089197"/>
                  </a:lnTo>
                  <a:lnTo>
                    <a:pt x="0" y="1089197"/>
                  </a:lnTo>
                  <a:close/>
                </a:path>
              </a:pathLst>
            </a:custGeom>
            <a:solidFill>
              <a:srgbClr val="FFCD39"/>
            </a:solidFill>
          </p:spPr>
          <p:txBody>
            <a:bodyPr/>
            <a:lstStyle/>
            <a:p>
              <a:endParaRPr lang="en-US"/>
            </a:p>
          </p:txBody>
        </p:sp>
        <p:sp>
          <p:nvSpPr>
            <p:cNvPr id="23" name="TextBox 23"/>
            <p:cNvSpPr txBox="1"/>
            <p:nvPr/>
          </p:nvSpPr>
          <p:spPr>
            <a:xfrm>
              <a:off x="0" y="28575"/>
              <a:ext cx="217216" cy="1060622"/>
            </a:xfrm>
            <a:prstGeom prst="rect">
              <a:avLst/>
            </a:prstGeom>
          </p:spPr>
          <p:txBody>
            <a:bodyPr lIns="50800" tIns="50800" rIns="50800" bIns="50800" rtlCol="0" anchor="ctr"/>
            <a:lstStyle/>
            <a:p>
              <a:pPr algn="ctr">
                <a:lnSpc>
                  <a:spcPts val="1898"/>
                </a:lnSpc>
              </a:pPr>
              <a:endParaRPr/>
            </a:p>
          </p:txBody>
        </p:sp>
      </p:grpSp>
      <p:grpSp>
        <p:nvGrpSpPr>
          <p:cNvPr id="24" name="Group 24"/>
          <p:cNvGrpSpPr/>
          <p:nvPr/>
        </p:nvGrpSpPr>
        <p:grpSpPr>
          <a:xfrm>
            <a:off x="17428352" y="0"/>
            <a:ext cx="824743" cy="813839"/>
            <a:chOff x="0" y="0"/>
            <a:chExt cx="217216" cy="214344"/>
          </a:xfrm>
        </p:grpSpPr>
        <p:sp>
          <p:nvSpPr>
            <p:cNvPr id="25" name="Freeform 25"/>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6" name="TextBox 26"/>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27" name="Group 27"/>
          <p:cNvGrpSpPr/>
          <p:nvPr/>
        </p:nvGrpSpPr>
        <p:grpSpPr>
          <a:xfrm rot="-5400000">
            <a:off x="1234518" y="-243006"/>
            <a:ext cx="824743" cy="1268392"/>
            <a:chOff x="0" y="0"/>
            <a:chExt cx="217216" cy="334062"/>
          </a:xfrm>
        </p:grpSpPr>
        <p:sp>
          <p:nvSpPr>
            <p:cNvPr id="28" name="Freeform 28"/>
            <p:cNvSpPr/>
            <p:nvPr/>
          </p:nvSpPr>
          <p:spPr>
            <a:xfrm>
              <a:off x="0" y="0"/>
              <a:ext cx="217216" cy="334062"/>
            </a:xfrm>
            <a:custGeom>
              <a:avLst/>
              <a:gdLst/>
              <a:ahLst/>
              <a:cxnLst/>
              <a:rect l="l" t="t" r="r" b="b"/>
              <a:pathLst>
                <a:path w="217216" h="334062">
                  <a:moveTo>
                    <a:pt x="0" y="0"/>
                  </a:moveTo>
                  <a:lnTo>
                    <a:pt x="217216" y="0"/>
                  </a:lnTo>
                  <a:lnTo>
                    <a:pt x="217216" y="334062"/>
                  </a:lnTo>
                  <a:lnTo>
                    <a:pt x="0" y="334062"/>
                  </a:lnTo>
                  <a:close/>
                </a:path>
              </a:pathLst>
            </a:custGeom>
            <a:solidFill>
              <a:srgbClr val="FFCD39"/>
            </a:solidFill>
          </p:spPr>
          <p:txBody>
            <a:bodyPr/>
            <a:lstStyle/>
            <a:p>
              <a:endParaRPr lang="en-US"/>
            </a:p>
          </p:txBody>
        </p:sp>
        <p:sp>
          <p:nvSpPr>
            <p:cNvPr id="29" name="TextBox 29"/>
            <p:cNvSpPr txBox="1"/>
            <p:nvPr/>
          </p:nvSpPr>
          <p:spPr>
            <a:xfrm>
              <a:off x="0" y="28575"/>
              <a:ext cx="217216" cy="305487"/>
            </a:xfrm>
            <a:prstGeom prst="rect">
              <a:avLst/>
            </a:prstGeom>
          </p:spPr>
          <p:txBody>
            <a:bodyPr lIns="50800" tIns="50800" rIns="50800" bIns="50800" rtlCol="0" anchor="ctr"/>
            <a:lstStyle/>
            <a:p>
              <a:pPr algn="ctr">
                <a:lnSpc>
                  <a:spcPts val="1898"/>
                </a:lnSpc>
              </a:pPr>
              <a:endParaRPr/>
            </a:p>
          </p:txBody>
        </p:sp>
      </p:grpSp>
      <p:grpSp>
        <p:nvGrpSpPr>
          <p:cNvPr id="30" name="Group 30"/>
          <p:cNvGrpSpPr/>
          <p:nvPr/>
        </p:nvGrpSpPr>
        <p:grpSpPr>
          <a:xfrm rot="-5400000">
            <a:off x="-5452" y="-15729"/>
            <a:ext cx="824743" cy="813839"/>
            <a:chOff x="0" y="0"/>
            <a:chExt cx="217216" cy="214344"/>
          </a:xfrm>
        </p:grpSpPr>
        <p:sp>
          <p:nvSpPr>
            <p:cNvPr id="31" name="Freeform 31"/>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2" name="TextBox 32"/>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pic>
        <p:nvPicPr>
          <p:cNvPr id="34" name="Picture 33">
            <a:extLst>
              <a:ext uri="{FF2B5EF4-FFF2-40B4-BE49-F238E27FC236}">
                <a16:creationId xmlns:a16="http://schemas.microsoft.com/office/drawing/2014/main" id="{72824399-D0AE-63A7-1F03-4E676C492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4" y="3080423"/>
            <a:ext cx="8548560" cy="36705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EDAD5-E763-3DE7-4D0C-D22BDDB580F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1F56438-6160-8616-7AE4-3DF333FCDA0A}"/>
              </a:ext>
            </a:extLst>
          </p:cNvPr>
          <p:cNvSpPr txBox="1"/>
          <p:nvPr/>
        </p:nvSpPr>
        <p:spPr>
          <a:xfrm>
            <a:off x="2927532" y="642395"/>
            <a:ext cx="8970812" cy="1243930"/>
          </a:xfrm>
          <a:prstGeom prst="rect">
            <a:avLst/>
          </a:prstGeom>
        </p:spPr>
        <p:txBody>
          <a:bodyPr wrap="square" lIns="0" tIns="0" rIns="0" bIns="0" rtlCol="0" anchor="t">
            <a:spAutoFit/>
          </a:bodyPr>
          <a:lstStyle/>
          <a:p>
            <a:pPr algn="l">
              <a:lnSpc>
                <a:spcPts val="9676"/>
              </a:lnSpc>
            </a:pPr>
            <a:r>
              <a:rPr lang="en-US" sz="9486" b="1" dirty="0">
                <a:solidFill>
                  <a:srgbClr val="000000"/>
                </a:solidFill>
                <a:latin typeface="Arial" panose="020B0604020202020204" pitchFamily="34" charset="0"/>
                <a:ea typeface="Bebas Neue Bold"/>
                <a:cs typeface="Arial" panose="020B0604020202020204" pitchFamily="34" charset="0"/>
                <a:sym typeface="Bebas Neue Bold"/>
              </a:rPr>
              <a:t>PEMBAHASAN</a:t>
            </a:r>
          </a:p>
        </p:txBody>
      </p:sp>
      <p:grpSp>
        <p:nvGrpSpPr>
          <p:cNvPr id="6" name="Group 6">
            <a:extLst>
              <a:ext uri="{FF2B5EF4-FFF2-40B4-BE49-F238E27FC236}">
                <a16:creationId xmlns:a16="http://schemas.microsoft.com/office/drawing/2014/main" id="{EE2CAB7A-2232-7F60-9BA9-3FB9E4281010}"/>
              </a:ext>
            </a:extLst>
          </p:cNvPr>
          <p:cNvGrpSpPr/>
          <p:nvPr/>
        </p:nvGrpSpPr>
        <p:grpSpPr>
          <a:xfrm rot="-5400000">
            <a:off x="16767577" y="-450515"/>
            <a:ext cx="1703979" cy="1725771"/>
            <a:chOff x="0" y="0"/>
            <a:chExt cx="1551399" cy="1230385"/>
          </a:xfrm>
        </p:grpSpPr>
        <p:sp>
          <p:nvSpPr>
            <p:cNvPr id="7" name="Freeform 7">
              <a:extLst>
                <a:ext uri="{FF2B5EF4-FFF2-40B4-BE49-F238E27FC236}">
                  <a16:creationId xmlns:a16="http://schemas.microsoft.com/office/drawing/2014/main" id="{D94FEAD1-7A74-0D31-4EC6-18C1B5202E42}"/>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8" name="TextBox 8">
              <a:extLst>
                <a:ext uri="{FF2B5EF4-FFF2-40B4-BE49-F238E27FC236}">
                  <a16:creationId xmlns:a16="http://schemas.microsoft.com/office/drawing/2014/main" id="{C34EF3B9-BF30-B528-81A3-2E2F2187599D}"/>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66" name="Group 65">
            <a:extLst>
              <a:ext uri="{FF2B5EF4-FFF2-40B4-BE49-F238E27FC236}">
                <a16:creationId xmlns:a16="http://schemas.microsoft.com/office/drawing/2014/main" id="{CDC98D2B-4684-DAB8-2961-9B67692EABF7}"/>
              </a:ext>
            </a:extLst>
          </p:cNvPr>
          <p:cNvGrpSpPr/>
          <p:nvPr/>
        </p:nvGrpSpPr>
        <p:grpSpPr>
          <a:xfrm>
            <a:off x="-1369614" y="9462257"/>
            <a:ext cx="12927761" cy="824744"/>
            <a:chOff x="-1369614" y="9462257"/>
            <a:chExt cx="12927761" cy="824744"/>
          </a:xfrm>
          <a:solidFill>
            <a:srgbClr val="00007F"/>
          </a:solidFill>
        </p:grpSpPr>
        <p:sp>
          <p:nvSpPr>
            <p:cNvPr id="4" name="Freeform 4">
              <a:extLst>
                <a:ext uri="{FF2B5EF4-FFF2-40B4-BE49-F238E27FC236}">
                  <a16:creationId xmlns:a16="http://schemas.microsoft.com/office/drawing/2014/main" id="{8E1FF09B-6090-E1E1-C6AD-020ACEE2E79F}"/>
                </a:ext>
              </a:extLst>
            </p:cNvPr>
            <p:cNvSpPr/>
            <p:nvPr/>
          </p:nvSpPr>
          <p:spPr>
            <a:xfrm rot="16200000">
              <a:off x="4160622" y="3932021"/>
              <a:ext cx="824743" cy="11885216"/>
            </a:xfrm>
            <a:custGeom>
              <a:avLst/>
              <a:gdLst/>
              <a:ahLst/>
              <a:cxnLst/>
              <a:rect l="l" t="t" r="r" b="b"/>
              <a:pathLst>
                <a:path w="217216" h="1230385">
                  <a:moveTo>
                    <a:pt x="0" y="0"/>
                  </a:moveTo>
                  <a:lnTo>
                    <a:pt x="217216" y="0"/>
                  </a:lnTo>
                  <a:lnTo>
                    <a:pt x="217216" y="1230385"/>
                  </a:lnTo>
                  <a:lnTo>
                    <a:pt x="0" y="1230385"/>
                  </a:lnTo>
                  <a:close/>
                </a:path>
              </a:pathLst>
            </a:custGeom>
            <a:solidFill>
              <a:schemeClr val="bg1">
                <a:lumMod val="85000"/>
              </a:schemeClr>
            </a:solidFill>
          </p:spPr>
          <p:txBody>
            <a:bodyPr/>
            <a:lstStyle/>
            <a:p>
              <a:endParaRPr lang="en-US"/>
            </a:p>
          </p:txBody>
        </p:sp>
        <p:sp>
          <p:nvSpPr>
            <p:cNvPr id="10" name="Freeform 10">
              <a:extLst>
                <a:ext uri="{FF2B5EF4-FFF2-40B4-BE49-F238E27FC236}">
                  <a16:creationId xmlns:a16="http://schemas.microsoft.com/office/drawing/2014/main" id="{E948BF9A-ABFD-2B92-18DD-36E43077BCDE}"/>
                </a:ext>
              </a:extLst>
            </p:cNvPr>
            <p:cNvSpPr/>
            <p:nvPr/>
          </p:nvSpPr>
          <p:spPr>
            <a:xfrm rot="16200000">
              <a:off x="10738856" y="9467710"/>
              <a:ext cx="824743" cy="813839"/>
            </a:xfrm>
            <a:custGeom>
              <a:avLst/>
              <a:gdLst/>
              <a:ahLst/>
              <a:cxnLst/>
              <a:rect l="l" t="t" r="r" b="b"/>
              <a:pathLst>
                <a:path w="217216" h="214344">
                  <a:moveTo>
                    <a:pt x="0" y="0"/>
                  </a:moveTo>
                  <a:lnTo>
                    <a:pt x="217216" y="0"/>
                  </a:lnTo>
                  <a:lnTo>
                    <a:pt x="217216" y="214344"/>
                  </a:lnTo>
                  <a:lnTo>
                    <a:pt x="0" y="214344"/>
                  </a:lnTo>
                  <a:close/>
                </a:path>
              </a:pathLst>
            </a:custGeom>
            <a:solidFill>
              <a:schemeClr val="bg1">
                <a:lumMod val="65000"/>
              </a:schemeClr>
            </a:solidFill>
          </p:spPr>
          <p:txBody>
            <a:bodyPr/>
            <a:lstStyle/>
            <a:p>
              <a:endParaRPr lang="en-US"/>
            </a:p>
          </p:txBody>
        </p:sp>
      </p:grpSp>
      <p:grpSp>
        <p:nvGrpSpPr>
          <p:cNvPr id="12" name="Group 12">
            <a:extLst>
              <a:ext uri="{FF2B5EF4-FFF2-40B4-BE49-F238E27FC236}">
                <a16:creationId xmlns:a16="http://schemas.microsoft.com/office/drawing/2014/main" id="{7060C964-D022-A7E7-A9DD-07811AC0BC94}"/>
              </a:ext>
            </a:extLst>
          </p:cNvPr>
          <p:cNvGrpSpPr/>
          <p:nvPr/>
        </p:nvGrpSpPr>
        <p:grpSpPr>
          <a:xfrm rot="-5400000">
            <a:off x="15355016" y="-176896"/>
            <a:ext cx="824743" cy="813839"/>
            <a:chOff x="0" y="0"/>
            <a:chExt cx="217216" cy="214344"/>
          </a:xfrm>
        </p:grpSpPr>
        <p:sp>
          <p:nvSpPr>
            <p:cNvPr id="13" name="Freeform 13">
              <a:extLst>
                <a:ext uri="{FF2B5EF4-FFF2-40B4-BE49-F238E27FC236}">
                  <a16:creationId xmlns:a16="http://schemas.microsoft.com/office/drawing/2014/main" id="{419886D2-E392-F60A-D13F-7BBBD596FD24}"/>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4" name="TextBox 14">
              <a:extLst>
                <a:ext uri="{FF2B5EF4-FFF2-40B4-BE49-F238E27FC236}">
                  <a16:creationId xmlns:a16="http://schemas.microsoft.com/office/drawing/2014/main" id="{0054B69F-A8A6-8B05-C1F4-CCD541634155}"/>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24" name="Freeform 24">
            <a:extLst>
              <a:ext uri="{FF2B5EF4-FFF2-40B4-BE49-F238E27FC236}">
                <a16:creationId xmlns:a16="http://schemas.microsoft.com/office/drawing/2014/main" id="{93EFF5D5-7961-8B8E-1AC6-9927E33C0728}"/>
              </a:ext>
            </a:extLst>
          </p:cNvPr>
          <p:cNvSpPr/>
          <p:nvPr/>
        </p:nvSpPr>
        <p:spPr>
          <a:xfrm rot="-5400000">
            <a:off x="-439618" y="2119556"/>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6" name="TextBox 23">
            <a:extLst>
              <a:ext uri="{FF2B5EF4-FFF2-40B4-BE49-F238E27FC236}">
                <a16:creationId xmlns:a16="http://schemas.microsoft.com/office/drawing/2014/main" id="{9D92B8F2-9299-7ABC-A8F6-0C847E0EBB30}"/>
              </a:ext>
            </a:extLst>
          </p:cNvPr>
          <p:cNvSpPr txBox="1"/>
          <p:nvPr/>
        </p:nvSpPr>
        <p:spPr>
          <a:xfrm>
            <a:off x="11500827" y="9597102"/>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07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grpSp>
        <p:nvGrpSpPr>
          <p:cNvPr id="60" name="Group 59">
            <a:extLst>
              <a:ext uri="{FF2B5EF4-FFF2-40B4-BE49-F238E27FC236}">
                <a16:creationId xmlns:a16="http://schemas.microsoft.com/office/drawing/2014/main" id="{6A906159-2B6E-D54D-55F9-06DDFAB119FD}"/>
              </a:ext>
            </a:extLst>
          </p:cNvPr>
          <p:cNvGrpSpPr/>
          <p:nvPr/>
        </p:nvGrpSpPr>
        <p:grpSpPr>
          <a:xfrm>
            <a:off x="1270118" y="-2261344"/>
            <a:ext cx="1123746" cy="3975274"/>
            <a:chOff x="1270118" y="-1841674"/>
            <a:chExt cx="1123746" cy="3975274"/>
          </a:xfrm>
        </p:grpSpPr>
        <p:sp>
          <p:nvSpPr>
            <p:cNvPr id="59" name="Rounded Rectangle 58">
              <a:extLst>
                <a:ext uri="{FF2B5EF4-FFF2-40B4-BE49-F238E27FC236}">
                  <a16:creationId xmlns:a16="http://schemas.microsoft.com/office/drawing/2014/main" id="{4DFAAD45-0AF9-26FB-D8EB-83DEEAC6B48A}"/>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05D54E3F-6D1B-2850-93BE-E2EE3FEA9CD1}"/>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25">
            <a:extLst>
              <a:ext uri="{FF2B5EF4-FFF2-40B4-BE49-F238E27FC236}">
                <a16:creationId xmlns:a16="http://schemas.microsoft.com/office/drawing/2014/main" id="{365031E8-E776-358A-C3C3-40FE18AA1643}"/>
              </a:ext>
            </a:extLst>
          </p:cNvPr>
          <p:cNvSpPr/>
          <p:nvPr/>
        </p:nvSpPr>
        <p:spPr>
          <a:xfrm rot="-5400000" flipH="1" flipV="1">
            <a:off x="18226703" y="7775116"/>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1" name="Group 70">
            <a:extLst>
              <a:ext uri="{FF2B5EF4-FFF2-40B4-BE49-F238E27FC236}">
                <a16:creationId xmlns:a16="http://schemas.microsoft.com/office/drawing/2014/main" id="{7A75E945-8983-27C7-D3E3-206CEC6B89CA}"/>
              </a:ext>
            </a:extLst>
          </p:cNvPr>
          <p:cNvGrpSpPr/>
          <p:nvPr/>
        </p:nvGrpSpPr>
        <p:grpSpPr>
          <a:xfrm>
            <a:off x="1229936" y="2347664"/>
            <a:ext cx="4841142" cy="6453436"/>
            <a:chOff x="1229936" y="2617299"/>
            <a:chExt cx="4841142" cy="6453436"/>
          </a:xfrm>
        </p:grpSpPr>
        <p:sp>
          <p:nvSpPr>
            <p:cNvPr id="45" name="Rectangle 44">
              <a:extLst>
                <a:ext uri="{FF2B5EF4-FFF2-40B4-BE49-F238E27FC236}">
                  <a16:creationId xmlns:a16="http://schemas.microsoft.com/office/drawing/2014/main" id="{BF5C07EC-0FC5-ED92-D3EA-38E20C0AE617}"/>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9609133-F655-B5D1-535A-39D22A5AA353}"/>
                </a:ext>
              </a:extLst>
            </p:cNvPr>
            <p:cNvSpPr/>
            <p:nvPr/>
          </p:nvSpPr>
          <p:spPr>
            <a:xfrm>
              <a:off x="122993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23">
            <a:extLst>
              <a:ext uri="{FF2B5EF4-FFF2-40B4-BE49-F238E27FC236}">
                <a16:creationId xmlns:a16="http://schemas.microsoft.com/office/drawing/2014/main" id="{8672F17E-744A-9FD1-75B8-0352447851F0}"/>
              </a:ext>
            </a:extLst>
          </p:cNvPr>
          <p:cNvSpPr txBox="1"/>
          <p:nvPr/>
        </p:nvSpPr>
        <p:spPr>
          <a:xfrm>
            <a:off x="1672269" y="2612348"/>
            <a:ext cx="3956476" cy="4924425"/>
          </a:xfrm>
          <a:prstGeom prst="rect">
            <a:avLst/>
          </a:prstGeom>
        </p:spPr>
        <p:txBody>
          <a:bodyPr wrap="square" lIns="0" tIns="0" rIns="0" bIns="0" rtlCol="0" anchor="t">
            <a:spAutoFit/>
          </a:bodyPr>
          <a:lstStyle/>
          <a:p>
            <a:pPr algn="just"/>
            <a:r>
              <a:rPr lang="en-ID" sz="2000" dirty="0">
                <a:latin typeface="Times New Roman" panose="02020603050405020304" pitchFamily="18" charset="0"/>
                <a:cs typeface="Times New Roman" panose="02020603050405020304" pitchFamily="18" charset="0"/>
              </a:rPr>
              <a:t>Hasil </a:t>
            </a:r>
            <a:r>
              <a:rPr lang="en-ID" sz="2000" dirty="0" err="1">
                <a:latin typeface="Times New Roman" panose="02020603050405020304" pitchFamily="18" charset="0"/>
                <a:cs typeface="Times New Roman" panose="02020603050405020304" pitchFamily="18" charset="0"/>
              </a:rPr>
              <a:t>penelitian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menunjukkan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bahwa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memiliki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pengaruh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signifikan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terhadap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retensi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koefisien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regresi</a:t>
            </a:r>
            <a:r>
              <a:rPr lang="en-ID" sz="2000" dirty="0">
                <a:latin typeface="Times New Roman" panose="02020603050405020304" pitchFamily="18" charset="0"/>
                <a:cs typeface="Times New Roman" panose="02020603050405020304" pitchFamily="18" charset="0"/>
              </a:rPr>
              <a:t> 0,279 (p = 0,010).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positif</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baik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secara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fisik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maupun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psikologis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seperti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fasilitas</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memadai</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hubungan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harmonis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antar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dapat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meningkatkan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kenyamanan</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loyalitas</a:t>
            </a:r>
            <a:r>
              <a:rPr lang="en-ID" sz="2000" dirty="0">
                <a:latin typeface="Times New Roman" panose="02020603050405020304" pitchFamily="18" charset="0"/>
                <a:cs typeface="Times New Roman" panose="02020603050405020304" pitchFamily="18" charset="0"/>
              </a:rPr>
              <a:t>. Di Dira Café </a:t>
            </a:r>
            <a:r>
              <a:rPr lang="en-ID" sz="2000" dirty="0" err="1">
                <a:latin typeface="Times New Roman" panose="02020603050405020304" pitchFamily="18" charset="0"/>
                <a:cs typeface="Times New Roman" panose="02020603050405020304" pitchFamily="18" charset="0"/>
              </a:rPr>
              <a:t>Kencong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menciptakan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mendukung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melalui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peningkatan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fasilitas</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mendorong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komunikasi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terbuka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menjadi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langkah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strategis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mempertahankan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di </a:t>
            </a:r>
            <a:r>
              <a:rPr lang="en-ID" sz="2000" dirty="0" err="1">
                <a:latin typeface="Times New Roman" panose="02020603050405020304" pitchFamily="18" charset="0"/>
                <a:cs typeface="Times New Roman" panose="02020603050405020304" pitchFamily="18" charset="0"/>
              </a:rPr>
              <a:t>tengah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tantangan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persaingan</a:t>
            </a:r>
            <a:r>
              <a:rPr lang="en-ID" sz="2000" dirty="0">
                <a:latin typeface="Times New Roman" panose="02020603050405020304" pitchFamily="18" charset="0"/>
                <a:cs typeface="Times New Roman" panose="02020603050405020304" pitchFamily="18" charset="0"/>
              </a:rPr>
              <a:t>.</a:t>
            </a:r>
            <a:endParaRPr lang="en-US" sz="2000" dirty="0">
              <a:solidFill>
                <a:srgbClr val="3F4C89"/>
              </a:solidFill>
              <a:latin typeface="Times New Roman" panose="02020603050405020304" pitchFamily="18" charset="0"/>
              <a:ea typeface="Nourd"/>
              <a:cs typeface="Times New Roman" panose="02020603050405020304" pitchFamily="18" charset="0"/>
              <a:sym typeface="Nourd"/>
            </a:endParaRPr>
          </a:p>
        </p:txBody>
      </p:sp>
      <p:grpSp>
        <p:nvGrpSpPr>
          <p:cNvPr id="72" name="Group 71">
            <a:extLst>
              <a:ext uri="{FF2B5EF4-FFF2-40B4-BE49-F238E27FC236}">
                <a16:creationId xmlns:a16="http://schemas.microsoft.com/office/drawing/2014/main" id="{25E5CB03-88F4-13C9-D234-BD94FA1F3945}"/>
              </a:ext>
            </a:extLst>
          </p:cNvPr>
          <p:cNvGrpSpPr/>
          <p:nvPr/>
        </p:nvGrpSpPr>
        <p:grpSpPr>
          <a:xfrm>
            <a:off x="6792886" y="2347664"/>
            <a:ext cx="4841142" cy="6453436"/>
            <a:chOff x="6792886" y="2617299"/>
            <a:chExt cx="4841142" cy="6453436"/>
          </a:xfrm>
        </p:grpSpPr>
        <p:sp>
          <p:nvSpPr>
            <p:cNvPr id="50" name="Rectangle 49">
              <a:extLst>
                <a:ext uri="{FF2B5EF4-FFF2-40B4-BE49-F238E27FC236}">
                  <a16:creationId xmlns:a16="http://schemas.microsoft.com/office/drawing/2014/main" id="{8F6D9ED6-A255-AE90-D413-502BB8E78183}"/>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DB4CB21-E207-32BE-FF98-B9B0B2480FB2}"/>
                </a:ext>
              </a:extLst>
            </p:cNvPr>
            <p:cNvSpPr/>
            <p:nvPr/>
          </p:nvSpPr>
          <p:spPr>
            <a:xfrm>
              <a:off x="679288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23">
            <a:extLst>
              <a:ext uri="{FF2B5EF4-FFF2-40B4-BE49-F238E27FC236}">
                <a16:creationId xmlns:a16="http://schemas.microsoft.com/office/drawing/2014/main" id="{777859A0-5231-A809-0DE8-8BE662D7B109}"/>
              </a:ext>
            </a:extLst>
          </p:cNvPr>
          <p:cNvSpPr txBox="1"/>
          <p:nvPr/>
        </p:nvSpPr>
        <p:spPr>
          <a:xfrm>
            <a:off x="7235219" y="2612348"/>
            <a:ext cx="3956476" cy="5232202"/>
          </a:xfrm>
          <a:prstGeom prst="rect">
            <a:avLst/>
          </a:prstGeom>
        </p:spPr>
        <p:txBody>
          <a:bodyPr wrap="square" lIns="0" tIns="0" rIns="0" bIns="0" rtlCol="0" anchor="t">
            <a:spAutoFit/>
          </a:bodyPr>
          <a:lstStyle/>
          <a:p>
            <a:pPr algn="just"/>
            <a:r>
              <a:rPr lang="en-ID" sz="2000" dirty="0" err="1">
                <a:latin typeface="Times New Roman" panose="02020603050405020304" pitchFamily="18" charset="0"/>
                <a:cs typeface="Times New Roman" panose="02020603050405020304" pitchFamily="18" charset="0"/>
              </a:rPr>
              <a:t>Variabel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menunjukkan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pengaruh</a:t>
            </a:r>
            <a:r>
              <a:rPr lang="en-ID" sz="2000" dirty="0">
                <a:latin typeface="Times New Roman" panose="02020603050405020304" pitchFamily="18" charset="0"/>
                <a:cs typeface="Times New Roman" panose="02020603050405020304" pitchFamily="18" charset="0"/>
              </a:rPr>
              <a:t> sangat </a:t>
            </a:r>
            <a:r>
              <a:rPr lang="en-ID" sz="2000" dirty="0" err="1">
                <a:latin typeface="Times New Roman" panose="02020603050405020304" pitchFamily="18" charset="0"/>
                <a:cs typeface="Times New Roman" panose="02020603050405020304" pitchFamily="18" charset="0"/>
              </a:rPr>
              <a:t>signifikan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terhadap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retensi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koefisien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regresi</a:t>
            </a:r>
            <a:r>
              <a:rPr lang="en-ID" sz="2000" dirty="0">
                <a:latin typeface="Times New Roman" panose="02020603050405020304" pitchFamily="18" charset="0"/>
                <a:cs typeface="Times New Roman" panose="02020603050405020304" pitchFamily="18" charset="0"/>
              </a:rPr>
              <a:t> 0,496 (p = 0,000). </a:t>
            </a: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efektif</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sesuai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kapasitas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membantu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mengurangi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stres</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risiko</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kelelahan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sehingga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meningkatkan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loyalitas</a:t>
            </a:r>
            <a:r>
              <a:rPr lang="en-ID" sz="2000" dirty="0">
                <a:latin typeface="Times New Roman" panose="02020603050405020304" pitchFamily="18" charset="0"/>
                <a:cs typeface="Times New Roman" panose="02020603050405020304" pitchFamily="18" charset="0"/>
              </a:rPr>
              <a:t>. Di Dira Café </a:t>
            </a:r>
            <a:r>
              <a:rPr lang="en-ID" sz="2000" dirty="0" err="1">
                <a:latin typeface="Times New Roman" panose="02020603050405020304" pitchFamily="18" charset="0"/>
                <a:cs typeface="Times New Roman" panose="02020603050405020304" pitchFamily="18" charset="0"/>
              </a:rPr>
              <a:t>Kencong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distribusi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adil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dapat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menciptakan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produktif</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Evaluasi</a:t>
            </a:r>
            <a:r>
              <a:rPr lang="en-ID" sz="2000" dirty="0">
                <a:latin typeface="Times New Roman" panose="02020603050405020304" pitchFamily="18" charset="0"/>
                <a:cs typeface="Times New Roman" panose="02020603050405020304" pitchFamily="18" charset="0"/>
              </a:rPr>
              <a:t> rutin </a:t>
            </a:r>
            <a:r>
              <a:rPr lang="en-ID" sz="2000" dirty="0" err="1">
                <a:latin typeface="Times New Roman" panose="02020603050405020304" pitchFamily="18" charset="0"/>
                <a:cs typeface="Times New Roman" panose="02020603050405020304" pitchFamily="18" charset="0"/>
              </a:rPr>
              <a:t>terhadap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tanggung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jawab</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pekerjaan</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penerapan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sistem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umpan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balik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menjadi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solusi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penting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dalam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mengelola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secara</a:t>
            </a:r>
            <a:r>
              <a:rPr lang="en-ID" sz="2000" dirty="0">
                <a:latin typeface="Times New Roman" panose="02020603050405020304" pitchFamily="18" charset="0"/>
                <a:cs typeface="Times New Roman" panose="02020603050405020304" pitchFamily="18" charset="0"/>
              </a:rPr>
              <a:t> optimal.</a:t>
            </a:r>
            <a:endParaRPr lang="en-US" sz="2000" dirty="0">
              <a:solidFill>
                <a:srgbClr val="3F4C89"/>
              </a:solidFill>
              <a:latin typeface="Times New Roman" panose="02020603050405020304" pitchFamily="18" charset="0"/>
              <a:ea typeface="Nourd"/>
              <a:cs typeface="Times New Roman" panose="02020603050405020304" pitchFamily="18" charset="0"/>
              <a:sym typeface="Nourd"/>
            </a:endParaRPr>
          </a:p>
        </p:txBody>
      </p:sp>
      <p:grpSp>
        <p:nvGrpSpPr>
          <p:cNvPr id="73" name="Group 72">
            <a:extLst>
              <a:ext uri="{FF2B5EF4-FFF2-40B4-BE49-F238E27FC236}">
                <a16:creationId xmlns:a16="http://schemas.microsoft.com/office/drawing/2014/main" id="{0D71F73D-EF18-EB9B-F333-4D851D191C27}"/>
              </a:ext>
            </a:extLst>
          </p:cNvPr>
          <p:cNvGrpSpPr/>
          <p:nvPr/>
        </p:nvGrpSpPr>
        <p:grpSpPr>
          <a:xfrm>
            <a:off x="12355836" y="2347664"/>
            <a:ext cx="4841142" cy="6453436"/>
            <a:chOff x="12355836" y="2617299"/>
            <a:chExt cx="4841142" cy="6453436"/>
          </a:xfrm>
        </p:grpSpPr>
        <p:sp>
          <p:nvSpPr>
            <p:cNvPr id="53" name="Rectangle 52">
              <a:extLst>
                <a:ext uri="{FF2B5EF4-FFF2-40B4-BE49-F238E27FC236}">
                  <a16:creationId xmlns:a16="http://schemas.microsoft.com/office/drawing/2014/main" id="{3B00AB59-29EE-F0D8-7CAB-F6FF72691646}"/>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C5F2C8D-332C-EED8-E345-14FD9B58AE03}"/>
                </a:ext>
              </a:extLst>
            </p:cNvPr>
            <p:cNvSpPr/>
            <p:nvPr/>
          </p:nvSpPr>
          <p:spPr>
            <a:xfrm>
              <a:off x="1235583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23">
            <a:extLst>
              <a:ext uri="{FF2B5EF4-FFF2-40B4-BE49-F238E27FC236}">
                <a16:creationId xmlns:a16="http://schemas.microsoft.com/office/drawing/2014/main" id="{83FE15F1-45F5-1C12-6FA7-ED6DC8B19D78}"/>
              </a:ext>
            </a:extLst>
          </p:cNvPr>
          <p:cNvSpPr txBox="1"/>
          <p:nvPr/>
        </p:nvSpPr>
        <p:spPr>
          <a:xfrm>
            <a:off x="12798169" y="2612348"/>
            <a:ext cx="3956476" cy="4001095"/>
          </a:xfrm>
          <a:prstGeom prst="rect">
            <a:avLst/>
          </a:prstGeom>
        </p:spPr>
        <p:txBody>
          <a:bodyPr wrap="square" lIns="0" tIns="0" rIns="0" bIns="0" rtlCol="0" anchor="t">
            <a:spAutoFit/>
          </a:bodyPr>
          <a:lstStyle/>
          <a:p>
            <a:pPr algn="just"/>
            <a:r>
              <a:rPr lang="en-ID" sz="2000" dirty="0" err="1">
                <a:latin typeface="Times New Roman" panose="02020603050405020304" pitchFamily="18" charset="0"/>
                <a:cs typeface="Times New Roman" panose="02020603050405020304" pitchFamily="18" charset="0"/>
              </a:rPr>
              <a:t>Kepemimpinan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transformasional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memiliki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pengaruh</a:t>
            </a:r>
            <a:r>
              <a:rPr lang="en-ID" sz="2000" dirty="0">
                <a:latin typeface="Times New Roman" panose="02020603050405020304" pitchFamily="18" charset="0"/>
                <a:cs typeface="Times New Roman" panose="02020603050405020304" pitchFamily="18" charset="0"/>
              </a:rPr>
              <a:t> sangat </a:t>
            </a:r>
            <a:r>
              <a:rPr lang="en-ID" sz="2000" dirty="0" err="1">
                <a:latin typeface="Times New Roman" panose="02020603050405020304" pitchFamily="18" charset="0"/>
                <a:cs typeface="Times New Roman" panose="02020603050405020304" pitchFamily="18" charset="0"/>
              </a:rPr>
              <a:t>signifikan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terhadap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retensi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koefisien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regresi</a:t>
            </a:r>
            <a:r>
              <a:rPr lang="en-ID" sz="2000" dirty="0">
                <a:latin typeface="Times New Roman" panose="02020603050405020304" pitchFamily="18" charset="0"/>
                <a:cs typeface="Times New Roman" panose="02020603050405020304" pitchFamily="18" charset="0"/>
              </a:rPr>
              <a:t> 0,491 (p = 0,000). </a:t>
            </a:r>
            <a:r>
              <a:rPr lang="en-ID" sz="2000" dirty="0" err="1">
                <a:latin typeface="Times New Roman" panose="02020603050405020304" pitchFamily="18" charset="0"/>
                <a:cs typeface="Times New Roman" panose="02020603050405020304" pitchFamily="18" charset="0"/>
              </a:rPr>
              <a:t>Kepemimpinan</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memberikan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inspirasi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motivasi</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perhatian</a:t>
            </a:r>
            <a:r>
              <a:rPr lang="en-ID" sz="2000" dirty="0">
                <a:latin typeface="Times New Roman" panose="02020603050405020304" pitchFamily="18" charset="0"/>
                <a:cs typeface="Times New Roman" panose="02020603050405020304" pitchFamily="18" charset="0"/>
              </a:rPr>
              <a:t> individual </a:t>
            </a:r>
            <a:r>
              <a:rPr lang="en-ID" sz="2000" dirty="0" err="1">
                <a:latin typeface="Times New Roman" panose="02020603050405020304" pitchFamily="18" charset="0"/>
                <a:cs typeface="Times New Roman" panose="02020603050405020304" pitchFamily="18" charset="0"/>
              </a:rPr>
              <a:t>dapat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memperkuat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loyalitas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Di Dira Café </a:t>
            </a:r>
            <a:r>
              <a:rPr lang="en-ID" sz="2000" dirty="0" err="1">
                <a:latin typeface="Times New Roman" panose="02020603050405020304" pitchFamily="18" charset="0"/>
                <a:cs typeface="Times New Roman" panose="02020603050405020304" pitchFamily="18" charset="0"/>
              </a:rPr>
              <a:t>Kencong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gaya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kepemimpinan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dapat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menjadi</a:t>
            </a:r>
            <a:r>
              <a:rPr lang="en-ID" sz="2000" dirty="0">
                <a:latin typeface="Times New Roman" panose="02020603050405020304" pitchFamily="18" charset="0"/>
                <a:cs typeface="Times New Roman" panose="02020603050405020304" pitchFamily="18" charset="0"/>
              </a:rPr>
              <a:t> strategi </a:t>
            </a:r>
            <a:r>
              <a:rPr lang="en-ID" sz="2000" dirty="0" err="1">
                <a:latin typeface="Times New Roman" panose="02020603050405020304" pitchFamily="18" charset="0"/>
                <a:cs typeface="Times New Roman" panose="02020603050405020304" pitchFamily="18" charset="0"/>
              </a:rPr>
              <a:t>utama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mengatasi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fluktuasi</a:t>
            </a:r>
            <a:r>
              <a:rPr lang="en-ID" sz="2000" dirty="0">
                <a:latin typeface="Times New Roman" panose="02020603050405020304" pitchFamily="18" charset="0"/>
                <a:cs typeface="Times New Roman" panose="02020603050405020304" pitchFamily="18" charset="0"/>
              </a:rPr>
              <a:t> turnover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menumbuhkan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budaya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suportif</a:t>
            </a:r>
            <a:r>
              <a:rPr lang="en-ID" sz="2000" dirty="0">
                <a:latin typeface="Times New Roman" panose="02020603050405020304" pitchFamily="18" charset="0"/>
                <a:cs typeface="Times New Roman" panose="02020603050405020304" pitchFamily="18" charset="0"/>
              </a:rPr>
              <a:t>. </a:t>
            </a:r>
            <a:endParaRPr lang="en-US" sz="2000" dirty="0">
              <a:solidFill>
                <a:srgbClr val="3F4C89"/>
              </a:solidFill>
              <a:latin typeface="Times New Roman" panose="02020603050405020304" pitchFamily="18" charset="0"/>
              <a:ea typeface="Nourd"/>
              <a:cs typeface="Times New Roman" panose="02020603050405020304" pitchFamily="18" charset="0"/>
              <a:sym typeface="Nourd"/>
            </a:endParaRPr>
          </a:p>
        </p:txBody>
      </p:sp>
      <p:grpSp>
        <p:nvGrpSpPr>
          <p:cNvPr id="46" name="Group 45">
            <a:extLst>
              <a:ext uri="{FF2B5EF4-FFF2-40B4-BE49-F238E27FC236}">
                <a16:creationId xmlns:a16="http://schemas.microsoft.com/office/drawing/2014/main" id="{CE57C4F9-0997-ADFA-EA14-21A998F5B4E0}"/>
              </a:ext>
            </a:extLst>
          </p:cNvPr>
          <p:cNvGrpSpPr/>
          <p:nvPr/>
        </p:nvGrpSpPr>
        <p:grpSpPr>
          <a:xfrm>
            <a:off x="-18401900" y="3009900"/>
            <a:ext cx="16542023" cy="6125259"/>
            <a:chOff x="838200" y="3009900"/>
            <a:chExt cx="16542023" cy="6125259"/>
          </a:xfrm>
        </p:grpSpPr>
        <p:sp>
          <p:nvSpPr>
            <p:cNvPr id="47" name="Rounded Rectangle 46">
              <a:extLst>
                <a:ext uri="{FF2B5EF4-FFF2-40B4-BE49-F238E27FC236}">
                  <a16:creationId xmlns:a16="http://schemas.microsoft.com/office/drawing/2014/main" id="{FE9C9672-C40D-37C2-F31B-3653A3AF2488}"/>
                </a:ext>
              </a:extLst>
            </p:cNvPr>
            <p:cNvSpPr/>
            <p:nvPr/>
          </p:nvSpPr>
          <p:spPr>
            <a:xfrm>
              <a:off x="1049017" y="3255482"/>
              <a:ext cx="16331206" cy="5533808"/>
            </a:xfrm>
            <a:prstGeom prst="round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ardrop 47">
              <a:extLst>
                <a:ext uri="{FF2B5EF4-FFF2-40B4-BE49-F238E27FC236}">
                  <a16:creationId xmlns:a16="http://schemas.microsoft.com/office/drawing/2014/main" id="{1854ED90-7830-5E14-3C6A-289A6BB9AFA1}"/>
                </a:ext>
              </a:extLst>
            </p:cNvPr>
            <p:cNvSpPr/>
            <p:nvPr/>
          </p:nvSpPr>
          <p:spPr>
            <a:xfrm rot="16200000">
              <a:off x="838200" y="3009900"/>
              <a:ext cx="1212677" cy="1212677"/>
            </a:xfrm>
            <a:prstGeom prst="teardrop">
              <a:avLst>
                <a:gd name="adj" fmla="val 10603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ardrop 66">
              <a:extLst>
                <a:ext uri="{FF2B5EF4-FFF2-40B4-BE49-F238E27FC236}">
                  <a16:creationId xmlns:a16="http://schemas.microsoft.com/office/drawing/2014/main" id="{C71EF150-8E2A-2338-C0DF-AD1647A057D8}"/>
                </a:ext>
              </a:extLst>
            </p:cNvPr>
            <p:cNvSpPr/>
            <p:nvPr/>
          </p:nvSpPr>
          <p:spPr>
            <a:xfrm rot="10800000">
              <a:off x="853701" y="7922482"/>
              <a:ext cx="1212677" cy="1212677"/>
            </a:xfrm>
            <a:prstGeom prst="teardrop">
              <a:avLst>
                <a:gd name="adj" fmla="val 10603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B7B5DCB7-1155-BBF6-3534-D3E62407F0C5}"/>
              </a:ext>
            </a:extLst>
          </p:cNvPr>
          <p:cNvGrpSpPr/>
          <p:nvPr/>
        </p:nvGrpSpPr>
        <p:grpSpPr>
          <a:xfrm>
            <a:off x="-17535270" y="3977916"/>
            <a:ext cx="4688832" cy="3714242"/>
            <a:chOff x="1704830" y="3977916"/>
            <a:chExt cx="4688832" cy="3714242"/>
          </a:xfrm>
        </p:grpSpPr>
        <p:sp>
          <p:nvSpPr>
            <p:cNvPr id="69" name="Rounded Rectangle 68">
              <a:extLst>
                <a:ext uri="{FF2B5EF4-FFF2-40B4-BE49-F238E27FC236}">
                  <a16:creationId xmlns:a16="http://schemas.microsoft.com/office/drawing/2014/main" id="{EA8D53C2-235E-B54A-BBB3-9D220B70480C}"/>
                </a:ext>
              </a:extLst>
            </p:cNvPr>
            <p:cNvSpPr/>
            <p:nvPr/>
          </p:nvSpPr>
          <p:spPr>
            <a:xfrm>
              <a:off x="1704830" y="3977916"/>
              <a:ext cx="4688832"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31">
              <a:extLst>
                <a:ext uri="{FF2B5EF4-FFF2-40B4-BE49-F238E27FC236}">
                  <a16:creationId xmlns:a16="http://schemas.microsoft.com/office/drawing/2014/main" id="{AD49488B-11B6-5730-77C4-F1D7EDEE3007}"/>
                </a:ext>
              </a:extLst>
            </p:cNvPr>
            <p:cNvSpPr txBox="1"/>
            <p:nvPr/>
          </p:nvSpPr>
          <p:spPr>
            <a:xfrm>
              <a:off x="2025064" y="4243009"/>
              <a:ext cx="4093786" cy="3449149"/>
            </a:xfrm>
            <a:prstGeom prst="rect">
              <a:avLst/>
            </a:prstGeom>
          </p:spPr>
          <p:txBody>
            <a:bodyPr wrap="square" lIns="0" tIns="0" rIns="0" bIns="0" rtlCol="0" anchor="t">
              <a:spAutoFit/>
            </a:bodyPr>
            <a:lstStyle/>
            <a:p>
              <a:pPr algn="ctr">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Tseng et al. (2015) menunjukkan bahwa komunitas game online mempertahankan pemain dengan menggunakan teori kehadiran sosial dan modal sosial.</a:t>
              </a:r>
            </a:p>
            <a:p>
              <a:pPr algn="ctr">
                <a:lnSpc>
                  <a:spcPts val="3360"/>
                </a:lnSpc>
              </a:pPr>
              <a:endParaRPr lang="en-US" sz="2400" spc="26">
                <a:solidFill>
                  <a:srgbClr val="3F4C89"/>
                </a:solidFill>
                <a:latin typeface="Arial" panose="020B0604020202020204" pitchFamily="34" charset="0"/>
                <a:ea typeface="Lato"/>
                <a:cs typeface="Arial" panose="020B0604020202020204" pitchFamily="34" charset="0"/>
                <a:sym typeface="Lato"/>
              </a:endParaRPr>
            </a:p>
          </p:txBody>
        </p:sp>
      </p:grpSp>
      <p:grpSp>
        <p:nvGrpSpPr>
          <p:cNvPr id="74" name="Group 73">
            <a:extLst>
              <a:ext uri="{FF2B5EF4-FFF2-40B4-BE49-F238E27FC236}">
                <a16:creationId xmlns:a16="http://schemas.microsoft.com/office/drawing/2014/main" id="{5D89A962-AA54-2529-AE13-4DFA635AC049}"/>
              </a:ext>
            </a:extLst>
          </p:cNvPr>
          <p:cNvGrpSpPr/>
          <p:nvPr/>
        </p:nvGrpSpPr>
        <p:grpSpPr>
          <a:xfrm>
            <a:off x="-12390991" y="3988599"/>
            <a:ext cx="4688832" cy="3703559"/>
            <a:chOff x="6849109" y="3988599"/>
            <a:chExt cx="4688832" cy="3703559"/>
          </a:xfrm>
        </p:grpSpPr>
        <p:sp>
          <p:nvSpPr>
            <p:cNvPr id="75" name="Rounded Rectangle 74">
              <a:extLst>
                <a:ext uri="{FF2B5EF4-FFF2-40B4-BE49-F238E27FC236}">
                  <a16:creationId xmlns:a16="http://schemas.microsoft.com/office/drawing/2014/main" id="{586FFC04-84DE-8ACB-AA99-16E1169326C3}"/>
                </a:ext>
              </a:extLst>
            </p:cNvPr>
            <p:cNvSpPr/>
            <p:nvPr/>
          </p:nvSpPr>
          <p:spPr>
            <a:xfrm>
              <a:off x="6849109" y="3988599"/>
              <a:ext cx="4688832"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32">
              <a:extLst>
                <a:ext uri="{FF2B5EF4-FFF2-40B4-BE49-F238E27FC236}">
                  <a16:creationId xmlns:a16="http://schemas.microsoft.com/office/drawing/2014/main" id="{4B06267E-1721-60E7-38B6-53235C97D970}"/>
                </a:ext>
              </a:extLst>
            </p:cNvPr>
            <p:cNvSpPr txBox="1"/>
            <p:nvPr/>
          </p:nvSpPr>
          <p:spPr>
            <a:xfrm>
              <a:off x="7462020" y="4243009"/>
              <a:ext cx="3463010" cy="3449149"/>
            </a:xfrm>
            <a:prstGeom prst="rect">
              <a:avLst/>
            </a:prstGeom>
          </p:spPr>
          <p:txBody>
            <a:bodyPr wrap="square" lIns="0" tIns="0" rIns="0" bIns="0" rtlCol="0" anchor="t">
              <a:spAutoFit/>
            </a:bodyPr>
            <a:lstStyle/>
            <a:p>
              <a:pPr algn="ctr">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Ching- I. Teng (2017b) menggunakan teori modal sosial untuk menjelaskan pengaruh hubungan gamer-game terhadap loyalitas gamer.</a:t>
              </a:r>
            </a:p>
            <a:p>
              <a:pPr algn="ctr">
                <a:lnSpc>
                  <a:spcPts val="3360"/>
                </a:lnSpc>
              </a:pPr>
              <a:endParaRPr lang="en-US" sz="2400" spc="26">
                <a:solidFill>
                  <a:srgbClr val="3F4C89"/>
                </a:solidFill>
                <a:latin typeface="Arial" panose="020B0604020202020204" pitchFamily="34" charset="0"/>
                <a:ea typeface="Lato"/>
                <a:cs typeface="Arial" panose="020B0604020202020204" pitchFamily="34" charset="0"/>
                <a:sym typeface="Lato"/>
              </a:endParaRPr>
            </a:p>
          </p:txBody>
        </p:sp>
      </p:grpSp>
      <p:grpSp>
        <p:nvGrpSpPr>
          <p:cNvPr id="77" name="Group 76">
            <a:extLst>
              <a:ext uri="{FF2B5EF4-FFF2-40B4-BE49-F238E27FC236}">
                <a16:creationId xmlns:a16="http://schemas.microsoft.com/office/drawing/2014/main" id="{420F1A48-7196-1FFC-1A08-FDCF2E90B422}"/>
              </a:ext>
            </a:extLst>
          </p:cNvPr>
          <p:cNvGrpSpPr/>
          <p:nvPr/>
        </p:nvGrpSpPr>
        <p:grpSpPr>
          <a:xfrm>
            <a:off x="-7246712" y="3977916"/>
            <a:ext cx="4688832" cy="3703559"/>
            <a:chOff x="11993388" y="3977916"/>
            <a:chExt cx="4688832" cy="3703559"/>
          </a:xfrm>
        </p:grpSpPr>
        <p:sp>
          <p:nvSpPr>
            <p:cNvPr id="78" name="Rounded Rectangle 77">
              <a:extLst>
                <a:ext uri="{FF2B5EF4-FFF2-40B4-BE49-F238E27FC236}">
                  <a16:creationId xmlns:a16="http://schemas.microsoft.com/office/drawing/2014/main" id="{920D0955-9BE4-A46E-C469-2DD33CD2A9E9}"/>
                </a:ext>
              </a:extLst>
            </p:cNvPr>
            <p:cNvSpPr/>
            <p:nvPr/>
          </p:nvSpPr>
          <p:spPr>
            <a:xfrm>
              <a:off x="11993388" y="3977916"/>
              <a:ext cx="4688832"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32">
              <a:extLst>
                <a:ext uri="{FF2B5EF4-FFF2-40B4-BE49-F238E27FC236}">
                  <a16:creationId xmlns:a16="http://schemas.microsoft.com/office/drawing/2014/main" id="{ADE1E479-193B-FF7B-F79A-4280C7FF3129}"/>
                </a:ext>
              </a:extLst>
            </p:cNvPr>
            <p:cNvSpPr txBox="1"/>
            <p:nvPr/>
          </p:nvSpPr>
          <p:spPr>
            <a:xfrm>
              <a:off x="12241444" y="4232326"/>
              <a:ext cx="4192720" cy="3449149"/>
            </a:xfrm>
            <a:prstGeom prst="rect">
              <a:avLst/>
            </a:prstGeom>
          </p:spPr>
          <p:txBody>
            <a:bodyPr wrap="square" lIns="0" tIns="0" rIns="0" bIns="0" rtlCol="0" anchor="t">
              <a:spAutoFit/>
            </a:bodyPr>
            <a:lstStyle/>
            <a:p>
              <a:pPr algn="ctr">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Teng (2018) menggabungkan teori modal sosial dan persepsi diri untuk menjelaskan bagaimana hubungan sosial dan persepsi diri mempengaruhi loyalitas pemain game online. </a:t>
              </a:r>
            </a:p>
            <a:p>
              <a:pPr algn="ctr">
                <a:lnSpc>
                  <a:spcPts val="3360"/>
                </a:lnSpc>
              </a:pPr>
              <a:endParaRPr lang="en-US" sz="2400" spc="26">
                <a:solidFill>
                  <a:srgbClr val="3F4C89"/>
                </a:solidFill>
                <a:latin typeface="Arial" panose="020B0604020202020204" pitchFamily="34" charset="0"/>
                <a:ea typeface="Lato"/>
                <a:cs typeface="Arial" panose="020B0604020202020204" pitchFamily="34" charset="0"/>
                <a:sym typeface="Lato"/>
              </a:endParaRPr>
            </a:p>
          </p:txBody>
        </p:sp>
      </p:grpSp>
      <p:sp>
        <p:nvSpPr>
          <p:cNvPr id="80" name="TextBox 31">
            <a:extLst>
              <a:ext uri="{FF2B5EF4-FFF2-40B4-BE49-F238E27FC236}">
                <a16:creationId xmlns:a16="http://schemas.microsoft.com/office/drawing/2014/main" id="{48922087-00F0-DB2F-6491-2211E3C68201}"/>
              </a:ext>
            </a:extLst>
          </p:cNvPr>
          <p:cNvSpPr txBox="1"/>
          <p:nvPr/>
        </p:nvSpPr>
        <p:spPr>
          <a:xfrm>
            <a:off x="-17237747" y="7656787"/>
            <a:ext cx="4093786" cy="872034"/>
          </a:xfrm>
          <a:prstGeom prst="rect">
            <a:avLst/>
          </a:prstGeom>
        </p:spPr>
        <p:txBody>
          <a:bodyPr wrap="square" lIns="0" tIns="0" rIns="0" bIns="0" rtlCol="0" anchor="t">
            <a:spAutoFit/>
          </a:bodyPr>
          <a:lstStyle/>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Tseng et al.</a:t>
            </a:r>
          </a:p>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(2015) </a:t>
            </a:r>
          </a:p>
        </p:txBody>
      </p:sp>
      <p:sp>
        <p:nvSpPr>
          <p:cNvPr id="81" name="TextBox 31">
            <a:extLst>
              <a:ext uri="{FF2B5EF4-FFF2-40B4-BE49-F238E27FC236}">
                <a16:creationId xmlns:a16="http://schemas.microsoft.com/office/drawing/2014/main" id="{3930F4D4-568F-A9AC-EDC0-272E7A471651}"/>
              </a:ext>
            </a:extLst>
          </p:cNvPr>
          <p:cNvSpPr txBox="1"/>
          <p:nvPr/>
        </p:nvSpPr>
        <p:spPr>
          <a:xfrm>
            <a:off x="-12142993" y="7696127"/>
            <a:ext cx="4093786" cy="844783"/>
          </a:xfrm>
          <a:prstGeom prst="rect">
            <a:avLst/>
          </a:prstGeom>
        </p:spPr>
        <p:txBody>
          <a:bodyPr wrap="square" lIns="0" tIns="0" rIns="0" bIns="0" rtlCol="0" anchor="t">
            <a:spAutoFit/>
          </a:bodyPr>
          <a:lstStyle/>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Ching- I. Teng</a:t>
            </a:r>
          </a:p>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(2017b)</a:t>
            </a:r>
          </a:p>
        </p:txBody>
      </p:sp>
      <p:sp>
        <p:nvSpPr>
          <p:cNvPr id="82" name="TextBox 31">
            <a:extLst>
              <a:ext uri="{FF2B5EF4-FFF2-40B4-BE49-F238E27FC236}">
                <a16:creationId xmlns:a16="http://schemas.microsoft.com/office/drawing/2014/main" id="{BF88B5E8-ED0B-3C89-0409-897D95B60BA7}"/>
              </a:ext>
            </a:extLst>
          </p:cNvPr>
          <p:cNvSpPr txBox="1"/>
          <p:nvPr/>
        </p:nvSpPr>
        <p:spPr>
          <a:xfrm>
            <a:off x="-6930202" y="7650542"/>
            <a:ext cx="4093786" cy="844783"/>
          </a:xfrm>
          <a:prstGeom prst="rect">
            <a:avLst/>
          </a:prstGeom>
        </p:spPr>
        <p:txBody>
          <a:bodyPr wrap="square" lIns="0" tIns="0" rIns="0" bIns="0" rtlCol="0" anchor="t">
            <a:spAutoFit/>
          </a:bodyPr>
          <a:lstStyle/>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Linh Pham et al</a:t>
            </a:r>
          </a:p>
          <a:p>
            <a:pPr algn="ctr">
              <a:lnSpc>
                <a:spcPts val="3360"/>
              </a:lnSpc>
            </a:pPr>
            <a:r>
              <a:rPr lang="en-US" sz="2800" b="1" spc="26">
                <a:solidFill>
                  <a:srgbClr val="3F4C89"/>
                </a:solidFill>
                <a:latin typeface="Arial" panose="020B0604020202020204" pitchFamily="34" charset="0"/>
                <a:ea typeface="Lato"/>
                <a:cs typeface="Arial" panose="020B0604020202020204" pitchFamily="34" charset="0"/>
                <a:sym typeface="Lato"/>
              </a:rPr>
              <a:t>(2018) </a:t>
            </a:r>
          </a:p>
        </p:txBody>
      </p:sp>
      <p:sp>
        <p:nvSpPr>
          <p:cNvPr id="84" name="TextBox 2">
            <a:extLst>
              <a:ext uri="{FF2B5EF4-FFF2-40B4-BE49-F238E27FC236}">
                <a16:creationId xmlns:a16="http://schemas.microsoft.com/office/drawing/2014/main" id="{4E790389-EA9A-04EF-A993-6648A977CFA9}"/>
              </a:ext>
            </a:extLst>
          </p:cNvPr>
          <p:cNvSpPr txBox="1"/>
          <p:nvPr/>
        </p:nvSpPr>
        <p:spPr>
          <a:xfrm>
            <a:off x="3406865" y="-4911947"/>
            <a:ext cx="12140959" cy="1166473"/>
          </a:xfrm>
          <a:prstGeom prst="rect">
            <a:avLst/>
          </a:prstGeom>
        </p:spPr>
        <p:txBody>
          <a:bodyPr wrap="square" lIns="0" tIns="0" rIns="0" bIns="0" rtlCol="0" anchor="t">
            <a:spAutoFit/>
          </a:bodyPr>
          <a:lstStyle/>
          <a:p>
            <a:pPr algn="l">
              <a:lnSpc>
                <a:spcPts val="9676"/>
              </a:lnSpc>
            </a:pPr>
            <a:r>
              <a:rPr lang="en-US" sz="6600" b="1">
                <a:solidFill>
                  <a:srgbClr val="000000"/>
                </a:solidFill>
                <a:latin typeface="Arial" panose="020B0604020202020204" pitchFamily="34" charset="0"/>
                <a:ea typeface="Bebas Neue Bold"/>
                <a:cs typeface="Arial" panose="020B0604020202020204" pitchFamily="34" charset="0"/>
                <a:sym typeface="Bebas Neue Bold"/>
              </a:rPr>
              <a:t>Penelitian Terdahulu</a:t>
            </a:r>
          </a:p>
        </p:txBody>
      </p:sp>
      <p:sp>
        <p:nvSpPr>
          <p:cNvPr id="85" name="TextBox 23">
            <a:extLst>
              <a:ext uri="{FF2B5EF4-FFF2-40B4-BE49-F238E27FC236}">
                <a16:creationId xmlns:a16="http://schemas.microsoft.com/office/drawing/2014/main" id="{CEDE062C-D846-EAA3-FAAF-057129D9FA90}"/>
              </a:ext>
            </a:extLst>
          </p:cNvPr>
          <p:cNvSpPr txBox="1"/>
          <p:nvPr/>
        </p:nvSpPr>
        <p:spPr>
          <a:xfrm>
            <a:off x="-8686800" y="9633556"/>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08 | Universitas Negeri Semarang</a:t>
            </a:r>
          </a:p>
        </p:txBody>
      </p:sp>
      <p:sp>
        <p:nvSpPr>
          <p:cNvPr id="86" name="Freeform 85">
            <a:extLst>
              <a:ext uri="{FF2B5EF4-FFF2-40B4-BE49-F238E27FC236}">
                <a16:creationId xmlns:a16="http://schemas.microsoft.com/office/drawing/2014/main" id="{417F2601-D102-BCA4-16ED-1BBCFA69EAAB}"/>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9E1CDC30-2A1A-F6EB-263B-B38E22B39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1367" y="406749"/>
            <a:ext cx="1123746" cy="1123746"/>
          </a:xfrm>
          <a:prstGeom prst="rect">
            <a:avLst/>
          </a:prstGeom>
        </p:spPr>
      </p:pic>
    </p:spTree>
    <p:extLst>
      <p:ext uri="{BB962C8B-B14F-4D97-AF65-F5344CB8AC3E}">
        <p14:creationId xmlns:p14="http://schemas.microsoft.com/office/powerpoint/2010/main" val="1124228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3C237-24C4-4148-002A-7F343F5232BF}"/>
            </a:ext>
          </a:extLst>
        </p:cNvPr>
        <p:cNvGrpSpPr/>
        <p:nvPr/>
      </p:nvGrpSpPr>
      <p:grpSpPr>
        <a:xfrm>
          <a:off x="0" y="0"/>
          <a:ext cx="0" cy="0"/>
          <a:chOff x="0" y="0"/>
          <a:chExt cx="0" cy="0"/>
        </a:xfrm>
      </p:grpSpPr>
      <p:sp>
        <p:nvSpPr>
          <p:cNvPr id="24" name="Freeform 24">
            <a:extLst>
              <a:ext uri="{FF2B5EF4-FFF2-40B4-BE49-F238E27FC236}">
                <a16:creationId xmlns:a16="http://schemas.microsoft.com/office/drawing/2014/main" id="{A2E8B941-31C4-C310-6FF8-21F419013646}"/>
              </a:ext>
            </a:extLst>
          </p:cNvPr>
          <p:cNvSpPr/>
          <p:nvPr/>
        </p:nvSpPr>
        <p:spPr>
          <a:xfrm rot="-5400000">
            <a:off x="-439618" y="2119556"/>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6" name="TextBox 23">
            <a:extLst>
              <a:ext uri="{FF2B5EF4-FFF2-40B4-BE49-F238E27FC236}">
                <a16:creationId xmlns:a16="http://schemas.microsoft.com/office/drawing/2014/main" id="{F353D5A9-D209-D49B-E172-07CDEE34D758}"/>
              </a:ext>
            </a:extLst>
          </p:cNvPr>
          <p:cNvSpPr txBox="1"/>
          <p:nvPr/>
        </p:nvSpPr>
        <p:spPr>
          <a:xfrm>
            <a:off x="11500827" y="9597102"/>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11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sp>
        <p:nvSpPr>
          <p:cNvPr id="18" name="Freeform 25">
            <a:extLst>
              <a:ext uri="{FF2B5EF4-FFF2-40B4-BE49-F238E27FC236}">
                <a16:creationId xmlns:a16="http://schemas.microsoft.com/office/drawing/2014/main" id="{54C02060-1AC2-9006-3EBE-765D6A2EA05D}"/>
              </a:ext>
            </a:extLst>
          </p:cNvPr>
          <p:cNvSpPr/>
          <p:nvPr/>
        </p:nvSpPr>
        <p:spPr>
          <a:xfrm rot="-5400000" flipH="1" flipV="1">
            <a:off x="18226703" y="7775116"/>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Rounded Rectangle 2">
            <a:extLst>
              <a:ext uri="{FF2B5EF4-FFF2-40B4-BE49-F238E27FC236}">
                <a16:creationId xmlns:a16="http://schemas.microsoft.com/office/drawing/2014/main" id="{3E8A0140-59CA-62C6-AB69-EB31079F2C5F}"/>
              </a:ext>
            </a:extLst>
          </p:cNvPr>
          <p:cNvSpPr/>
          <p:nvPr/>
        </p:nvSpPr>
        <p:spPr>
          <a:xfrm>
            <a:off x="1687391" y="2143307"/>
            <a:ext cx="15124941" cy="6908280"/>
          </a:xfrm>
          <a:prstGeom prst="roundRect">
            <a:avLst>
              <a:gd name="adj" fmla="val 1105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33">
            <a:extLst>
              <a:ext uri="{FF2B5EF4-FFF2-40B4-BE49-F238E27FC236}">
                <a16:creationId xmlns:a16="http://schemas.microsoft.com/office/drawing/2014/main" id="{626B83EA-A7EF-F73B-6F26-C8FD3C614B0D}"/>
              </a:ext>
            </a:extLst>
          </p:cNvPr>
          <p:cNvSpPr txBox="1"/>
          <p:nvPr/>
        </p:nvSpPr>
        <p:spPr>
          <a:xfrm>
            <a:off x="2285999" y="2812815"/>
            <a:ext cx="13716000" cy="3693319"/>
          </a:xfrm>
          <a:prstGeom prst="rect">
            <a:avLst/>
          </a:prstGeom>
        </p:spPr>
        <p:txBody>
          <a:bodyPr wrap="square" lIns="0" tIns="0" rIns="0" bIns="0" rtlCol="0" anchor="t">
            <a:spAutoFit/>
          </a:bodyPr>
          <a:lstStyle/>
          <a:p>
            <a:pPr algn="just"/>
            <a:endParaRPr lang="en-ID" sz="2400" dirty="0">
              <a:latin typeface="Times New Roman" panose="02020603050405020304" pitchFamily="18" charset="0"/>
              <a:cs typeface="Times New Roman" panose="02020603050405020304" pitchFamily="18" charset="0"/>
            </a:endParaRPr>
          </a:p>
          <a:p>
            <a:pPr algn="just"/>
            <a:r>
              <a:rPr lang="en-ID" sz="2400" dirty="0" err="1">
                <a:latin typeface="Times New Roman" panose="02020603050405020304" pitchFamily="18" charset="0"/>
                <a:cs typeface="Times New Roman" panose="02020603050405020304" pitchFamily="18" charset="0"/>
              </a:rPr>
              <a:t>Temuan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studi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mendukung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teori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Hirarki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Kebutuhan</a:t>
            </a:r>
            <a:r>
              <a:rPr lang="en-ID" sz="2400" dirty="0">
                <a:latin typeface="Times New Roman" panose="02020603050405020304" pitchFamily="18" charset="0"/>
                <a:cs typeface="Times New Roman" panose="02020603050405020304" pitchFamily="18" charset="0"/>
              </a:rPr>
              <a:t> Maslow, yang </a:t>
            </a:r>
            <a:r>
              <a:rPr lang="en-ID" sz="2400" dirty="0" err="1">
                <a:latin typeface="Times New Roman" panose="02020603050405020304" pitchFamily="18" charset="0"/>
                <a:cs typeface="Times New Roman" panose="02020603050405020304" pitchFamily="18" charset="0"/>
              </a:rPr>
              <a:t>menunjukkan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bahwa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pemenuhan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kebutuhan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di </a:t>
            </a:r>
            <a:r>
              <a:rPr lang="en-ID" sz="2400" dirty="0" err="1">
                <a:latin typeface="Times New Roman" panose="02020603050405020304" pitchFamily="18" charset="0"/>
                <a:cs typeface="Times New Roman" panose="02020603050405020304" pitchFamily="18" charset="0"/>
              </a:rPr>
              <a:t>berbagai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tingkatan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berkontribusi</a:t>
            </a:r>
            <a:r>
              <a:rPr lang="en-ID" sz="2400" dirty="0">
                <a:latin typeface="Times New Roman" panose="02020603050405020304" pitchFamily="18" charset="0"/>
                <a:cs typeface="Times New Roman" panose="02020603050405020304" pitchFamily="18" charset="0"/>
              </a:rPr>
              <a:t> pada </a:t>
            </a:r>
            <a:r>
              <a:rPr lang="en-ID" sz="2400" dirty="0" err="1">
                <a:latin typeface="Times New Roman" panose="02020603050405020304" pitchFamily="18" charset="0"/>
                <a:cs typeface="Times New Roman" panose="02020603050405020304" pitchFamily="18" charset="0"/>
              </a:rPr>
              <a:t>retensi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baik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memenuhi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kebutuhan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fisiologis</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keselamatan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melalui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fasilitas</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memadai</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hubungan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harmonis</a:t>
            </a:r>
            <a:r>
              <a:rPr lang="en-ID" sz="2400" dirty="0">
                <a:latin typeface="Times New Roman" panose="02020603050405020304" pitchFamily="18" charset="0"/>
                <a:cs typeface="Times New Roman" panose="02020603050405020304" pitchFamily="18" charset="0"/>
              </a:rPr>
              <a:t> (b = 0,279), </a:t>
            </a:r>
            <a:r>
              <a:rPr lang="en-ID" sz="2400" dirty="0" err="1">
                <a:latin typeface="Times New Roman" panose="02020603050405020304" pitchFamily="18" charset="0"/>
                <a:cs typeface="Times New Roman" panose="02020603050405020304" pitchFamily="18" charset="0"/>
              </a:rPr>
              <a:t>sementara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seimbang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membantu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mengurangi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stres</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mendukung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kesejahteraan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fisik</a:t>
            </a:r>
            <a:r>
              <a:rPr lang="en-ID" sz="2400" dirty="0">
                <a:latin typeface="Times New Roman" panose="02020603050405020304" pitchFamily="18" charset="0"/>
                <a:cs typeface="Times New Roman" panose="02020603050405020304" pitchFamily="18" charset="0"/>
              </a:rPr>
              <a:t> dan mental (b = 0,496).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transformasional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berfokus</a:t>
            </a:r>
            <a:r>
              <a:rPr lang="en-ID" sz="2400" dirty="0">
                <a:latin typeface="Times New Roman" panose="02020603050405020304" pitchFamily="18" charset="0"/>
                <a:cs typeface="Times New Roman" panose="02020603050405020304" pitchFamily="18" charset="0"/>
              </a:rPr>
              <a:t> pada </a:t>
            </a:r>
            <a:r>
              <a:rPr lang="en-ID" sz="2400" dirty="0" err="1">
                <a:latin typeface="Times New Roman" panose="02020603050405020304" pitchFamily="18" charset="0"/>
                <a:cs typeface="Times New Roman" panose="02020603050405020304" pitchFamily="18" charset="0"/>
              </a:rPr>
              <a:t>kebutuhan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penghargaan</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aktualisasi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diri</a:t>
            </a:r>
            <a:r>
              <a:rPr lang="en-ID" sz="2400" dirty="0">
                <a:latin typeface="Times New Roman" panose="02020603050405020304" pitchFamily="18" charset="0"/>
                <a:cs typeface="Times New Roman" panose="02020603050405020304" pitchFamily="18" charset="0"/>
              </a:rPr>
              <a:t>, di mana </a:t>
            </a:r>
            <a:r>
              <a:rPr lang="en-ID" sz="2400" dirty="0" err="1">
                <a:latin typeface="Times New Roman" panose="02020603050405020304" pitchFamily="18" charset="0"/>
                <a:cs typeface="Times New Roman" panose="02020603050405020304" pitchFamily="18" charset="0"/>
              </a:rPr>
              <a:t>pemimpin</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menginspirasi</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memberikan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pengakuan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memberdayakan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mencapai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potensi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maksimal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mereka</a:t>
            </a:r>
            <a:r>
              <a:rPr lang="en-ID" sz="2400" dirty="0">
                <a:latin typeface="Times New Roman" panose="02020603050405020304" pitchFamily="18" charset="0"/>
                <a:cs typeface="Times New Roman" panose="02020603050405020304" pitchFamily="18" charset="0"/>
              </a:rPr>
              <a:t> (b = 0,491). </a:t>
            </a:r>
            <a:r>
              <a:rPr lang="en-ID" sz="2400" dirty="0" err="1">
                <a:latin typeface="Times New Roman" panose="02020603050405020304" pitchFamily="18" charset="0"/>
                <a:cs typeface="Times New Roman" panose="02020603050405020304" pitchFamily="18" charset="0"/>
              </a:rPr>
              <a:t>Studi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menyoroti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pentingnya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pendekatan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terpadu</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mencakup</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peningkatan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manajemen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transformasional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menciptakan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tenaga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termotivasi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puas</a:t>
            </a:r>
            <a:r>
              <a:rPr lang="en-ID" sz="2400" dirty="0">
                <a:latin typeface="Times New Roman" panose="02020603050405020304" pitchFamily="18" charset="0"/>
                <a:cs typeface="Times New Roman" panose="02020603050405020304" pitchFamily="18" charset="0"/>
              </a:rPr>
              <a:t>, dan loyal.</a:t>
            </a:r>
          </a:p>
        </p:txBody>
      </p:sp>
      <p:grpSp>
        <p:nvGrpSpPr>
          <p:cNvPr id="39" name="Group 24">
            <a:extLst>
              <a:ext uri="{FF2B5EF4-FFF2-40B4-BE49-F238E27FC236}">
                <a16:creationId xmlns:a16="http://schemas.microsoft.com/office/drawing/2014/main" id="{76E65C55-3B7C-FA2C-B7C8-7A134F7CE5DB}"/>
              </a:ext>
            </a:extLst>
          </p:cNvPr>
          <p:cNvGrpSpPr/>
          <p:nvPr/>
        </p:nvGrpSpPr>
        <p:grpSpPr>
          <a:xfrm rot="-5400000">
            <a:off x="17340907" y="-1923438"/>
            <a:ext cx="824743" cy="4671619"/>
            <a:chOff x="0" y="0"/>
            <a:chExt cx="217216" cy="1230385"/>
          </a:xfrm>
        </p:grpSpPr>
        <p:sp>
          <p:nvSpPr>
            <p:cNvPr id="40" name="Freeform 25">
              <a:extLst>
                <a:ext uri="{FF2B5EF4-FFF2-40B4-BE49-F238E27FC236}">
                  <a16:creationId xmlns:a16="http://schemas.microsoft.com/office/drawing/2014/main" id="{B8C47791-960E-54C0-C9FE-B0C207ED747C}"/>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41" name="TextBox 26">
              <a:extLst>
                <a:ext uri="{FF2B5EF4-FFF2-40B4-BE49-F238E27FC236}">
                  <a16:creationId xmlns:a16="http://schemas.microsoft.com/office/drawing/2014/main" id="{F8786651-CCC7-DBB0-0D43-1E4FCB6B7861}"/>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42" name="Group 30">
            <a:extLst>
              <a:ext uri="{FF2B5EF4-FFF2-40B4-BE49-F238E27FC236}">
                <a16:creationId xmlns:a16="http://schemas.microsoft.com/office/drawing/2014/main" id="{9D12AEE7-4933-69BA-6834-C4E72D75F400}"/>
              </a:ext>
            </a:extLst>
          </p:cNvPr>
          <p:cNvGrpSpPr/>
          <p:nvPr/>
        </p:nvGrpSpPr>
        <p:grpSpPr>
          <a:xfrm rot="-5400000">
            <a:off x="14399323" y="5452"/>
            <a:ext cx="824743" cy="813839"/>
            <a:chOff x="0" y="0"/>
            <a:chExt cx="217216" cy="214344"/>
          </a:xfrm>
        </p:grpSpPr>
        <p:sp>
          <p:nvSpPr>
            <p:cNvPr id="43" name="Freeform 31">
              <a:extLst>
                <a:ext uri="{FF2B5EF4-FFF2-40B4-BE49-F238E27FC236}">
                  <a16:creationId xmlns:a16="http://schemas.microsoft.com/office/drawing/2014/main" id="{E9DB4A83-45B4-C28C-6CED-48DE90B9F138}"/>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61" name="TextBox 32">
              <a:extLst>
                <a:ext uri="{FF2B5EF4-FFF2-40B4-BE49-F238E27FC236}">
                  <a16:creationId xmlns:a16="http://schemas.microsoft.com/office/drawing/2014/main" id="{6A0DB206-3907-A612-795A-E889D752E781}"/>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62" name="Group 24">
            <a:extLst>
              <a:ext uri="{FF2B5EF4-FFF2-40B4-BE49-F238E27FC236}">
                <a16:creationId xmlns:a16="http://schemas.microsoft.com/office/drawing/2014/main" id="{897DCB70-D4E6-C13D-54DB-1CE112DF01EF}"/>
              </a:ext>
            </a:extLst>
          </p:cNvPr>
          <p:cNvGrpSpPr/>
          <p:nvPr/>
        </p:nvGrpSpPr>
        <p:grpSpPr>
          <a:xfrm rot="5400000" flipH="1">
            <a:off x="553822" y="7563462"/>
            <a:ext cx="824743" cy="4671619"/>
            <a:chOff x="0" y="0"/>
            <a:chExt cx="217216" cy="1230385"/>
          </a:xfrm>
        </p:grpSpPr>
        <p:sp>
          <p:nvSpPr>
            <p:cNvPr id="63" name="Freeform 25">
              <a:extLst>
                <a:ext uri="{FF2B5EF4-FFF2-40B4-BE49-F238E27FC236}">
                  <a16:creationId xmlns:a16="http://schemas.microsoft.com/office/drawing/2014/main" id="{3C647E4E-D8C1-027C-65E4-E64CA2764A23}"/>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64" name="TextBox 26">
              <a:extLst>
                <a:ext uri="{FF2B5EF4-FFF2-40B4-BE49-F238E27FC236}">
                  <a16:creationId xmlns:a16="http://schemas.microsoft.com/office/drawing/2014/main" id="{D6523BFE-35F2-5F23-A0EF-2A7C6419ECCC}"/>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65" name="Group 30">
            <a:extLst>
              <a:ext uri="{FF2B5EF4-FFF2-40B4-BE49-F238E27FC236}">
                <a16:creationId xmlns:a16="http://schemas.microsoft.com/office/drawing/2014/main" id="{EEA1AD9D-DC85-E05D-FB9E-644BC9018D54}"/>
              </a:ext>
            </a:extLst>
          </p:cNvPr>
          <p:cNvGrpSpPr/>
          <p:nvPr/>
        </p:nvGrpSpPr>
        <p:grpSpPr>
          <a:xfrm rot="5400000" flipH="1">
            <a:off x="3495406" y="9492352"/>
            <a:ext cx="824743" cy="813839"/>
            <a:chOff x="0" y="0"/>
            <a:chExt cx="217216" cy="214344"/>
          </a:xfrm>
        </p:grpSpPr>
        <p:sp>
          <p:nvSpPr>
            <p:cNvPr id="83" name="Freeform 31">
              <a:extLst>
                <a:ext uri="{FF2B5EF4-FFF2-40B4-BE49-F238E27FC236}">
                  <a16:creationId xmlns:a16="http://schemas.microsoft.com/office/drawing/2014/main" id="{C5A2553B-5424-6DAA-70B5-E061C6D98EA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86" name="TextBox 32">
              <a:extLst>
                <a:ext uri="{FF2B5EF4-FFF2-40B4-BE49-F238E27FC236}">
                  <a16:creationId xmlns:a16="http://schemas.microsoft.com/office/drawing/2014/main" id="{284FA7EF-7FF0-B989-9475-367508670917}"/>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88" name="Group 87">
            <a:extLst>
              <a:ext uri="{FF2B5EF4-FFF2-40B4-BE49-F238E27FC236}">
                <a16:creationId xmlns:a16="http://schemas.microsoft.com/office/drawing/2014/main" id="{1CCE6CEE-463E-FECA-A0FC-B3ABFF7EDAC3}"/>
              </a:ext>
            </a:extLst>
          </p:cNvPr>
          <p:cNvGrpSpPr/>
          <p:nvPr/>
        </p:nvGrpSpPr>
        <p:grpSpPr>
          <a:xfrm>
            <a:off x="764920" y="-1831967"/>
            <a:ext cx="1123746" cy="3975274"/>
            <a:chOff x="1270118" y="-1841674"/>
            <a:chExt cx="1123746" cy="3975274"/>
          </a:xfrm>
        </p:grpSpPr>
        <p:sp>
          <p:nvSpPr>
            <p:cNvPr id="89" name="Rounded Rectangle 88">
              <a:extLst>
                <a:ext uri="{FF2B5EF4-FFF2-40B4-BE49-F238E27FC236}">
                  <a16:creationId xmlns:a16="http://schemas.microsoft.com/office/drawing/2014/main" id="{4EC392EF-F16A-C086-D407-0A307DBB3BEB}"/>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EFDF84F4-3077-926C-0066-978A452ADB5C}"/>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2">
            <a:extLst>
              <a:ext uri="{FF2B5EF4-FFF2-40B4-BE49-F238E27FC236}">
                <a16:creationId xmlns:a16="http://schemas.microsoft.com/office/drawing/2014/main" id="{D40D9E3D-261B-AF90-B5EB-B93EAE4A5064}"/>
              </a:ext>
            </a:extLst>
          </p:cNvPr>
          <p:cNvSpPr txBox="1"/>
          <p:nvPr/>
        </p:nvSpPr>
        <p:spPr>
          <a:xfrm>
            <a:off x="2562775" y="12581661"/>
            <a:ext cx="13162448" cy="1335750"/>
          </a:xfrm>
          <a:prstGeom prst="rect">
            <a:avLst/>
          </a:prstGeom>
        </p:spPr>
        <p:txBody>
          <a:bodyPr wrap="square" lIns="0" tIns="0" rIns="0" bIns="0" rtlCol="0" anchor="t">
            <a:spAutoFit/>
          </a:bodyPr>
          <a:lstStyle/>
          <a:p>
            <a:pPr algn="ctr">
              <a:lnSpc>
                <a:spcPts val="9676"/>
              </a:lnSpc>
            </a:pPr>
            <a:r>
              <a:rPr lang="en-US" sz="13800" b="1">
                <a:solidFill>
                  <a:srgbClr val="000000"/>
                </a:solidFill>
                <a:latin typeface="Arial" panose="020B0604020202020204" pitchFamily="34" charset="0"/>
                <a:ea typeface="Bebas Neue Bold"/>
                <a:cs typeface="Arial" panose="020B0604020202020204" pitchFamily="34" charset="0"/>
                <a:sym typeface="Bebas Neue Bold"/>
              </a:rPr>
              <a:t>TERIMAKASIH</a:t>
            </a:r>
          </a:p>
        </p:txBody>
      </p:sp>
      <p:grpSp>
        <p:nvGrpSpPr>
          <p:cNvPr id="97" name="Group 96">
            <a:extLst>
              <a:ext uri="{FF2B5EF4-FFF2-40B4-BE49-F238E27FC236}">
                <a16:creationId xmlns:a16="http://schemas.microsoft.com/office/drawing/2014/main" id="{55989A3C-5209-9286-64A2-5F9A28DBFDC7}"/>
              </a:ext>
            </a:extLst>
          </p:cNvPr>
          <p:cNvGrpSpPr/>
          <p:nvPr/>
        </p:nvGrpSpPr>
        <p:grpSpPr>
          <a:xfrm>
            <a:off x="5598494" y="14639061"/>
            <a:ext cx="7229322" cy="685800"/>
            <a:chOff x="7962029" y="6057900"/>
            <a:chExt cx="7229322" cy="685800"/>
          </a:xfrm>
        </p:grpSpPr>
        <p:sp>
          <p:nvSpPr>
            <p:cNvPr id="98" name="Rounded Rectangle 97">
              <a:extLst>
                <a:ext uri="{FF2B5EF4-FFF2-40B4-BE49-F238E27FC236}">
                  <a16:creationId xmlns:a16="http://schemas.microsoft.com/office/drawing/2014/main" id="{F74EEB68-61D4-E75C-D0D1-E6804DF38FC9}"/>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5">
              <a:extLst>
                <a:ext uri="{FF2B5EF4-FFF2-40B4-BE49-F238E27FC236}">
                  <a16:creationId xmlns:a16="http://schemas.microsoft.com/office/drawing/2014/main" id="{D85E73C2-8EA8-3B13-5D5D-4C7E2DA0A061}"/>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100" name="Freeform 99">
            <a:extLst>
              <a:ext uri="{FF2B5EF4-FFF2-40B4-BE49-F238E27FC236}">
                <a16:creationId xmlns:a16="http://schemas.microsoft.com/office/drawing/2014/main" id="{95438D0B-C259-687A-359A-F0979C247E7A}"/>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3B36B26-7F41-A723-0C07-1970CD95C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927" y="670062"/>
            <a:ext cx="1166473" cy="1166473"/>
          </a:xfrm>
          <a:prstGeom prst="rect">
            <a:avLst/>
          </a:prstGeom>
        </p:spPr>
      </p:pic>
      <p:sp>
        <p:nvSpPr>
          <p:cNvPr id="6" name="TextBox 2">
            <a:extLst>
              <a:ext uri="{FF2B5EF4-FFF2-40B4-BE49-F238E27FC236}">
                <a16:creationId xmlns:a16="http://schemas.microsoft.com/office/drawing/2014/main" id="{F9564E94-EBDB-49E0-11E3-13739EF64A8A}"/>
              </a:ext>
            </a:extLst>
          </p:cNvPr>
          <p:cNvSpPr txBox="1"/>
          <p:nvPr/>
        </p:nvSpPr>
        <p:spPr>
          <a:xfrm>
            <a:off x="2927532" y="642395"/>
            <a:ext cx="11679604" cy="1049711"/>
          </a:xfrm>
          <a:prstGeom prst="rect">
            <a:avLst/>
          </a:prstGeom>
        </p:spPr>
        <p:txBody>
          <a:bodyPr wrap="square" lIns="0" tIns="0" rIns="0" bIns="0" rtlCol="0" anchor="t">
            <a:spAutoFit/>
          </a:bodyPr>
          <a:lstStyle/>
          <a:p>
            <a:pPr algn="l">
              <a:lnSpc>
                <a:spcPts val="9676"/>
              </a:lnSpc>
            </a:pPr>
            <a:r>
              <a:rPr lang="en-US" sz="4000" b="1" dirty="0">
                <a:solidFill>
                  <a:srgbClr val="000000"/>
                </a:solidFill>
                <a:latin typeface="Arial" panose="020B0604020202020204" pitchFamily="34" charset="0"/>
                <a:ea typeface="Bebas Neue Bold"/>
                <a:cs typeface="Arial" panose="020B0604020202020204" pitchFamily="34" charset="0"/>
                <a:sym typeface="Bebas Neue Bold"/>
              </a:rPr>
              <a:t>Relevansi dengan </a:t>
            </a:r>
            <a:r>
              <a:rPr lang="en-US" sz="4000" b="1" dirty="0" err="1">
                <a:solidFill>
                  <a:srgbClr val="000000"/>
                </a:solidFill>
                <a:latin typeface="Arial" panose="020B0604020202020204" pitchFamily="34" charset="0"/>
                <a:ea typeface="Bebas Neue Bold"/>
                <a:cs typeface="Arial" panose="020B0604020202020204" pitchFamily="34" charset="0"/>
                <a:sym typeface="Bebas Neue Bold"/>
              </a:rPr>
              <a:t>Hirarki</a:t>
            </a:r>
            <a:r>
              <a:rPr lang="en-US" sz="4000" b="1" dirty="0">
                <a:solidFill>
                  <a:srgbClr val="000000"/>
                </a:solidFill>
                <a:latin typeface="Arial" panose="020B0604020202020204" pitchFamily="34" charset="0"/>
                <a:ea typeface="Bebas Neue Bold"/>
                <a:cs typeface="Arial" panose="020B0604020202020204" pitchFamily="34" charset="0"/>
                <a:sym typeface="Bebas Neue Bold"/>
              </a:rPr>
              <a:t> Kebutuhan Maslow</a:t>
            </a:r>
          </a:p>
        </p:txBody>
      </p:sp>
    </p:spTree>
    <p:extLst>
      <p:ext uri="{BB962C8B-B14F-4D97-AF65-F5344CB8AC3E}">
        <p14:creationId xmlns:p14="http://schemas.microsoft.com/office/powerpoint/2010/main" val="131108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75A6-B898-7401-27B8-B53B4DBC4095}"/>
            </a:ext>
          </a:extLst>
        </p:cNvPr>
        <p:cNvGrpSpPr/>
        <p:nvPr/>
      </p:nvGrpSpPr>
      <p:grpSpPr>
        <a:xfrm>
          <a:off x="0" y="0"/>
          <a:ext cx="0" cy="0"/>
          <a:chOff x="0" y="0"/>
          <a:chExt cx="0" cy="0"/>
        </a:xfrm>
      </p:grpSpPr>
      <p:sp>
        <p:nvSpPr>
          <p:cNvPr id="125" name="TextBox 2">
            <a:extLst>
              <a:ext uri="{FF2B5EF4-FFF2-40B4-BE49-F238E27FC236}">
                <a16:creationId xmlns:a16="http://schemas.microsoft.com/office/drawing/2014/main" id="{6849121A-6BC9-5E12-E825-3E92907674B8}"/>
              </a:ext>
            </a:extLst>
          </p:cNvPr>
          <p:cNvSpPr txBox="1"/>
          <p:nvPr/>
        </p:nvSpPr>
        <p:spPr>
          <a:xfrm>
            <a:off x="32330263" y="642395"/>
            <a:ext cx="8970812" cy="1243930"/>
          </a:xfrm>
          <a:prstGeom prst="rect">
            <a:avLst/>
          </a:prstGeom>
        </p:spPr>
        <p:txBody>
          <a:bodyPr wrap="square" lIns="0" tIns="0" rIns="0" bIns="0" rtlCol="0" anchor="t">
            <a:spAutoFit/>
          </a:bodyPr>
          <a:lstStyle/>
          <a:p>
            <a:pPr algn="l">
              <a:lnSpc>
                <a:spcPts val="9676"/>
              </a:lnSpc>
            </a:pPr>
            <a:r>
              <a:rPr lang="en-US" sz="9486" b="1">
                <a:solidFill>
                  <a:srgbClr val="000000"/>
                </a:solidFill>
                <a:latin typeface="Arial" panose="020B0604020202020204" pitchFamily="34" charset="0"/>
                <a:ea typeface="Bebas Neue Bold"/>
                <a:cs typeface="Arial" panose="020B0604020202020204" pitchFamily="34" charset="0"/>
                <a:sym typeface="Bebas Neue Bold"/>
              </a:rPr>
              <a:t>Landasan Teori</a:t>
            </a:r>
          </a:p>
        </p:txBody>
      </p:sp>
      <p:grpSp>
        <p:nvGrpSpPr>
          <p:cNvPr id="77" name="Group 76">
            <a:extLst>
              <a:ext uri="{FF2B5EF4-FFF2-40B4-BE49-F238E27FC236}">
                <a16:creationId xmlns:a16="http://schemas.microsoft.com/office/drawing/2014/main" id="{56345870-5EA9-F188-0125-21788D8EA099}"/>
              </a:ext>
            </a:extLst>
          </p:cNvPr>
          <p:cNvGrpSpPr/>
          <p:nvPr/>
        </p:nvGrpSpPr>
        <p:grpSpPr>
          <a:xfrm>
            <a:off x="1789339" y="-3761924"/>
            <a:ext cx="4188235" cy="11750173"/>
            <a:chOff x="1270118" y="-1841674"/>
            <a:chExt cx="1123746" cy="3975274"/>
          </a:xfrm>
        </p:grpSpPr>
        <p:sp>
          <p:nvSpPr>
            <p:cNvPr id="78" name="Rounded Rectangle 77">
              <a:extLst>
                <a:ext uri="{FF2B5EF4-FFF2-40B4-BE49-F238E27FC236}">
                  <a16:creationId xmlns:a16="http://schemas.microsoft.com/office/drawing/2014/main" id="{B0342131-5D6D-9C3D-91EC-8B38EF764C91}"/>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9FF7C6A3-9D74-7166-3C5F-E587978A9A41}"/>
                </a:ext>
              </a:extLst>
            </p:cNvPr>
            <p:cNvSpPr/>
            <p:nvPr/>
          </p:nvSpPr>
          <p:spPr>
            <a:xfrm>
              <a:off x="1270118" y="-1841674"/>
              <a:ext cx="1123746" cy="3937174"/>
            </a:xfrm>
            <a:prstGeom prst="roundRect">
              <a:avLst>
                <a:gd name="adj" fmla="val 50000"/>
              </a:avLst>
            </a:prstGeom>
            <a:solidFill>
              <a:schemeClr val="bg1">
                <a:lumMod val="65000"/>
              </a:schemeClr>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5">
            <a:extLst>
              <a:ext uri="{FF2B5EF4-FFF2-40B4-BE49-F238E27FC236}">
                <a16:creationId xmlns:a16="http://schemas.microsoft.com/office/drawing/2014/main" id="{250A9CA4-5A94-8FCE-4747-18EEF655576A}"/>
              </a:ext>
            </a:extLst>
          </p:cNvPr>
          <p:cNvSpPr txBox="1"/>
          <p:nvPr/>
        </p:nvSpPr>
        <p:spPr>
          <a:xfrm>
            <a:off x="7213272" y="2232601"/>
            <a:ext cx="10307393" cy="4447371"/>
          </a:xfrm>
          <a:prstGeom prst="rect">
            <a:avLst/>
          </a:prstGeom>
        </p:spPr>
        <p:txBody>
          <a:bodyPr wrap="square" lIns="0" tIns="0" rIns="0" bIns="0" rtlCol="0" anchor="t">
            <a:spAutoFit/>
          </a:bodyPr>
          <a:lstStyle/>
          <a:p>
            <a:pPr algn="l"/>
            <a:endParaRPr lang="en-US" sz="19900" b="1" dirty="0">
              <a:solidFill>
                <a:srgbClr val="000000"/>
              </a:solidFill>
              <a:latin typeface="Arial" panose="020B0604020202020204" pitchFamily="34" charset="0"/>
              <a:ea typeface="Bebas Neue Bold"/>
              <a:cs typeface="Arial" panose="020B0604020202020204" pitchFamily="34" charset="0"/>
              <a:sym typeface="Bebas Neue Bold"/>
            </a:endParaRPr>
          </a:p>
          <a:p>
            <a:pPr algn="l"/>
            <a:r>
              <a:rPr lang="en-US" sz="9000" b="1" dirty="0">
                <a:solidFill>
                  <a:srgbClr val="00007F"/>
                </a:solidFill>
                <a:latin typeface="Arial" panose="020B0604020202020204" pitchFamily="34" charset="0"/>
                <a:ea typeface="Bebas Neue Bold"/>
                <a:cs typeface="Arial" panose="020B0604020202020204" pitchFamily="34" charset="0"/>
                <a:sym typeface="Bebas Neue Bold"/>
              </a:rPr>
              <a:t>KESIMPULAN</a:t>
            </a:r>
          </a:p>
        </p:txBody>
      </p:sp>
      <p:grpSp>
        <p:nvGrpSpPr>
          <p:cNvPr id="49" name="Group 48">
            <a:extLst>
              <a:ext uri="{FF2B5EF4-FFF2-40B4-BE49-F238E27FC236}">
                <a16:creationId xmlns:a16="http://schemas.microsoft.com/office/drawing/2014/main" id="{1DA6CBC3-15E7-9BDC-DCFE-5F6DCCFF96D8}"/>
              </a:ext>
            </a:extLst>
          </p:cNvPr>
          <p:cNvGrpSpPr/>
          <p:nvPr/>
        </p:nvGrpSpPr>
        <p:grpSpPr>
          <a:xfrm>
            <a:off x="7187039" y="6743700"/>
            <a:ext cx="7229322" cy="685800"/>
            <a:chOff x="7962029" y="6057900"/>
            <a:chExt cx="7229322" cy="685800"/>
          </a:xfrm>
        </p:grpSpPr>
        <p:sp>
          <p:nvSpPr>
            <p:cNvPr id="47" name="Rounded Rectangle 46">
              <a:extLst>
                <a:ext uri="{FF2B5EF4-FFF2-40B4-BE49-F238E27FC236}">
                  <a16:creationId xmlns:a16="http://schemas.microsoft.com/office/drawing/2014/main" id="{EB47F803-3B33-E29E-8AA0-E180B09FBF3B}"/>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5">
              <a:extLst>
                <a:ext uri="{FF2B5EF4-FFF2-40B4-BE49-F238E27FC236}">
                  <a16:creationId xmlns:a16="http://schemas.microsoft.com/office/drawing/2014/main" id="{96CB8E07-A359-5943-9735-B8D2E5811262}"/>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dirty="0">
                  <a:solidFill>
                    <a:schemeClr val="bg1"/>
                  </a:solidFill>
                  <a:latin typeface="Arial" panose="020B0604020202020204" pitchFamily="34" charset="0"/>
                  <a:ea typeface="Bebas Neue Bold"/>
                  <a:cs typeface="Arial" panose="020B0604020202020204" pitchFamily="34" charset="0"/>
                  <a:sym typeface="Bebas Neue Bold"/>
                </a:rPr>
                <a:t>Mirza </a:t>
              </a:r>
              <a:r>
                <a:rPr lang="en-US" sz="2800" dirty="0" err="1">
                  <a:solidFill>
                    <a:schemeClr val="bg1"/>
                  </a:solidFill>
                  <a:latin typeface="Arial" panose="020B0604020202020204" pitchFamily="34" charset="0"/>
                  <a:ea typeface="Bebas Neue Bold"/>
                  <a:cs typeface="Arial" panose="020B0604020202020204" pitchFamily="34" charset="0"/>
                  <a:sym typeface="Bebas Neue Bold"/>
                </a:rPr>
                <a:t>Hidayatul</a:t>
              </a:r>
              <a:r>
                <a:rPr lang="en-US" sz="2800" dirty="0">
                  <a:solidFill>
                    <a:schemeClr val="bg1"/>
                  </a:solidFill>
                  <a:latin typeface="Arial" panose="020B0604020202020204" pitchFamily="34" charset="0"/>
                  <a:ea typeface="Bebas Neue Bold"/>
                  <a:cs typeface="Arial" panose="020B0604020202020204" pitchFamily="34" charset="0"/>
                  <a:sym typeface="Bebas Neue Bold"/>
                </a:rPr>
                <a:t> Camelia  2110411017</a:t>
              </a:r>
            </a:p>
          </p:txBody>
        </p:sp>
      </p:grpSp>
      <p:grpSp>
        <p:nvGrpSpPr>
          <p:cNvPr id="3" name="Group 2">
            <a:extLst>
              <a:ext uri="{FF2B5EF4-FFF2-40B4-BE49-F238E27FC236}">
                <a16:creationId xmlns:a16="http://schemas.microsoft.com/office/drawing/2014/main" id="{AEC81FDA-8BEE-88C3-BD91-EC8F7B5096F3}"/>
              </a:ext>
            </a:extLst>
          </p:cNvPr>
          <p:cNvGrpSpPr/>
          <p:nvPr/>
        </p:nvGrpSpPr>
        <p:grpSpPr>
          <a:xfrm>
            <a:off x="-8077200" y="9462257"/>
            <a:ext cx="5671446" cy="824743"/>
            <a:chOff x="-1369616" y="9462257"/>
            <a:chExt cx="5671446" cy="824743"/>
          </a:xfrm>
        </p:grpSpPr>
        <p:grpSp>
          <p:nvGrpSpPr>
            <p:cNvPr id="4" name="Group 3">
              <a:extLst>
                <a:ext uri="{FF2B5EF4-FFF2-40B4-BE49-F238E27FC236}">
                  <a16:creationId xmlns:a16="http://schemas.microsoft.com/office/drawing/2014/main" id="{182E5D1D-4A7F-3C22-B3AF-4ED300339FE9}"/>
                </a:ext>
              </a:extLst>
            </p:cNvPr>
            <p:cNvGrpSpPr/>
            <p:nvPr/>
          </p:nvGrpSpPr>
          <p:grpSpPr>
            <a:xfrm rot="-5400000">
              <a:off x="553822" y="7538819"/>
              <a:ext cx="824743" cy="4671619"/>
              <a:chOff x="0" y="0"/>
              <a:chExt cx="217216" cy="1230385"/>
            </a:xfrm>
          </p:grpSpPr>
          <p:sp>
            <p:nvSpPr>
              <p:cNvPr id="8" name="Freeform 4">
                <a:extLst>
                  <a:ext uri="{FF2B5EF4-FFF2-40B4-BE49-F238E27FC236}">
                    <a16:creationId xmlns:a16="http://schemas.microsoft.com/office/drawing/2014/main" id="{D839ECCE-D110-E85E-7BD7-44A13C7D9863}"/>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9" name="TextBox 5">
                <a:extLst>
                  <a:ext uri="{FF2B5EF4-FFF2-40B4-BE49-F238E27FC236}">
                    <a16:creationId xmlns:a16="http://schemas.microsoft.com/office/drawing/2014/main" id="{7076CE10-8C02-82C1-7C8A-8DB5873F71D5}"/>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5" name="Group 9">
              <a:extLst>
                <a:ext uri="{FF2B5EF4-FFF2-40B4-BE49-F238E27FC236}">
                  <a16:creationId xmlns:a16="http://schemas.microsoft.com/office/drawing/2014/main" id="{DC9BF018-D9A2-8A79-4C86-01F26B2144E7}"/>
                </a:ext>
              </a:extLst>
            </p:cNvPr>
            <p:cNvGrpSpPr/>
            <p:nvPr/>
          </p:nvGrpSpPr>
          <p:grpSpPr>
            <a:xfrm rot="-5400000">
              <a:off x="3482539" y="9467709"/>
              <a:ext cx="824743" cy="813839"/>
              <a:chOff x="0" y="0"/>
              <a:chExt cx="217216" cy="214344"/>
            </a:xfrm>
          </p:grpSpPr>
          <p:sp>
            <p:nvSpPr>
              <p:cNvPr id="6" name="Freeform 10">
                <a:extLst>
                  <a:ext uri="{FF2B5EF4-FFF2-40B4-BE49-F238E27FC236}">
                    <a16:creationId xmlns:a16="http://schemas.microsoft.com/office/drawing/2014/main" id="{D45DA52C-7F62-91E7-DA8C-C0D0FF5A1127}"/>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7" name="TextBox 11">
                <a:extLst>
                  <a:ext uri="{FF2B5EF4-FFF2-40B4-BE49-F238E27FC236}">
                    <a16:creationId xmlns:a16="http://schemas.microsoft.com/office/drawing/2014/main" id="{30BA611F-1114-C499-A2FF-3370294CCF91}"/>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sp>
        <p:nvSpPr>
          <p:cNvPr id="10" name="Rounded Rectangle 9">
            <a:extLst>
              <a:ext uri="{FF2B5EF4-FFF2-40B4-BE49-F238E27FC236}">
                <a16:creationId xmlns:a16="http://schemas.microsoft.com/office/drawing/2014/main" id="{A2A6FC1D-97F0-E89F-5121-56710E6618B9}"/>
              </a:ext>
            </a:extLst>
          </p:cNvPr>
          <p:cNvSpPr/>
          <p:nvPr/>
        </p:nvSpPr>
        <p:spPr>
          <a:xfrm>
            <a:off x="15999057" y="14135100"/>
            <a:ext cx="16331206" cy="125450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5">
            <a:extLst>
              <a:ext uri="{FF2B5EF4-FFF2-40B4-BE49-F238E27FC236}">
                <a16:creationId xmlns:a16="http://schemas.microsoft.com/office/drawing/2014/main" id="{31790856-596C-20D8-1968-B2B900F543B8}"/>
              </a:ext>
            </a:extLst>
          </p:cNvPr>
          <p:cNvSpPr/>
          <p:nvPr/>
        </p:nvSpPr>
        <p:spPr>
          <a:xfrm rot="-5400000" flipH="1" flipV="1">
            <a:off x="-3812463" y="7775116"/>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a:extLst>
              <a:ext uri="{FF2B5EF4-FFF2-40B4-BE49-F238E27FC236}">
                <a16:creationId xmlns:a16="http://schemas.microsoft.com/office/drawing/2014/main" id="{D0EED7D4-3354-B12A-1A00-DDB27BFD9F53}"/>
              </a:ext>
            </a:extLst>
          </p:cNvPr>
          <p:cNvSpPr/>
          <p:nvPr/>
        </p:nvSpPr>
        <p:spPr>
          <a:xfrm rot="-5400000">
            <a:off x="20307463" y="8890594"/>
            <a:ext cx="954519" cy="209784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9" name="Group 6">
            <a:extLst>
              <a:ext uri="{FF2B5EF4-FFF2-40B4-BE49-F238E27FC236}">
                <a16:creationId xmlns:a16="http://schemas.microsoft.com/office/drawing/2014/main" id="{ADB15143-05F2-78C7-8C22-9103EF38EAFF}"/>
              </a:ext>
            </a:extLst>
          </p:cNvPr>
          <p:cNvGrpSpPr/>
          <p:nvPr/>
        </p:nvGrpSpPr>
        <p:grpSpPr>
          <a:xfrm rot="-5400000">
            <a:off x="16067633" y="-6153756"/>
            <a:ext cx="3770636" cy="835290"/>
            <a:chOff x="0" y="0"/>
            <a:chExt cx="1551399" cy="1230385"/>
          </a:xfrm>
        </p:grpSpPr>
        <p:sp>
          <p:nvSpPr>
            <p:cNvPr id="30" name="Freeform 7">
              <a:extLst>
                <a:ext uri="{FF2B5EF4-FFF2-40B4-BE49-F238E27FC236}">
                  <a16:creationId xmlns:a16="http://schemas.microsoft.com/office/drawing/2014/main" id="{35C3EBD7-AB70-290D-8B40-A1EB71577002}"/>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31" name="TextBox 8">
              <a:extLst>
                <a:ext uri="{FF2B5EF4-FFF2-40B4-BE49-F238E27FC236}">
                  <a16:creationId xmlns:a16="http://schemas.microsoft.com/office/drawing/2014/main" id="{0BCEAA31-5785-6F9A-83AA-A28C6849ACBA}"/>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32" name="Group 12">
            <a:extLst>
              <a:ext uri="{FF2B5EF4-FFF2-40B4-BE49-F238E27FC236}">
                <a16:creationId xmlns:a16="http://schemas.microsoft.com/office/drawing/2014/main" id="{2C7975A0-DB32-896D-3D17-6CA5A55ED3F9}"/>
              </a:ext>
            </a:extLst>
          </p:cNvPr>
          <p:cNvGrpSpPr/>
          <p:nvPr/>
        </p:nvGrpSpPr>
        <p:grpSpPr>
          <a:xfrm rot="-5400000">
            <a:off x="17416300" y="-3584897"/>
            <a:ext cx="1013751" cy="813839"/>
            <a:chOff x="0" y="0"/>
            <a:chExt cx="217216" cy="214344"/>
          </a:xfrm>
        </p:grpSpPr>
        <p:sp>
          <p:nvSpPr>
            <p:cNvPr id="35" name="Freeform 13">
              <a:extLst>
                <a:ext uri="{FF2B5EF4-FFF2-40B4-BE49-F238E27FC236}">
                  <a16:creationId xmlns:a16="http://schemas.microsoft.com/office/drawing/2014/main" id="{9FF01C2C-9C54-1373-2A88-D5C4B9DCCEFD}"/>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6" name="TextBox 14">
              <a:extLst>
                <a:ext uri="{FF2B5EF4-FFF2-40B4-BE49-F238E27FC236}">
                  <a16:creationId xmlns:a16="http://schemas.microsoft.com/office/drawing/2014/main" id="{2CB29215-4ACE-41F7-3365-5355AEED2F3F}"/>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73" name="Group 72">
            <a:extLst>
              <a:ext uri="{FF2B5EF4-FFF2-40B4-BE49-F238E27FC236}">
                <a16:creationId xmlns:a16="http://schemas.microsoft.com/office/drawing/2014/main" id="{401C9546-0501-DDF7-CDEB-CCB58874A58D}"/>
              </a:ext>
            </a:extLst>
          </p:cNvPr>
          <p:cNvGrpSpPr/>
          <p:nvPr/>
        </p:nvGrpSpPr>
        <p:grpSpPr>
          <a:xfrm>
            <a:off x="-13868400" y="9462257"/>
            <a:ext cx="12927761" cy="824744"/>
            <a:chOff x="-1369614" y="9462257"/>
            <a:chExt cx="12927761" cy="824744"/>
          </a:xfrm>
          <a:solidFill>
            <a:srgbClr val="00007F"/>
          </a:solidFill>
        </p:grpSpPr>
        <p:sp>
          <p:nvSpPr>
            <p:cNvPr id="74" name="Freeform 4">
              <a:extLst>
                <a:ext uri="{FF2B5EF4-FFF2-40B4-BE49-F238E27FC236}">
                  <a16:creationId xmlns:a16="http://schemas.microsoft.com/office/drawing/2014/main" id="{7A6BCA80-9FA2-DE90-9A61-4F0E9AC4BF5F}"/>
                </a:ext>
              </a:extLst>
            </p:cNvPr>
            <p:cNvSpPr/>
            <p:nvPr/>
          </p:nvSpPr>
          <p:spPr>
            <a:xfrm rot="16200000">
              <a:off x="4160622" y="3932021"/>
              <a:ext cx="824743" cy="11885216"/>
            </a:xfrm>
            <a:custGeom>
              <a:avLst/>
              <a:gdLst/>
              <a:ahLst/>
              <a:cxnLst/>
              <a:rect l="l" t="t" r="r" b="b"/>
              <a:pathLst>
                <a:path w="217216" h="1230385">
                  <a:moveTo>
                    <a:pt x="0" y="0"/>
                  </a:moveTo>
                  <a:lnTo>
                    <a:pt x="217216" y="0"/>
                  </a:lnTo>
                  <a:lnTo>
                    <a:pt x="217216" y="1230385"/>
                  </a:lnTo>
                  <a:lnTo>
                    <a:pt x="0" y="1230385"/>
                  </a:lnTo>
                  <a:close/>
                </a:path>
              </a:pathLst>
            </a:custGeom>
            <a:solidFill>
              <a:schemeClr val="bg1">
                <a:lumMod val="85000"/>
              </a:schemeClr>
            </a:solidFill>
          </p:spPr>
          <p:txBody>
            <a:bodyPr/>
            <a:lstStyle/>
            <a:p>
              <a:endParaRPr lang="en-US"/>
            </a:p>
          </p:txBody>
        </p:sp>
        <p:sp>
          <p:nvSpPr>
            <p:cNvPr id="75" name="Freeform 10">
              <a:extLst>
                <a:ext uri="{FF2B5EF4-FFF2-40B4-BE49-F238E27FC236}">
                  <a16:creationId xmlns:a16="http://schemas.microsoft.com/office/drawing/2014/main" id="{ED758ED8-495D-3C98-C900-CDD9DE5A6D5A}"/>
                </a:ext>
              </a:extLst>
            </p:cNvPr>
            <p:cNvSpPr/>
            <p:nvPr/>
          </p:nvSpPr>
          <p:spPr>
            <a:xfrm rot="16200000">
              <a:off x="10738856" y="9467710"/>
              <a:ext cx="824743" cy="813839"/>
            </a:xfrm>
            <a:custGeom>
              <a:avLst/>
              <a:gdLst/>
              <a:ahLst/>
              <a:cxnLst/>
              <a:rect l="l" t="t" r="r" b="b"/>
              <a:pathLst>
                <a:path w="217216" h="214344">
                  <a:moveTo>
                    <a:pt x="0" y="0"/>
                  </a:moveTo>
                  <a:lnTo>
                    <a:pt x="217216" y="0"/>
                  </a:lnTo>
                  <a:lnTo>
                    <a:pt x="217216" y="214344"/>
                  </a:lnTo>
                  <a:lnTo>
                    <a:pt x="0" y="214344"/>
                  </a:lnTo>
                  <a:close/>
                </a:path>
              </a:pathLst>
            </a:custGeom>
            <a:solidFill>
              <a:schemeClr val="bg1">
                <a:lumMod val="65000"/>
              </a:schemeClr>
            </a:solidFill>
          </p:spPr>
          <p:txBody>
            <a:bodyPr/>
            <a:lstStyle/>
            <a:p>
              <a:endParaRPr lang="en-US"/>
            </a:p>
          </p:txBody>
        </p:sp>
      </p:grpSp>
      <p:sp>
        <p:nvSpPr>
          <p:cNvPr id="123" name="TextBox 23">
            <a:extLst>
              <a:ext uri="{FF2B5EF4-FFF2-40B4-BE49-F238E27FC236}">
                <a16:creationId xmlns:a16="http://schemas.microsoft.com/office/drawing/2014/main" id="{709BBF81-85C5-4A55-CEEE-B1F27BF74769}"/>
              </a:ext>
            </a:extLst>
          </p:cNvPr>
          <p:cNvSpPr txBox="1"/>
          <p:nvPr/>
        </p:nvSpPr>
        <p:spPr>
          <a:xfrm>
            <a:off x="22200742" y="9597102"/>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07 | Universitas Negeri Semarang</a:t>
            </a:r>
          </a:p>
        </p:txBody>
      </p:sp>
      <p:grpSp>
        <p:nvGrpSpPr>
          <p:cNvPr id="76" name="Group 75">
            <a:extLst>
              <a:ext uri="{FF2B5EF4-FFF2-40B4-BE49-F238E27FC236}">
                <a16:creationId xmlns:a16="http://schemas.microsoft.com/office/drawing/2014/main" id="{6A5DCFED-E9DE-3A14-A118-F32AAABDA0AD}"/>
              </a:ext>
            </a:extLst>
          </p:cNvPr>
          <p:cNvGrpSpPr/>
          <p:nvPr/>
        </p:nvGrpSpPr>
        <p:grpSpPr>
          <a:xfrm>
            <a:off x="19413074" y="2347664"/>
            <a:ext cx="4841142" cy="6453436"/>
            <a:chOff x="1229936" y="2617299"/>
            <a:chExt cx="4841142" cy="6453436"/>
          </a:xfrm>
        </p:grpSpPr>
        <p:sp>
          <p:nvSpPr>
            <p:cNvPr id="80" name="Rectangle 79">
              <a:extLst>
                <a:ext uri="{FF2B5EF4-FFF2-40B4-BE49-F238E27FC236}">
                  <a16:creationId xmlns:a16="http://schemas.microsoft.com/office/drawing/2014/main" id="{356E895A-1707-5FD6-3DAC-5E29A856A594}"/>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B561DD6-E47F-F419-B7F0-3392483E6A03}"/>
                </a:ext>
              </a:extLst>
            </p:cNvPr>
            <p:cNvSpPr/>
            <p:nvPr/>
          </p:nvSpPr>
          <p:spPr>
            <a:xfrm>
              <a:off x="122993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23">
            <a:extLst>
              <a:ext uri="{FF2B5EF4-FFF2-40B4-BE49-F238E27FC236}">
                <a16:creationId xmlns:a16="http://schemas.microsoft.com/office/drawing/2014/main" id="{B58E904D-E3C2-208F-EE69-93D81D295770}"/>
              </a:ext>
            </a:extLst>
          </p:cNvPr>
          <p:cNvSpPr txBox="1"/>
          <p:nvPr/>
        </p:nvSpPr>
        <p:spPr>
          <a:xfrm>
            <a:off x="19855407" y="2612348"/>
            <a:ext cx="3956476" cy="5346848"/>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Role-playing games (RPGs) adalah permainan di mana setiap pemain berperan sebagai karakter dalam dunia imajiner pada game. RPGs memiliki elemen dasar seperti leveling karakter, menjelajah dunia game, berinteraksi dengan NPC, membuat pilihan berpengaruh pada cerita, dan pertarungan. </a:t>
            </a:r>
          </a:p>
        </p:txBody>
      </p:sp>
      <p:grpSp>
        <p:nvGrpSpPr>
          <p:cNvPr id="83" name="Group 82">
            <a:extLst>
              <a:ext uri="{FF2B5EF4-FFF2-40B4-BE49-F238E27FC236}">
                <a16:creationId xmlns:a16="http://schemas.microsoft.com/office/drawing/2014/main" id="{3383CD60-5ADB-CCEF-F6C8-14CC9DFA5733}"/>
              </a:ext>
            </a:extLst>
          </p:cNvPr>
          <p:cNvGrpSpPr/>
          <p:nvPr/>
        </p:nvGrpSpPr>
        <p:grpSpPr>
          <a:xfrm>
            <a:off x="24976024" y="2347664"/>
            <a:ext cx="4841142" cy="6453436"/>
            <a:chOff x="6792886" y="2617299"/>
            <a:chExt cx="4841142" cy="6453436"/>
          </a:xfrm>
        </p:grpSpPr>
        <p:sp>
          <p:nvSpPr>
            <p:cNvPr id="84" name="Rectangle 83">
              <a:extLst>
                <a:ext uri="{FF2B5EF4-FFF2-40B4-BE49-F238E27FC236}">
                  <a16:creationId xmlns:a16="http://schemas.microsoft.com/office/drawing/2014/main" id="{27AC9768-0D5B-03B8-6B7D-D6CBA5F7DE02}"/>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0DAB8DD-B044-4D33-C478-95EEFB01C40F}"/>
                </a:ext>
              </a:extLst>
            </p:cNvPr>
            <p:cNvSpPr/>
            <p:nvPr/>
          </p:nvSpPr>
          <p:spPr>
            <a:xfrm>
              <a:off x="679288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23">
            <a:extLst>
              <a:ext uri="{FF2B5EF4-FFF2-40B4-BE49-F238E27FC236}">
                <a16:creationId xmlns:a16="http://schemas.microsoft.com/office/drawing/2014/main" id="{EFF1AA32-6BF3-14DD-7442-60A67F538097}"/>
              </a:ext>
            </a:extLst>
          </p:cNvPr>
          <p:cNvSpPr txBox="1"/>
          <p:nvPr/>
        </p:nvSpPr>
        <p:spPr>
          <a:xfrm>
            <a:off x="25418357" y="2612348"/>
            <a:ext cx="3956476" cy="5346848"/>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Retensi gamer adalah indikator penting bagi developer game karena mencerminkan kualitas pemain dan dapat memengaruhi akuisisi pemain baru dan pendapatan. leveling karakter, menjelajah dunia game, berinteraksi dengan NPC, membuat pilihan berpengaruh pada cerita, </a:t>
            </a:r>
          </a:p>
        </p:txBody>
      </p:sp>
      <p:grpSp>
        <p:nvGrpSpPr>
          <p:cNvPr id="87" name="Group 86">
            <a:extLst>
              <a:ext uri="{FF2B5EF4-FFF2-40B4-BE49-F238E27FC236}">
                <a16:creationId xmlns:a16="http://schemas.microsoft.com/office/drawing/2014/main" id="{F4D70520-8331-6D6D-FF73-112879BBFF30}"/>
              </a:ext>
            </a:extLst>
          </p:cNvPr>
          <p:cNvGrpSpPr/>
          <p:nvPr/>
        </p:nvGrpSpPr>
        <p:grpSpPr>
          <a:xfrm>
            <a:off x="30538974" y="2347664"/>
            <a:ext cx="4841142" cy="6453436"/>
            <a:chOff x="12355836" y="2617299"/>
            <a:chExt cx="4841142" cy="6453436"/>
          </a:xfrm>
        </p:grpSpPr>
        <p:sp>
          <p:nvSpPr>
            <p:cNvPr id="88" name="Rectangle 87">
              <a:extLst>
                <a:ext uri="{FF2B5EF4-FFF2-40B4-BE49-F238E27FC236}">
                  <a16:creationId xmlns:a16="http://schemas.microsoft.com/office/drawing/2014/main" id="{3D1266FA-D4CD-DB58-CEEC-16E97147A8D4}"/>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6A91941-2988-7BC6-6776-3EF4569D2A01}"/>
                </a:ext>
              </a:extLst>
            </p:cNvPr>
            <p:cNvSpPr/>
            <p:nvPr/>
          </p:nvSpPr>
          <p:spPr>
            <a:xfrm>
              <a:off x="12355836" y="8368732"/>
              <a:ext cx="4841142" cy="702003"/>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23">
            <a:extLst>
              <a:ext uri="{FF2B5EF4-FFF2-40B4-BE49-F238E27FC236}">
                <a16:creationId xmlns:a16="http://schemas.microsoft.com/office/drawing/2014/main" id="{0EAE50BD-A8D5-95E9-35F4-3263D7E28ABF}"/>
              </a:ext>
            </a:extLst>
          </p:cNvPr>
          <p:cNvSpPr txBox="1"/>
          <p:nvPr/>
        </p:nvSpPr>
        <p:spPr>
          <a:xfrm>
            <a:off x="30981307" y="2612348"/>
            <a:ext cx="3956476" cy="5346848"/>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Social capital adalah teori yang menyatakan bahwa hubungan sosial adalah sumber daya yang dapat meningkatkan pengembangan manusia. Dalam konteks video game, social capital mengacu pada hubungan sosial yang didapat oleh pemain melalui interaksi dalam game. Pilihan berpengaruh pada</a:t>
            </a:r>
          </a:p>
        </p:txBody>
      </p:sp>
      <p:sp>
        <p:nvSpPr>
          <p:cNvPr id="120" name="TextBox 23">
            <a:extLst>
              <a:ext uri="{FF2B5EF4-FFF2-40B4-BE49-F238E27FC236}">
                <a16:creationId xmlns:a16="http://schemas.microsoft.com/office/drawing/2014/main" id="{3B9F4D80-7EE4-5C11-CAE8-A13E8A2D820F}"/>
              </a:ext>
            </a:extLst>
          </p:cNvPr>
          <p:cNvSpPr txBox="1"/>
          <p:nvPr/>
        </p:nvSpPr>
        <p:spPr>
          <a:xfrm>
            <a:off x="19413074" y="8245298"/>
            <a:ext cx="4841142" cy="409599"/>
          </a:xfrm>
          <a:prstGeom prst="rect">
            <a:avLst/>
          </a:prstGeom>
        </p:spPr>
        <p:txBody>
          <a:bodyPr wrap="square" lIns="0" tIns="0" rIns="0" bIns="0" rtlCol="0" anchor="t">
            <a:spAutoFit/>
          </a:bodyPr>
          <a:lstStyle/>
          <a:p>
            <a:pPr algn="ctr">
              <a:lnSpc>
                <a:spcPts val="3499"/>
              </a:lnSpc>
            </a:pPr>
            <a:r>
              <a:rPr lang="en-US" sz="2499" b="1">
                <a:solidFill>
                  <a:srgbClr val="3F4C89"/>
                </a:solidFill>
                <a:latin typeface="Arial" panose="020B0604020202020204" pitchFamily="34" charset="0"/>
                <a:ea typeface="Nourd"/>
                <a:cs typeface="Arial" panose="020B0604020202020204" pitchFamily="34" charset="0"/>
                <a:sym typeface="Nourd"/>
              </a:rPr>
              <a:t>Role-playing games</a:t>
            </a:r>
          </a:p>
        </p:txBody>
      </p:sp>
      <p:sp>
        <p:nvSpPr>
          <p:cNvPr id="121" name="TextBox 23">
            <a:extLst>
              <a:ext uri="{FF2B5EF4-FFF2-40B4-BE49-F238E27FC236}">
                <a16:creationId xmlns:a16="http://schemas.microsoft.com/office/drawing/2014/main" id="{A75E096A-723B-CC39-2392-447153B1BB9E}"/>
              </a:ext>
            </a:extLst>
          </p:cNvPr>
          <p:cNvSpPr txBox="1"/>
          <p:nvPr/>
        </p:nvSpPr>
        <p:spPr>
          <a:xfrm>
            <a:off x="24906567" y="8245298"/>
            <a:ext cx="4841142" cy="409599"/>
          </a:xfrm>
          <a:prstGeom prst="rect">
            <a:avLst/>
          </a:prstGeom>
        </p:spPr>
        <p:txBody>
          <a:bodyPr wrap="square" lIns="0" tIns="0" rIns="0" bIns="0" rtlCol="0" anchor="t">
            <a:spAutoFit/>
          </a:bodyPr>
          <a:lstStyle/>
          <a:p>
            <a:pPr algn="ctr">
              <a:lnSpc>
                <a:spcPts val="3499"/>
              </a:lnSpc>
            </a:pPr>
            <a:r>
              <a:rPr lang="en-US" sz="2499" b="1">
                <a:solidFill>
                  <a:srgbClr val="3F4C89"/>
                </a:solidFill>
                <a:latin typeface="Arial" panose="020B0604020202020204" pitchFamily="34" charset="0"/>
                <a:ea typeface="Nourd"/>
                <a:cs typeface="Arial" panose="020B0604020202020204" pitchFamily="34" charset="0"/>
                <a:sym typeface="Nourd"/>
              </a:rPr>
              <a:t>Retensi gamer</a:t>
            </a:r>
          </a:p>
        </p:txBody>
      </p:sp>
      <p:sp>
        <p:nvSpPr>
          <p:cNvPr id="122" name="TextBox 23">
            <a:extLst>
              <a:ext uri="{FF2B5EF4-FFF2-40B4-BE49-F238E27FC236}">
                <a16:creationId xmlns:a16="http://schemas.microsoft.com/office/drawing/2014/main" id="{0BBC3524-18B6-85A9-FED6-9AA70022A1F5}"/>
              </a:ext>
            </a:extLst>
          </p:cNvPr>
          <p:cNvSpPr txBox="1"/>
          <p:nvPr/>
        </p:nvSpPr>
        <p:spPr>
          <a:xfrm>
            <a:off x="30454080" y="8245298"/>
            <a:ext cx="4841142" cy="409599"/>
          </a:xfrm>
          <a:prstGeom prst="rect">
            <a:avLst/>
          </a:prstGeom>
        </p:spPr>
        <p:txBody>
          <a:bodyPr wrap="square" lIns="0" tIns="0" rIns="0" bIns="0" rtlCol="0" anchor="t">
            <a:spAutoFit/>
          </a:bodyPr>
          <a:lstStyle/>
          <a:p>
            <a:pPr algn="ctr">
              <a:lnSpc>
                <a:spcPts val="3499"/>
              </a:lnSpc>
            </a:pPr>
            <a:r>
              <a:rPr lang="en-US" sz="2499" b="1">
                <a:solidFill>
                  <a:srgbClr val="3F4C89"/>
                </a:solidFill>
                <a:latin typeface="Arial" panose="020B0604020202020204" pitchFamily="34" charset="0"/>
                <a:ea typeface="Nourd"/>
                <a:cs typeface="Arial" panose="020B0604020202020204" pitchFamily="34" charset="0"/>
                <a:sym typeface="Nourd"/>
              </a:rPr>
              <a:t>Social capital</a:t>
            </a:r>
          </a:p>
        </p:txBody>
      </p:sp>
      <p:sp>
        <p:nvSpPr>
          <p:cNvPr id="127" name="Freeform 126">
            <a:extLst>
              <a:ext uri="{FF2B5EF4-FFF2-40B4-BE49-F238E27FC236}">
                <a16:creationId xmlns:a16="http://schemas.microsoft.com/office/drawing/2014/main" id="{482F9C5D-9790-9ABB-8CA2-6F676D4C84A6}"/>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2714CD8-93B2-FBD5-34CA-C8E316EFE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259" y="2962786"/>
            <a:ext cx="3460394" cy="3460394"/>
          </a:xfrm>
          <a:prstGeom prst="rect">
            <a:avLst/>
          </a:prstGeom>
        </p:spPr>
      </p:pic>
    </p:spTree>
    <p:extLst>
      <p:ext uri="{BB962C8B-B14F-4D97-AF65-F5344CB8AC3E}">
        <p14:creationId xmlns:p14="http://schemas.microsoft.com/office/powerpoint/2010/main" val="1999468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53EA-9957-F586-BB4E-B608C00D766C}"/>
            </a:ext>
          </a:extLst>
        </p:cNvPr>
        <p:cNvGrpSpPr/>
        <p:nvPr/>
      </p:nvGrpSpPr>
      <p:grpSpPr>
        <a:xfrm>
          <a:off x="0" y="0"/>
          <a:ext cx="0" cy="0"/>
          <a:chOff x="0" y="0"/>
          <a:chExt cx="0" cy="0"/>
        </a:xfrm>
      </p:grpSpPr>
      <p:grpSp>
        <p:nvGrpSpPr>
          <p:cNvPr id="48" name="Group 47">
            <a:extLst>
              <a:ext uri="{FF2B5EF4-FFF2-40B4-BE49-F238E27FC236}">
                <a16:creationId xmlns:a16="http://schemas.microsoft.com/office/drawing/2014/main" id="{B245EF42-A889-AE3D-0007-62542E9E32B5}"/>
              </a:ext>
            </a:extLst>
          </p:cNvPr>
          <p:cNvGrpSpPr/>
          <p:nvPr/>
        </p:nvGrpSpPr>
        <p:grpSpPr>
          <a:xfrm>
            <a:off x="-6145711" y="-3857467"/>
            <a:ext cx="30501341" cy="17970775"/>
            <a:chOff x="-6145711" y="-3857467"/>
            <a:chExt cx="30501341" cy="17970775"/>
          </a:xfrm>
        </p:grpSpPr>
        <p:sp>
          <p:nvSpPr>
            <p:cNvPr id="46" name="Triangle 45">
              <a:extLst>
                <a:ext uri="{FF2B5EF4-FFF2-40B4-BE49-F238E27FC236}">
                  <a16:creationId xmlns:a16="http://schemas.microsoft.com/office/drawing/2014/main" id="{9B390A50-1195-882D-3303-9A05CC1952A6}"/>
                </a:ext>
              </a:extLst>
            </p:cNvPr>
            <p:cNvSpPr/>
            <p:nvPr/>
          </p:nvSpPr>
          <p:spPr>
            <a:xfrm rot="7620104" flipH="1" flipV="1">
              <a:off x="12411285" y="21689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iangle 46">
              <a:extLst>
                <a:ext uri="{FF2B5EF4-FFF2-40B4-BE49-F238E27FC236}">
                  <a16:creationId xmlns:a16="http://schemas.microsoft.com/office/drawing/2014/main" id="{D3BCF310-0568-B962-75EC-707E50EE3FA1}"/>
                </a:ext>
              </a:extLst>
            </p:cNvPr>
            <p:cNvSpPr/>
            <p:nvPr/>
          </p:nvSpPr>
          <p:spPr>
            <a:xfrm rot="18409955" flipH="1" flipV="1">
              <a:off x="-1496379" y="-8506799"/>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1DC6D6E-AEEE-9FE4-E7F4-EE3C1361C157}"/>
              </a:ext>
            </a:extLst>
          </p:cNvPr>
          <p:cNvGrpSpPr/>
          <p:nvPr/>
        </p:nvGrpSpPr>
        <p:grpSpPr>
          <a:xfrm>
            <a:off x="-5949938" y="-3648285"/>
            <a:ext cx="30163325" cy="17681293"/>
            <a:chOff x="-5949938" y="-3648285"/>
            <a:chExt cx="30163325" cy="17681293"/>
          </a:xfrm>
        </p:grpSpPr>
        <p:sp>
          <p:nvSpPr>
            <p:cNvPr id="42" name="Triangle 41">
              <a:extLst>
                <a:ext uri="{FF2B5EF4-FFF2-40B4-BE49-F238E27FC236}">
                  <a16:creationId xmlns:a16="http://schemas.microsoft.com/office/drawing/2014/main" id="{86AAEAC4-9EC7-4901-040D-68195D6060E6}"/>
                </a:ext>
              </a:extLst>
            </p:cNvPr>
            <p:cNvSpPr/>
            <p:nvPr/>
          </p:nvSpPr>
          <p:spPr>
            <a:xfrm rot="13976680" flipH="1" flipV="1">
              <a:off x="-1300606" y="20886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4D74C32D-FDED-45F3-A1FC-ED9B4CA9E1CA}"/>
                </a:ext>
              </a:extLst>
            </p:cNvPr>
            <p:cNvSpPr/>
            <p:nvPr/>
          </p:nvSpPr>
          <p:spPr>
            <a:xfrm rot="3194464" flipH="1" flipV="1">
              <a:off x="12269042" y="-8297617"/>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2859B2E-57CF-84E2-C63B-38FF556B7965}"/>
              </a:ext>
            </a:extLst>
          </p:cNvPr>
          <p:cNvGrpSpPr/>
          <p:nvPr/>
        </p:nvGrpSpPr>
        <p:grpSpPr>
          <a:xfrm>
            <a:off x="0" y="-32639"/>
            <a:ext cx="18404766" cy="10319639"/>
            <a:chOff x="0" y="-32639"/>
            <a:chExt cx="18404766" cy="10319639"/>
          </a:xfrm>
        </p:grpSpPr>
        <p:sp>
          <p:nvSpPr>
            <p:cNvPr id="37" name="Triangle 36">
              <a:extLst>
                <a:ext uri="{FF2B5EF4-FFF2-40B4-BE49-F238E27FC236}">
                  <a16:creationId xmlns:a16="http://schemas.microsoft.com/office/drawing/2014/main" id="{FF8CEF12-340C-9656-A30D-3AD12C4D624D}"/>
                </a:ext>
              </a:extLst>
            </p:cNvPr>
            <p:cNvSpPr/>
            <p:nvPr/>
          </p:nvSpPr>
          <p:spPr>
            <a:xfrm>
              <a:off x="5496490" y="5334000"/>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DBFF4136-1B9E-1629-FD14-A3D3661AD196}"/>
                </a:ext>
              </a:extLst>
            </p:cNvPr>
            <p:cNvSpPr/>
            <p:nvPr/>
          </p:nvSpPr>
          <p:spPr>
            <a:xfrm flipV="1">
              <a:off x="5496490" y="-32639"/>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27C36214-E4D6-EAD7-8D58-9B0E3E9E8BFA}"/>
                </a:ext>
              </a:extLst>
            </p:cNvPr>
            <p:cNvSpPr/>
            <p:nvPr/>
          </p:nvSpPr>
          <p:spPr>
            <a:xfrm rot="5400000" flipV="1">
              <a:off x="10131085"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C39EC171-4BFA-F8C1-0EEE-3C0814BA6C17}"/>
                </a:ext>
              </a:extLst>
            </p:cNvPr>
            <p:cNvSpPr/>
            <p:nvPr/>
          </p:nvSpPr>
          <p:spPr>
            <a:xfrm rot="16200000" flipH="1" flipV="1">
              <a:off x="978667"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F0FB887-B6E7-B71D-0B1C-61701491E0D4}"/>
              </a:ext>
            </a:extLst>
          </p:cNvPr>
          <p:cNvSpPr/>
          <p:nvPr/>
        </p:nvSpPr>
        <p:spPr>
          <a:xfrm>
            <a:off x="-134620" y="-81260"/>
            <a:ext cx="19233441" cy="11277600"/>
          </a:xfrm>
          <a:prstGeom prst="rect">
            <a:avLst/>
          </a:prstGeom>
          <a:solidFill>
            <a:schemeClr val="bg1">
              <a:alpha val="7843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2">
            <a:extLst>
              <a:ext uri="{FF2B5EF4-FFF2-40B4-BE49-F238E27FC236}">
                <a16:creationId xmlns:a16="http://schemas.microsoft.com/office/drawing/2014/main" id="{579CE60C-1E5C-F7AB-B46C-FB0983DE069A}"/>
              </a:ext>
            </a:extLst>
          </p:cNvPr>
          <p:cNvGrpSpPr/>
          <p:nvPr/>
        </p:nvGrpSpPr>
        <p:grpSpPr>
          <a:xfrm rot="-5400000">
            <a:off x="24974686" y="6883490"/>
            <a:ext cx="824743" cy="813839"/>
            <a:chOff x="0" y="0"/>
            <a:chExt cx="217216" cy="214344"/>
          </a:xfrm>
          <a:solidFill>
            <a:srgbClr val="00007F"/>
          </a:solidFill>
        </p:grpSpPr>
        <p:sp>
          <p:nvSpPr>
            <p:cNvPr id="13" name="Freeform 13">
              <a:extLst>
                <a:ext uri="{FF2B5EF4-FFF2-40B4-BE49-F238E27FC236}">
                  <a16:creationId xmlns:a16="http://schemas.microsoft.com/office/drawing/2014/main" id="{4E491918-9C8B-F6F2-FEBB-EDAC8EDEB26D}"/>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14" name="TextBox 14">
              <a:extLst>
                <a:ext uri="{FF2B5EF4-FFF2-40B4-BE49-F238E27FC236}">
                  <a16:creationId xmlns:a16="http://schemas.microsoft.com/office/drawing/2014/main" id="{07AAF1DE-40FA-8F90-DEB2-05876440ECC4}"/>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sp>
        <p:nvSpPr>
          <p:cNvPr id="16" name="Freeform 16">
            <a:extLst>
              <a:ext uri="{FF2B5EF4-FFF2-40B4-BE49-F238E27FC236}">
                <a16:creationId xmlns:a16="http://schemas.microsoft.com/office/drawing/2014/main" id="{EDC427EC-CE18-744E-74FF-30BFE741DA50}"/>
              </a:ext>
            </a:extLst>
          </p:cNvPr>
          <p:cNvSpPr/>
          <p:nvPr/>
        </p:nvSpPr>
        <p:spPr>
          <a:xfrm>
            <a:off x="25468379" y="703102"/>
            <a:ext cx="651195" cy="6511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7F"/>
          </a:solidFill>
        </p:spPr>
        <p:txBody>
          <a:bodyPr/>
          <a:lstStyle/>
          <a:p>
            <a:endParaRPr lang="en-US"/>
          </a:p>
        </p:txBody>
      </p:sp>
      <p:grpSp>
        <p:nvGrpSpPr>
          <p:cNvPr id="18" name="Group 18">
            <a:extLst>
              <a:ext uri="{FF2B5EF4-FFF2-40B4-BE49-F238E27FC236}">
                <a16:creationId xmlns:a16="http://schemas.microsoft.com/office/drawing/2014/main" id="{5FB19046-0A96-9AB3-B34C-1946FD15F345}"/>
              </a:ext>
            </a:extLst>
          </p:cNvPr>
          <p:cNvGrpSpPr/>
          <p:nvPr/>
        </p:nvGrpSpPr>
        <p:grpSpPr>
          <a:xfrm>
            <a:off x="25839854" y="703102"/>
            <a:ext cx="651195" cy="651195"/>
            <a:chOff x="0" y="0"/>
            <a:chExt cx="812800" cy="812800"/>
          </a:xfrm>
        </p:grpSpPr>
        <p:sp>
          <p:nvSpPr>
            <p:cNvPr id="19" name="Freeform 19">
              <a:extLst>
                <a:ext uri="{FF2B5EF4-FFF2-40B4-BE49-F238E27FC236}">
                  <a16:creationId xmlns:a16="http://schemas.microsoft.com/office/drawing/2014/main" id="{0EF112CB-08E6-BC41-5561-F9BF9566FF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39"/>
            </a:solidFill>
          </p:spPr>
          <p:txBody>
            <a:bodyPr/>
            <a:lstStyle/>
            <a:p>
              <a:endParaRPr lang="en-US"/>
            </a:p>
          </p:txBody>
        </p:sp>
        <p:sp>
          <p:nvSpPr>
            <p:cNvPr id="20" name="TextBox 20">
              <a:extLst>
                <a:ext uri="{FF2B5EF4-FFF2-40B4-BE49-F238E27FC236}">
                  <a16:creationId xmlns:a16="http://schemas.microsoft.com/office/drawing/2014/main" id="{19F4F27F-0826-B519-2201-DAE8537FD32B}"/>
                </a:ext>
              </a:extLst>
            </p:cNvPr>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sp>
        <p:nvSpPr>
          <p:cNvPr id="41" name="Dodecagon 40">
            <a:extLst>
              <a:ext uri="{FF2B5EF4-FFF2-40B4-BE49-F238E27FC236}">
                <a16:creationId xmlns:a16="http://schemas.microsoft.com/office/drawing/2014/main" id="{1E76A38F-56B5-3B4C-6A2F-04F13F984843}"/>
              </a:ext>
            </a:extLst>
          </p:cNvPr>
          <p:cNvSpPr/>
          <p:nvPr/>
        </p:nvSpPr>
        <p:spPr>
          <a:xfrm>
            <a:off x="5972155" y="1971656"/>
            <a:ext cx="6343684" cy="6343684"/>
          </a:xfrm>
          <a:prstGeom prst="dodec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
            <a:extLst>
              <a:ext uri="{FF2B5EF4-FFF2-40B4-BE49-F238E27FC236}">
                <a16:creationId xmlns:a16="http://schemas.microsoft.com/office/drawing/2014/main" id="{E99816A8-1D36-8657-F69F-BDF28E9780B0}"/>
              </a:ext>
            </a:extLst>
          </p:cNvPr>
          <p:cNvGrpSpPr/>
          <p:nvPr/>
        </p:nvGrpSpPr>
        <p:grpSpPr>
          <a:xfrm rot="-5400000">
            <a:off x="-4934562" y="-1923438"/>
            <a:ext cx="824743" cy="4671619"/>
            <a:chOff x="0" y="0"/>
            <a:chExt cx="217216" cy="1230385"/>
          </a:xfrm>
        </p:grpSpPr>
        <p:sp>
          <p:nvSpPr>
            <p:cNvPr id="7" name="Freeform 7">
              <a:extLst>
                <a:ext uri="{FF2B5EF4-FFF2-40B4-BE49-F238E27FC236}">
                  <a16:creationId xmlns:a16="http://schemas.microsoft.com/office/drawing/2014/main" id="{66AA99D6-A32E-EC6A-DCD1-E641281B742E}"/>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8" name="TextBox 8">
              <a:extLst>
                <a:ext uri="{FF2B5EF4-FFF2-40B4-BE49-F238E27FC236}">
                  <a16:creationId xmlns:a16="http://schemas.microsoft.com/office/drawing/2014/main" id="{989128DF-5CD9-B4CC-E99D-46585017498A}"/>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9" name="Group 9">
            <a:extLst>
              <a:ext uri="{FF2B5EF4-FFF2-40B4-BE49-F238E27FC236}">
                <a16:creationId xmlns:a16="http://schemas.microsoft.com/office/drawing/2014/main" id="{C243C49C-D473-05DC-E59C-7B324C8DF340}"/>
              </a:ext>
            </a:extLst>
          </p:cNvPr>
          <p:cNvGrpSpPr/>
          <p:nvPr/>
        </p:nvGrpSpPr>
        <p:grpSpPr>
          <a:xfrm rot="-5400000">
            <a:off x="-2005845" y="5452"/>
            <a:ext cx="824743" cy="813839"/>
            <a:chOff x="0" y="0"/>
            <a:chExt cx="217216" cy="214344"/>
          </a:xfrm>
          <a:solidFill>
            <a:srgbClr val="00007F"/>
          </a:solidFill>
        </p:grpSpPr>
        <p:sp>
          <p:nvSpPr>
            <p:cNvPr id="10" name="Freeform 10">
              <a:extLst>
                <a:ext uri="{FF2B5EF4-FFF2-40B4-BE49-F238E27FC236}">
                  <a16:creationId xmlns:a16="http://schemas.microsoft.com/office/drawing/2014/main" id="{0703EFAD-4032-B9D6-B64F-6FA5A62FFE89}"/>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11" name="TextBox 11">
              <a:extLst>
                <a:ext uri="{FF2B5EF4-FFF2-40B4-BE49-F238E27FC236}">
                  <a16:creationId xmlns:a16="http://schemas.microsoft.com/office/drawing/2014/main" id="{1BF00DE0-F4DC-2540-7A59-86AD03C60F09}"/>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sp>
        <p:nvSpPr>
          <p:cNvPr id="17" name="Rectangle 16">
            <a:extLst>
              <a:ext uri="{FF2B5EF4-FFF2-40B4-BE49-F238E27FC236}">
                <a16:creationId xmlns:a16="http://schemas.microsoft.com/office/drawing/2014/main" id="{2807DBD5-6D65-ADF5-96FF-1F60902B41DF}"/>
              </a:ext>
            </a:extLst>
          </p:cNvPr>
          <p:cNvSpPr/>
          <p:nvPr/>
        </p:nvSpPr>
        <p:spPr>
          <a:xfrm>
            <a:off x="-46137" y="-25722"/>
            <a:ext cx="19233441" cy="11277600"/>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
            <a:extLst>
              <a:ext uri="{FF2B5EF4-FFF2-40B4-BE49-F238E27FC236}">
                <a16:creationId xmlns:a16="http://schemas.microsoft.com/office/drawing/2014/main" id="{57B5B20A-7402-E64F-CEEB-25148A3E0C91}"/>
              </a:ext>
            </a:extLst>
          </p:cNvPr>
          <p:cNvSpPr txBox="1"/>
          <p:nvPr/>
        </p:nvSpPr>
        <p:spPr>
          <a:xfrm>
            <a:off x="-16116119" y="1925252"/>
            <a:ext cx="9513291" cy="3693319"/>
          </a:xfrm>
          <a:prstGeom prst="rect">
            <a:avLst/>
          </a:prstGeom>
        </p:spPr>
        <p:txBody>
          <a:bodyPr wrap="square" lIns="0" tIns="0" rIns="0" bIns="0" rtlCol="0" anchor="t">
            <a:spAutoFit/>
          </a:bodyPr>
          <a:lstStyle/>
          <a:p>
            <a:pPr algn="l"/>
            <a:r>
              <a:rPr lang="en-US" sz="4800" b="1">
                <a:solidFill>
                  <a:srgbClr val="000000"/>
                </a:solidFill>
                <a:latin typeface="Arial" panose="020B0604020202020204" pitchFamily="34" charset="0"/>
                <a:ea typeface="Bebas Neue Bold"/>
                <a:cs typeface="Arial" panose="020B0604020202020204" pitchFamily="34" charset="0"/>
                <a:sym typeface="Bebas Neue Bold"/>
              </a:rPr>
              <a:t>Peran Jasa Powerpoint Terhadap Keberhasilan Mahasiswa Dalam Menghadapi Ujian Skripsi Order Aja Di Kanfast Pasti Mantap </a:t>
            </a:r>
          </a:p>
        </p:txBody>
      </p:sp>
      <p:sp>
        <p:nvSpPr>
          <p:cNvPr id="58" name="Rounded Rectangle 57">
            <a:extLst>
              <a:ext uri="{FF2B5EF4-FFF2-40B4-BE49-F238E27FC236}">
                <a16:creationId xmlns:a16="http://schemas.microsoft.com/office/drawing/2014/main" id="{1360D530-E977-0A47-F46B-6134941C6ECA}"/>
              </a:ext>
            </a:extLst>
          </p:cNvPr>
          <p:cNvSpPr/>
          <p:nvPr/>
        </p:nvSpPr>
        <p:spPr>
          <a:xfrm>
            <a:off x="-16116119" y="6184808"/>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
            <a:extLst>
              <a:ext uri="{FF2B5EF4-FFF2-40B4-BE49-F238E27FC236}">
                <a16:creationId xmlns:a16="http://schemas.microsoft.com/office/drawing/2014/main" id="{213812B2-3FC5-02BC-CCC0-4A2AD4710204}"/>
              </a:ext>
            </a:extLst>
          </p:cNvPr>
          <p:cNvSpPr txBox="1"/>
          <p:nvPr/>
        </p:nvSpPr>
        <p:spPr>
          <a:xfrm>
            <a:off x="-15692580" y="6312264"/>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sp>
        <p:nvSpPr>
          <p:cNvPr id="60" name="TextBox 5">
            <a:extLst>
              <a:ext uri="{FF2B5EF4-FFF2-40B4-BE49-F238E27FC236}">
                <a16:creationId xmlns:a16="http://schemas.microsoft.com/office/drawing/2014/main" id="{D2686F98-E161-BC9B-37EB-CDFB0E20B00D}"/>
              </a:ext>
            </a:extLst>
          </p:cNvPr>
          <p:cNvSpPr txBox="1"/>
          <p:nvPr/>
        </p:nvSpPr>
        <p:spPr>
          <a:xfrm>
            <a:off x="-6446571" y="114300"/>
            <a:ext cx="4431085" cy="553998"/>
          </a:xfrm>
          <a:prstGeom prst="rect">
            <a:avLst/>
          </a:prstGeom>
        </p:spPr>
        <p:txBody>
          <a:bodyPr wrap="square" lIns="0" tIns="0" rIns="0" bIns="0" rtlCol="0" anchor="t">
            <a:spAutoFit/>
          </a:bodyPr>
          <a:lstStyle/>
          <a:p>
            <a:pPr algn="l"/>
            <a:r>
              <a:rPr lang="en-US" sz="3600" b="1">
                <a:solidFill>
                  <a:schemeClr val="bg1"/>
                </a:solidFill>
                <a:latin typeface="Arial" panose="020B0604020202020204" pitchFamily="34" charset="0"/>
                <a:ea typeface="Bebas Neue Bold"/>
                <a:cs typeface="Arial" panose="020B0604020202020204" pitchFamily="34" charset="0"/>
                <a:sym typeface="Bebas Neue Bold"/>
              </a:rPr>
              <a:t>Seminar Proposal</a:t>
            </a:r>
          </a:p>
        </p:txBody>
      </p:sp>
      <p:sp>
        <p:nvSpPr>
          <p:cNvPr id="64" name="TextBox 24">
            <a:extLst>
              <a:ext uri="{FF2B5EF4-FFF2-40B4-BE49-F238E27FC236}">
                <a16:creationId xmlns:a16="http://schemas.microsoft.com/office/drawing/2014/main" id="{10681094-FA04-F95D-C4AC-AAAE8A4C5145}"/>
              </a:ext>
            </a:extLst>
          </p:cNvPr>
          <p:cNvSpPr txBox="1"/>
          <p:nvPr/>
        </p:nvSpPr>
        <p:spPr>
          <a:xfrm>
            <a:off x="1676401" y="14410728"/>
            <a:ext cx="3133932" cy="252089"/>
          </a:xfrm>
          <a:prstGeom prst="rect">
            <a:avLst/>
          </a:prstGeom>
        </p:spPr>
        <p:txBody>
          <a:bodyPr lIns="0" tIns="0" rIns="0" bIns="0" rtlCol="0" anchor="t">
            <a:spAutoFit/>
          </a:bodyPr>
          <a:lstStyle/>
          <a:p>
            <a:pPr algn="l">
              <a:lnSpc>
                <a:spcPts val="1898"/>
              </a:lnSpc>
            </a:pPr>
            <a:r>
              <a:rPr lang="en-US" sz="2400" b="1">
                <a:solidFill>
                  <a:srgbClr val="000000"/>
                </a:solidFill>
                <a:latin typeface="Arial" panose="020B0604020202020204" pitchFamily="34" charset="0"/>
                <a:ea typeface="Montserrat Bold"/>
                <a:cs typeface="Arial" panose="020B0604020202020204" pitchFamily="34" charset="0"/>
                <a:sym typeface="Montserrat Bold"/>
              </a:rPr>
              <a:t>DOSEN PENGUJI</a:t>
            </a:r>
          </a:p>
        </p:txBody>
      </p:sp>
      <p:sp>
        <p:nvSpPr>
          <p:cNvPr id="65" name="TextBox 24">
            <a:extLst>
              <a:ext uri="{FF2B5EF4-FFF2-40B4-BE49-F238E27FC236}">
                <a16:creationId xmlns:a16="http://schemas.microsoft.com/office/drawing/2014/main" id="{40F65E1E-4318-7613-8AE6-CE4402B51B1D}"/>
              </a:ext>
            </a:extLst>
          </p:cNvPr>
          <p:cNvSpPr txBox="1"/>
          <p:nvPr/>
        </p:nvSpPr>
        <p:spPr>
          <a:xfrm>
            <a:off x="1676400" y="14773892"/>
            <a:ext cx="4560291" cy="252762"/>
          </a:xfrm>
          <a:prstGeom prst="rect">
            <a:avLst/>
          </a:prstGeom>
        </p:spPr>
        <p:txBody>
          <a:bodyPr wrap="square" lIns="0" tIns="0" rIns="0" bIns="0" rtlCol="0" anchor="t">
            <a:spAutoFit/>
          </a:bodyPr>
          <a:lstStyle/>
          <a:p>
            <a:pPr algn="l">
              <a:lnSpc>
                <a:spcPts val="1898"/>
              </a:lnSpc>
            </a:pPr>
            <a:r>
              <a:rPr lang="en-US" sz="2200">
                <a:solidFill>
                  <a:srgbClr val="000000"/>
                </a:solidFill>
                <a:latin typeface="Arial" panose="020B0604020202020204" pitchFamily="34" charset="0"/>
                <a:ea typeface="Montserrat Bold"/>
                <a:cs typeface="Arial" panose="020B0604020202020204" pitchFamily="34" charset="0"/>
                <a:sym typeface="Montserrat Bold"/>
              </a:rPr>
              <a:t>Dr. Abdurahmanah hahdb, M.Pd</a:t>
            </a:r>
          </a:p>
        </p:txBody>
      </p:sp>
      <p:sp>
        <p:nvSpPr>
          <p:cNvPr id="66" name="TextBox 24">
            <a:extLst>
              <a:ext uri="{FF2B5EF4-FFF2-40B4-BE49-F238E27FC236}">
                <a16:creationId xmlns:a16="http://schemas.microsoft.com/office/drawing/2014/main" id="{B58331C5-55CB-56A8-7B6B-7CD24E5CA23F}"/>
              </a:ext>
            </a:extLst>
          </p:cNvPr>
          <p:cNvSpPr txBox="1"/>
          <p:nvPr/>
        </p:nvSpPr>
        <p:spPr>
          <a:xfrm>
            <a:off x="7109028" y="14410728"/>
            <a:ext cx="3695762" cy="252762"/>
          </a:xfrm>
          <a:prstGeom prst="rect">
            <a:avLst/>
          </a:prstGeom>
        </p:spPr>
        <p:txBody>
          <a:bodyPr wrap="square" lIns="0" tIns="0" rIns="0" bIns="0" rtlCol="0" anchor="t">
            <a:spAutoFit/>
          </a:bodyPr>
          <a:lstStyle/>
          <a:p>
            <a:pPr algn="l">
              <a:lnSpc>
                <a:spcPts val="1898"/>
              </a:lnSpc>
            </a:pPr>
            <a:r>
              <a:rPr lang="en-US" sz="2400" b="1">
                <a:solidFill>
                  <a:srgbClr val="000000"/>
                </a:solidFill>
                <a:latin typeface="Arial" panose="020B0604020202020204" pitchFamily="34" charset="0"/>
                <a:ea typeface="Montserrat Bold"/>
                <a:cs typeface="Arial" panose="020B0604020202020204" pitchFamily="34" charset="0"/>
                <a:sym typeface="Montserrat Bold"/>
              </a:rPr>
              <a:t>DOSEN PEMBIMBING</a:t>
            </a:r>
          </a:p>
        </p:txBody>
      </p:sp>
      <p:sp>
        <p:nvSpPr>
          <p:cNvPr id="67" name="TextBox 24">
            <a:extLst>
              <a:ext uri="{FF2B5EF4-FFF2-40B4-BE49-F238E27FC236}">
                <a16:creationId xmlns:a16="http://schemas.microsoft.com/office/drawing/2014/main" id="{CA4123B9-3D20-FB57-7CB7-F1A1284C711F}"/>
              </a:ext>
            </a:extLst>
          </p:cNvPr>
          <p:cNvSpPr txBox="1"/>
          <p:nvPr/>
        </p:nvSpPr>
        <p:spPr>
          <a:xfrm>
            <a:off x="7109027" y="14678506"/>
            <a:ext cx="7368973" cy="677108"/>
          </a:xfrm>
          <a:prstGeom prst="rect">
            <a:avLst/>
          </a:prstGeom>
        </p:spPr>
        <p:txBody>
          <a:bodyPr wrap="square" lIns="0" tIns="0" rIns="0" bIns="0" rtlCol="0" anchor="t">
            <a:spAutoFit/>
          </a:bodyPr>
          <a:lstStyle/>
          <a:p>
            <a:pPr algn="l">
              <a:tabLst>
                <a:tab pos="2132013" algn="l"/>
              </a:tabLst>
            </a:pPr>
            <a:r>
              <a:rPr lang="en-US" sz="2200">
                <a:solidFill>
                  <a:srgbClr val="000000"/>
                </a:solidFill>
                <a:latin typeface="Arial" panose="020B0604020202020204" pitchFamily="34" charset="0"/>
                <a:ea typeface="Montserrat Bold"/>
                <a:cs typeface="Arial" panose="020B0604020202020204" pitchFamily="34" charset="0"/>
                <a:sym typeface="Montserrat Bold"/>
              </a:rPr>
              <a:t>Pembimbing 1	: Dr. Abdurahmanah hahdb, M.Pd</a:t>
            </a:r>
          </a:p>
          <a:p>
            <a:pPr algn="l">
              <a:tabLst>
                <a:tab pos="2132013" algn="l"/>
              </a:tabLst>
            </a:pPr>
            <a:r>
              <a:rPr lang="en-US" sz="2200">
                <a:solidFill>
                  <a:srgbClr val="000000"/>
                </a:solidFill>
                <a:latin typeface="Arial" panose="020B0604020202020204" pitchFamily="34" charset="0"/>
                <a:ea typeface="Montserrat Bold"/>
                <a:cs typeface="Arial" panose="020B0604020202020204" pitchFamily="34" charset="0"/>
                <a:sym typeface="Montserrat Bold"/>
              </a:rPr>
              <a:t>Pembimbing 2	: Dr. Abdurahmanah hahdb, M.Pd</a:t>
            </a:r>
          </a:p>
        </p:txBody>
      </p:sp>
      <p:grpSp>
        <p:nvGrpSpPr>
          <p:cNvPr id="73" name="Group 72">
            <a:extLst>
              <a:ext uri="{FF2B5EF4-FFF2-40B4-BE49-F238E27FC236}">
                <a16:creationId xmlns:a16="http://schemas.microsoft.com/office/drawing/2014/main" id="{9795A603-BFF5-736D-DCDB-16C1290B9920}"/>
              </a:ext>
            </a:extLst>
          </p:cNvPr>
          <p:cNvGrpSpPr/>
          <p:nvPr/>
        </p:nvGrpSpPr>
        <p:grpSpPr>
          <a:xfrm>
            <a:off x="-759534" y="-5510189"/>
            <a:ext cx="38328600" cy="19754072"/>
            <a:chOff x="-8991600" y="-9467072"/>
            <a:chExt cx="38328600" cy="19754072"/>
          </a:xfrm>
        </p:grpSpPr>
        <p:sp>
          <p:nvSpPr>
            <p:cNvPr id="74" name="Rectangle 73">
              <a:extLst>
                <a:ext uri="{FF2B5EF4-FFF2-40B4-BE49-F238E27FC236}">
                  <a16:creationId xmlns:a16="http://schemas.microsoft.com/office/drawing/2014/main" id="{F5117C2C-62E5-7BBA-0E1A-96B6E9CF0446}"/>
                </a:ext>
              </a:extLst>
            </p:cNvPr>
            <p:cNvSpPr/>
            <p:nvPr/>
          </p:nvSpPr>
          <p:spPr>
            <a:xfrm>
              <a:off x="12158338" y="-9467072"/>
              <a:ext cx="4398246" cy="1734370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
              <a:extLst>
                <a:ext uri="{FF2B5EF4-FFF2-40B4-BE49-F238E27FC236}">
                  <a16:creationId xmlns:a16="http://schemas.microsoft.com/office/drawing/2014/main" id="{78AE7FBB-82C3-EDE6-8C5B-C18C125AA66C}"/>
                </a:ext>
              </a:extLst>
            </p:cNvPr>
            <p:cNvGrpSpPr/>
            <p:nvPr/>
          </p:nvGrpSpPr>
          <p:grpSpPr>
            <a:xfrm rot="16200000">
              <a:off x="8967518" y="-10082482"/>
              <a:ext cx="2410364" cy="38328600"/>
              <a:chOff x="0" y="0"/>
              <a:chExt cx="634828" cy="4816593"/>
            </a:xfrm>
          </p:grpSpPr>
          <p:sp>
            <p:nvSpPr>
              <p:cNvPr id="76" name="Freeform 3">
                <a:extLst>
                  <a:ext uri="{FF2B5EF4-FFF2-40B4-BE49-F238E27FC236}">
                    <a16:creationId xmlns:a16="http://schemas.microsoft.com/office/drawing/2014/main" id="{E5F5F929-4EB4-66F5-603E-B8B34ACBCD1E}"/>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a:p>
            </p:txBody>
          </p:sp>
          <p:sp>
            <p:nvSpPr>
              <p:cNvPr id="77" name="TextBox 4">
                <a:extLst>
                  <a:ext uri="{FF2B5EF4-FFF2-40B4-BE49-F238E27FC236}">
                    <a16:creationId xmlns:a16="http://schemas.microsoft.com/office/drawing/2014/main" id="{CBACF9C4-00C3-7F17-E626-D9A2BC0B8486}"/>
                  </a:ext>
                </a:extLst>
              </p:cNvPr>
              <p:cNvSpPr txBox="1"/>
              <p:nvPr/>
            </p:nvSpPr>
            <p:spPr>
              <a:xfrm>
                <a:off x="0" y="28575"/>
                <a:ext cx="634828" cy="4788018"/>
              </a:xfrm>
              <a:prstGeom prst="rect">
                <a:avLst/>
              </a:prstGeom>
            </p:spPr>
            <p:txBody>
              <a:bodyPr lIns="50800" tIns="50800" rIns="50800" bIns="50800" rtlCol="0" anchor="ctr"/>
              <a:lstStyle/>
              <a:p>
                <a:pPr algn="ctr">
                  <a:lnSpc>
                    <a:spcPts val="1898"/>
                  </a:lnSpc>
                </a:pPr>
                <a:endParaRPr/>
              </a:p>
            </p:txBody>
          </p:sp>
        </p:grpSp>
      </p:grpSp>
      <p:sp>
        <p:nvSpPr>
          <p:cNvPr id="78" name="Freeform 77">
            <a:extLst>
              <a:ext uri="{FF2B5EF4-FFF2-40B4-BE49-F238E27FC236}">
                <a16:creationId xmlns:a16="http://schemas.microsoft.com/office/drawing/2014/main" id="{58C2E39C-95C5-942C-7CAA-44A6D0CB5C82}"/>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E8B03626-A09E-3BEE-3DCF-A1A54D953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297" y="2148177"/>
            <a:ext cx="5650509" cy="5650509"/>
          </a:xfrm>
          <a:prstGeom prst="rect">
            <a:avLst/>
          </a:prstGeom>
        </p:spPr>
      </p:pic>
    </p:spTree>
    <p:extLst>
      <p:ext uri="{BB962C8B-B14F-4D97-AF65-F5344CB8AC3E}">
        <p14:creationId xmlns:p14="http://schemas.microsoft.com/office/powerpoint/2010/main" val="278783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778322" y="9172426"/>
            <a:ext cx="1415309" cy="813839"/>
            <a:chOff x="0" y="0"/>
            <a:chExt cx="372756" cy="214344"/>
          </a:xfrm>
        </p:grpSpPr>
        <p:sp>
          <p:nvSpPr>
            <p:cNvPr id="3" name="Freeform 3"/>
            <p:cNvSpPr/>
            <p:nvPr/>
          </p:nvSpPr>
          <p:spPr>
            <a:xfrm>
              <a:off x="0" y="0"/>
              <a:ext cx="372756" cy="214344"/>
            </a:xfrm>
            <a:custGeom>
              <a:avLst/>
              <a:gdLst/>
              <a:ahLst/>
              <a:cxnLst/>
              <a:rect l="l" t="t" r="r" b="b"/>
              <a:pathLst>
                <a:path w="372756" h="214344">
                  <a:moveTo>
                    <a:pt x="0" y="0"/>
                  </a:moveTo>
                  <a:lnTo>
                    <a:pt x="372756" y="0"/>
                  </a:lnTo>
                  <a:lnTo>
                    <a:pt x="372756" y="214344"/>
                  </a:lnTo>
                  <a:lnTo>
                    <a:pt x="0" y="214344"/>
                  </a:lnTo>
                  <a:close/>
                </a:path>
              </a:pathLst>
            </a:custGeom>
            <a:solidFill>
              <a:srgbClr val="D9D9D9"/>
            </a:solidFill>
          </p:spPr>
          <p:txBody>
            <a:bodyPr/>
            <a:lstStyle/>
            <a:p>
              <a:endParaRPr lang="en-US"/>
            </a:p>
          </p:txBody>
        </p:sp>
        <p:sp>
          <p:nvSpPr>
            <p:cNvPr id="4" name="TextBox 4"/>
            <p:cNvSpPr txBox="1"/>
            <p:nvPr/>
          </p:nvSpPr>
          <p:spPr>
            <a:xfrm>
              <a:off x="0" y="28575"/>
              <a:ext cx="372756" cy="185769"/>
            </a:xfrm>
            <a:prstGeom prst="rect">
              <a:avLst/>
            </a:prstGeom>
          </p:spPr>
          <p:txBody>
            <a:bodyPr lIns="50800" tIns="50800" rIns="50800" bIns="50800" rtlCol="0" anchor="ctr"/>
            <a:lstStyle/>
            <a:p>
              <a:pPr algn="ctr">
                <a:lnSpc>
                  <a:spcPts val="1898"/>
                </a:lnSpc>
              </a:pPr>
              <a:endParaRPr/>
            </a:p>
          </p:txBody>
        </p:sp>
      </p:grpSp>
      <p:sp>
        <p:nvSpPr>
          <p:cNvPr id="5" name="Freeform 5"/>
          <p:cNvSpPr/>
          <p:nvPr/>
        </p:nvSpPr>
        <p:spPr>
          <a:xfrm rot="-5400000" flipH="1" flipV="1">
            <a:off x="10310101" y="502125"/>
            <a:ext cx="879236" cy="1932387"/>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rot="-5400000">
            <a:off x="14689012" y="6695108"/>
            <a:ext cx="824743" cy="6373233"/>
            <a:chOff x="0" y="0"/>
            <a:chExt cx="217216" cy="1678547"/>
          </a:xfrm>
        </p:grpSpPr>
        <p:sp>
          <p:nvSpPr>
            <p:cNvPr id="7" name="Freeform 7"/>
            <p:cNvSpPr/>
            <p:nvPr/>
          </p:nvSpPr>
          <p:spPr>
            <a:xfrm>
              <a:off x="0" y="0"/>
              <a:ext cx="217216" cy="1678547"/>
            </a:xfrm>
            <a:custGeom>
              <a:avLst/>
              <a:gdLst/>
              <a:ahLst/>
              <a:cxnLst/>
              <a:rect l="l" t="t" r="r" b="b"/>
              <a:pathLst>
                <a:path w="217216" h="1678547">
                  <a:moveTo>
                    <a:pt x="0" y="0"/>
                  </a:moveTo>
                  <a:lnTo>
                    <a:pt x="217216" y="0"/>
                  </a:lnTo>
                  <a:lnTo>
                    <a:pt x="217216" y="1678547"/>
                  </a:lnTo>
                  <a:lnTo>
                    <a:pt x="0" y="1678547"/>
                  </a:lnTo>
                  <a:close/>
                </a:path>
              </a:pathLst>
            </a:custGeom>
            <a:solidFill>
              <a:srgbClr val="FFCD39"/>
            </a:solidFill>
          </p:spPr>
          <p:txBody>
            <a:bodyPr/>
            <a:lstStyle/>
            <a:p>
              <a:endParaRPr lang="en-US"/>
            </a:p>
          </p:txBody>
        </p:sp>
        <p:sp>
          <p:nvSpPr>
            <p:cNvPr id="8" name="TextBox 8"/>
            <p:cNvSpPr txBox="1"/>
            <p:nvPr/>
          </p:nvSpPr>
          <p:spPr>
            <a:xfrm>
              <a:off x="0" y="28575"/>
              <a:ext cx="217216" cy="1649972"/>
            </a:xfrm>
            <a:prstGeom prst="rect">
              <a:avLst/>
            </a:prstGeom>
          </p:spPr>
          <p:txBody>
            <a:bodyPr lIns="50800" tIns="50800" rIns="50800" bIns="50800" rtlCol="0" anchor="ctr"/>
            <a:lstStyle/>
            <a:p>
              <a:pPr algn="ctr">
                <a:lnSpc>
                  <a:spcPts val="1898"/>
                </a:lnSpc>
              </a:pPr>
              <a:endParaRPr/>
            </a:p>
          </p:txBody>
        </p:sp>
      </p:grpSp>
      <p:grpSp>
        <p:nvGrpSpPr>
          <p:cNvPr id="9" name="Group 9"/>
          <p:cNvGrpSpPr/>
          <p:nvPr/>
        </p:nvGrpSpPr>
        <p:grpSpPr>
          <a:xfrm rot="-5400000">
            <a:off x="10896622" y="9474805"/>
            <a:ext cx="824743" cy="813839"/>
            <a:chOff x="0" y="0"/>
            <a:chExt cx="217216" cy="214344"/>
          </a:xfrm>
        </p:grpSpPr>
        <p:sp>
          <p:nvSpPr>
            <p:cNvPr id="10" name="Freeform 10"/>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1" name="TextBox 11"/>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12" name="TextBox 12"/>
          <p:cNvSpPr txBox="1"/>
          <p:nvPr/>
        </p:nvSpPr>
        <p:spPr>
          <a:xfrm>
            <a:off x="2079057" y="2622958"/>
            <a:ext cx="5980252" cy="1300874"/>
          </a:xfrm>
          <a:prstGeom prst="rect">
            <a:avLst/>
          </a:prstGeom>
        </p:spPr>
        <p:txBody>
          <a:bodyPr lIns="0" tIns="0" rIns="0" bIns="0" rtlCol="0" anchor="t">
            <a:spAutoFit/>
          </a:bodyPr>
          <a:lstStyle/>
          <a:p>
            <a:pPr algn="l">
              <a:lnSpc>
                <a:spcPts val="9676"/>
              </a:lnSpc>
            </a:pPr>
            <a:r>
              <a:rPr lang="en-US" sz="9486" b="1">
                <a:solidFill>
                  <a:srgbClr val="000000"/>
                </a:solidFill>
                <a:latin typeface="Bebas Neue Bold"/>
                <a:ea typeface="Bebas Neue Bold"/>
                <a:cs typeface="Bebas Neue Bold"/>
                <a:sym typeface="Bebas Neue Bold"/>
              </a:rPr>
              <a:t>Kesimpulan</a:t>
            </a:r>
          </a:p>
        </p:txBody>
      </p:sp>
      <p:sp>
        <p:nvSpPr>
          <p:cNvPr id="13" name="TextBox 13"/>
          <p:cNvSpPr txBox="1"/>
          <p:nvPr/>
        </p:nvSpPr>
        <p:spPr>
          <a:xfrm>
            <a:off x="2221509" y="9136872"/>
            <a:ext cx="528936" cy="332480"/>
          </a:xfrm>
          <a:prstGeom prst="rect">
            <a:avLst/>
          </a:prstGeom>
        </p:spPr>
        <p:txBody>
          <a:bodyPr lIns="0" tIns="0" rIns="0" bIns="0" rtlCol="0" anchor="t">
            <a:spAutoFit/>
          </a:bodyPr>
          <a:lstStyle/>
          <a:p>
            <a:pPr algn="ctr">
              <a:lnSpc>
                <a:spcPts val="2510"/>
              </a:lnSpc>
            </a:pPr>
            <a:r>
              <a:rPr lang="en-US" sz="2460" b="1">
                <a:solidFill>
                  <a:srgbClr val="000000"/>
                </a:solidFill>
                <a:latin typeface="Montserrat Ultra-Bold"/>
                <a:ea typeface="Montserrat Ultra-Bold"/>
                <a:cs typeface="Montserrat Ultra-Bold"/>
                <a:sym typeface="Montserrat Ultra-Bold"/>
              </a:rPr>
              <a:t>08</a:t>
            </a:r>
          </a:p>
        </p:txBody>
      </p:sp>
      <p:sp>
        <p:nvSpPr>
          <p:cNvPr id="14" name="TextBox 14"/>
          <p:cNvSpPr txBox="1"/>
          <p:nvPr/>
        </p:nvSpPr>
        <p:spPr>
          <a:xfrm>
            <a:off x="2091547" y="3904783"/>
            <a:ext cx="10205297" cy="4801314"/>
          </a:xfrm>
          <a:prstGeom prst="rect">
            <a:avLst/>
          </a:prstGeom>
        </p:spPr>
        <p:txBody>
          <a:bodyPr wrap="square" lIns="0" tIns="0" rIns="0" bIns="0" rtlCol="0" anchor="t">
            <a:spAutoFit/>
          </a:bodyPr>
          <a:lstStyle/>
          <a:p>
            <a:pPr algn="just"/>
            <a:r>
              <a:rPr lang="en-ID" sz="2400" dirty="0" err="1">
                <a:latin typeface="Times New Roman" panose="02020603050405020304" pitchFamily="18" charset="0"/>
                <a:cs typeface="Times New Roman" panose="02020603050405020304" pitchFamily="18" charset="0"/>
              </a:rPr>
              <a:t>Studi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menyimpulkan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bahwa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transformasional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secara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signifikan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memengaruhi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retensi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di Dira Café </a:t>
            </a:r>
            <a:r>
              <a:rPr lang="en-ID" sz="2400" dirty="0" err="1">
                <a:latin typeface="Times New Roman" panose="02020603050405020304" pitchFamily="18" charset="0"/>
                <a:cs typeface="Times New Roman" panose="02020603050405020304" pitchFamily="18" charset="0"/>
              </a:rPr>
              <a:t>Kencong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memenuhi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kebutuhan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dasar</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keselamatan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manajemen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beban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efektif</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mengurangi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stres</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kepemimpinan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transformasional</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meningkatkan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loyalitas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melalui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penghargaan</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aktualisasi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Temuan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mendukung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relevansi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Hirarki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Kebutuhan</a:t>
            </a:r>
            <a:r>
              <a:rPr lang="en-ID" sz="2400" dirty="0">
                <a:latin typeface="Times New Roman" panose="02020603050405020304" pitchFamily="18" charset="0"/>
                <a:cs typeface="Times New Roman" panose="02020603050405020304" pitchFamily="18" charset="0"/>
              </a:rPr>
              <a:t> Maslow </a:t>
            </a:r>
            <a:r>
              <a:rPr lang="en-ID" sz="2400" dirty="0" err="1">
                <a:latin typeface="Times New Roman" panose="02020603050405020304" pitchFamily="18" charset="0"/>
                <a:cs typeface="Times New Roman" panose="02020603050405020304" pitchFamily="18" charset="0"/>
              </a:rPr>
              <a:t>dalam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menjelaskan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perilaku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karyawan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sekaligus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memberikan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wawasan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strategis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mengurangi</a:t>
            </a:r>
            <a:r>
              <a:rPr lang="en-ID" sz="2400" dirty="0">
                <a:latin typeface="Times New Roman" panose="02020603050405020304" pitchFamily="18" charset="0"/>
                <a:cs typeface="Times New Roman" panose="02020603050405020304" pitchFamily="18" charset="0"/>
              </a:rPr>
              <a:t> turnover dan </a:t>
            </a:r>
            <a:r>
              <a:rPr lang="en-ID" sz="2400" dirty="0" err="1">
                <a:latin typeface="Times New Roman" panose="02020603050405020304" pitchFamily="18" charset="0"/>
                <a:cs typeface="Times New Roman" panose="02020603050405020304" pitchFamily="18" charset="0"/>
              </a:rPr>
              <a:t>menumbuhkan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budaya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kerja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produktif</a:t>
            </a:r>
            <a:r>
              <a:rPr lang="en-ID" sz="2400" dirty="0">
                <a:latin typeface="Times New Roman" panose="02020603050405020304" pitchFamily="18" charset="0"/>
                <a:cs typeface="Times New Roman" panose="02020603050405020304" pitchFamily="18" charset="0"/>
              </a:rPr>
              <a:t> di </a:t>
            </a:r>
            <a:r>
              <a:rPr lang="en-ID" sz="2400" dirty="0" err="1">
                <a:latin typeface="Times New Roman" panose="02020603050405020304" pitchFamily="18" charset="0"/>
                <a:cs typeface="Times New Roman" panose="02020603050405020304" pitchFamily="18" charset="0"/>
              </a:rPr>
              <a:t>sektor</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jasa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Namun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keterbatasan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seperti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fokus</a:t>
            </a:r>
            <a:r>
              <a:rPr lang="en-ID" sz="2400" dirty="0">
                <a:latin typeface="Times New Roman" panose="02020603050405020304" pitchFamily="18" charset="0"/>
                <a:cs typeface="Times New Roman" panose="02020603050405020304" pitchFamily="18" charset="0"/>
              </a:rPr>
              <a:t> pada </a:t>
            </a:r>
            <a:r>
              <a:rPr lang="en-ID" sz="2400" dirty="0" err="1">
                <a:latin typeface="Times New Roman" panose="02020603050405020304" pitchFamily="18" charset="0"/>
                <a:cs typeface="Times New Roman" panose="02020603050405020304" pitchFamily="18" charset="0"/>
              </a:rPr>
              <a:t>satu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bisnis</a:t>
            </a:r>
            <a:r>
              <a:rPr lang="en-ID" sz="2400" dirty="0">
                <a:latin typeface="Times New Roman" panose="02020603050405020304" pitchFamily="18" charset="0"/>
                <a:cs typeface="Times New Roman" panose="02020603050405020304" pitchFamily="18" charset="0"/>
              </a:rPr>
              <a:t>, data </a:t>
            </a:r>
            <a:r>
              <a:rPr lang="en-ID" sz="2400" dirty="0" err="1">
                <a:latin typeface="Times New Roman" panose="02020603050405020304" pitchFamily="18" charset="0"/>
                <a:cs typeface="Times New Roman" panose="02020603050405020304" pitchFamily="18" charset="0"/>
              </a:rPr>
              <a:t>lintas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bagian</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kurangnya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pendekatan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kualitatif</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membatasi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generalisasi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temuan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Penelitian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mendatang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disarankan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mengatasi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keterbatasan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melalui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studi</a:t>
            </a:r>
            <a:r>
              <a:rPr lang="en-ID" sz="2400" dirty="0">
                <a:latin typeface="Times New Roman" panose="02020603050405020304" pitchFamily="18" charset="0"/>
                <a:cs typeface="Times New Roman" panose="02020603050405020304" pitchFamily="18" charset="0"/>
              </a:rPr>
              <a:t> longitudinal, </a:t>
            </a:r>
            <a:r>
              <a:rPr lang="en-ID" sz="2400" dirty="0" err="1">
                <a:latin typeface="Times New Roman" panose="02020603050405020304" pitchFamily="18" charset="0"/>
                <a:cs typeface="Times New Roman" panose="02020603050405020304" pitchFamily="18" charset="0"/>
              </a:rPr>
              <a:t>memperluas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cakupan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industri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atau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menggunakan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metode</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campuran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mendapatkan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wawasan</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lebih</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komprehensif</a:t>
            </a:r>
            <a:r>
              <a:rPr lang="en-ID" sz="2400" dirty="0">
                <a:latin typeface="Times New Roman" panose="02020603050405020304" pitchFamily="18" charset="0"/>
                <a:cs typeface="Times New Roman" panose="02020603050405020304" pitchFamily="18" charset="0"/>
              </a:rPr>
              <a:t>.</a:t>
            </a:r>
          </a:p>
        </p:txBody>
      </p:sp>
      <p:grpSp>
        <p:nvGrpSpPr>
          <p:cNvPr id="15" name="Group 15"/>
          <p:cNvGrpSpPr/>
          <p:nvPr/>
        </p:nvGrpSpPr>
        <p:grpSpPr>
          <a:xfrm>
            <a:off x="1028700" y="1028700"/>
            <a:ext cx="651195" cy="65119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17" name="TextBox 17"/>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grpSp>
        <p:nvGrpSpPr>
          <p:cNvPr id="18" name="Group 18"/>
          <p:cNvGrpSpPr/>
          <p:nvPr/>
        </p:nvGrpSpPr>
        <p:grpSpPr>
          <a:xfrm>
            <a:off x="1400175" y="1028700"/>
            <a:ext cx="651195" cy="65119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39"/>
            </a:solidFill>
          </p:spPr>
          <p:txBody>
            <a:bodyPr/>
            <a:lstStyle/>
            <a:p>
              <a:endParaRPr lang="en-US"/>
            </a:p>
          </p:txBody>
        </p:sp>
        <p:sp>
          <p:nvSpPr>
            <p:cNvPr id="20" name="TextBox 20"/>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grpSp>
        <p:nvGrpSpPr>
          <p:cNvPr id="21" name="Group 21"/>
          <p:cNvGrpSpPr/>
          <p:nvPr/>
        </p:nvGrpSpPr>
        <p:grpSpPr>
          <a:xfrm rot="-10800000">
            <a:off x="17463257" y="0"/>
            <a:ext cx="824743" cy="4465297"/>
            <a:chOff x="0" y="0"/>
            <a:chExt cx="217216" cy="1176045"/>
          </a:xfrm>
        </p:grpSpPr>
        <p:sp>
          <p:nvSpPr>
            <p:cNvPr id="22" name="Freeform 22"/>
            <p:cNvSpPr/>
            <p:nvPr/>
          </p:nvSpPr>
          <p:spPr>
            <a:xfrm>
              <a:off x="0" y="0"/>
              <a:ext cx="217216" cy="1176045"/>
            </a:xfrm>
            <a:custGeom>
              <a:avLst/>
              <a:gdLst/>
              <a:ahLst/>
              <a:cxnLst/>
              <a:rect l="l" t="t" r="r" b="b"/>
              <a:pathLst>
                <a:path w="217216" h="1176045">
                  <a:moveTo>
                    <a:pt x="0" y="0"/>
                  </a:moveTo>
                  <a:lnTo>
                    <a:pt x="217216" y="0"/>
                  </a:lnTo>
                  <a:lnTo>
                    <a:pt x="217216" y="1176045"/>
                  </a:lnTo>
                  <a:lnTo>
                    <a:pt x="0" y="1176045"/>
                  </a:lnTo>
                  <a:close/>
                </a:path>
              </a:pathLst>
            </a:custGeom>
            <a:solidFill>
              <a:srgbClr val="FFCD39"/>
            </a:solidFill>
          </p:spPr>
          <p:txBody>
            <a:bodyPr/>
            <a:lstStyle/>
            <a:p>
              <a:endParaRPr lang="en-US"/>
            </a:p>
          </p:txBody>
        </p:sp>
        <p:sp>
          <p:nvSpPr>
            <p:cNvPr id="23" name="TextBox 23"/>
            <p:cNvSpPr txBox="1"/>
            <p:nvPr/>
          </p:nvSpPr>
          <p:spPr>
            <a:xfrm>
              <a:off x="0" y="28575"/>
              <a:ext cx="217216" cy="1147470"/>
            </a:xfrm>
            <a:prstGeom prst="rect">
              <a:avLst/>
            </a:prstGeom>
          </p:spPr>
          <p:txBody>
            <a:bodyPr lIns="50800" tIns="50800" rIns="50800" bIns="50800" rtlCol="0" anchor="ctr"/>
            <a:lstStyle/>
            <a:p>
              <a:pPr algn="ctr">
                <a:lnSpc>
                  <a:spcPts val="1898"/>
                </a:lnSpc>
              </a:pPr>
              <a:endParaRPr/>
            </a:p>
          </p:txBody>
        </p:sp>
      </p:grpSp>
      <p:grpSp>
        <p:nvGrpSpPr>
          <p:cNvPr id="24" name="Group 24"/>
          <p:cNvGrpSpPr/>
          <p:nvPr/>
        </p:nvGrpSpPr>
        <p:grpSpPr>
          <a:xfrm rot="-10800000">
            <a:off x="17463257" y="4664152"/>
            <a:ext cx="824743" cy="813839"/>
            <a:chOff x="0" y="0"/>
            <a:chExt cx="217216" cy="214344"/>
          </a:xfrm>
        </p:grpSpPr>
        <p:sp>
          <p:nvSpPr>
            <p:cNvPr id="25" name="Freeform 25"/>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6" name="TextBox 26"/>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28" name="Freeform 28"/>
          <p:cNvSpPr/>
          <p:nvPr/>
        </p:nvSpPr>
        <p:spPr>
          <a:xfrm rot="-5400000">
            <a:off x="14485737" y="7016044"/>
            <a:ext cx="879236" cy="1932387"/>
          </a:xfrm>
          <a:custGeom>
            <a:avLst/>
            <a:gdLst/>
            <a:ahLst/>
            <a:cxnLst/>
            <a:rect l="l" t="t" r="r" b="b"/>
            <a:pathLst>
              <a:path w="879236" h="1932387">
                <a:moveTo>
                  <a:pt x="0" y="0"/>
                </a:moveTo>
                <a:lnTo>
                  <a:pt x="879236" y="0"/>
                </a:lnTo>
                <a:lnTo>
                  <a:pt x="879236" y="1932386"/>
                </a:lnTo>
                <a:lnTo>
                  <a:pt x="0" y="193238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9" name="Group 29"/>
          <p:cNvGrpSpPr/>
          <p:nvPr/>
        </p:nvGrpSpPr>
        <p:grpSpPr>
          <a:xfrm>
            <a:off x="13959161" y="4664152"/>
            <a:ext cx="651195" cy="651195"/>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31" name="TextBox 31"/>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grpSp>
        <p:nvGrpSpPr>
          <p:cNvPr id="32" name="Group 32"/>
          <p:cNvGrpSpPr/>
          <p:nvPr/>
        </p:nvGrpSpPr>
        <p:grpSpPr>
          <a:xfrm>
            <a:off x="14330636" y="4664152"/>
            <a:ext cx="651195" cy="65119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39"/>
            </a:solidFill>
          </p:spPr>
          <p:txBody>
            <a:bodyPr/>
            <a:lstStyle/>
            <a:p>
              <a:endParaRPr lang="en-US"/>
            </a:p>
          </p:txBody>
        </p:sp>
        <p:sp>
          <p:nvSpPr>
            <p:cNvPr id="34" name="TextBox 34"/>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778322" y="9172426"/>
            <a:ext cx="1415309" cy="813839"/>
            <a:chOff x="0" y="0"/>
            <a:chExt cx="372756" cy="214344"/>
          </a:xfrm>
        </p:grpSpPr>
        <p:sp>
          <p:nvSpPr>
            <p:cNvPr id="3" name="Freeform 3"/>
            <p:cNvSpPr/>
            <p:nvPr/>
          </p:nvSpPr>
          <p:spPr>
            <a:xfrm>
              <a:off x="0" y="0"/>
              <a:ext cx="372756" cy="214344"/>
            </a:xfrm>
            <a:custGeom>
              <a:avLst/>
              <a:gdLst/>
              <a:ahLst/>
              <a:cxnLst/>
              <a:rect l="l" t="t" r="r" b="b"/>
              <a:pathLst>
                <a:path w="372756" h="214344">
                  <a:moveTo>
                    <a:pt x="0" y="0"/>
                  </a:moveTo>
                  <a:lnTo>
                    <a:pt x="372756" y="0"/>
                  </a:lnTo>
                  <a:lnTo>
                    <a:pt x="372756" y="214344"/>
                  </a:lnTo>
                  <a:lnTo>
                    <a:pt x="0" y="214344"/>
                  </a:lnTo>
                  <a:close/>
                </a:path>
              </a:pathLst>
            </a:custGeom>
            <a:solidFill>
              <a:srgbClr val="D9D9D9"/>
            </a:solidFill>
          </p:spPr>
          <p:txBody>
            <a:bodyPr/>
            <a:lstStyle/>
            <a:p>
              <a:endParaRPr lang="en-US"/>
            </a:p>
          </p:txBody>
        </p:sp>
        <p:sp>
          <p:nvSpPr>
            <p:cNvPr id="4" name="TextBox 4"/>
            <p:cNvSpPr txBox="1"/>
            <p:nvPr/>
          </p:nvSpPr>
          <p:spPr>
            <a:xfrm>
              <a:off x="0" y="28575"/>
              <a:ext cx="372756" cy="185769"/>
            </a:xfrm>
            <a:prstGeom prst="rect">
              <a:avLst/>
            </a:prstGeom>
          </p:spPr>
          <p:txBody>
            <a:bodyPr lIns="50800" tIns="50800" rIns="50800" bIns="50800" rtlCol="0" anchor="ctr"/>
            <a:lstStyle/>
            <a:p>
              <a:pPr algn="ctr">
                <a:lnSpc>
                  <a:spcPts val="1898"/>
                </a:lnSpc>
              </a:pPr>
              <a:endParaRPr/>
            </a:p>
          </p:txBody>
        </p:sp>
      </p:grpSp>
      <p:sp>
        <p:nvSpPr>
          <p:cNvPr id="5" name="Freeform 5"/>
          <p:cNvSpPr/>
          <p:nvPr/>
        </p:nvSpPr>
        <p:spPr>
          <a:xfrm rot="-5400000" flipH="1" flipV="1">
            <a:off x="9670575" y="502125"/>
            <a:ext cx="879236" cy="1932387"/>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rot="-5400000">
            <a:off x="13208469" y="8175651"/>
            <a:ext cx="824743" cy="3412146"/>
            <a:chOff x="0" y="0"/>
            <a:chExt cx="217216" cy="898672"/>
          </a:xfrm>
        </p:grpSpPr>
        <p:sp>
          <p:nvSpPr>
            <p:cNvPr id="7" name="Freeform 7"/>
            <p:cNvSpPr/>
            <p:nvPr/>
          </p:nvSpPr>
          <p:spPr>
            <a:xfrm>
              <a:off x="0" y="0"/>
              <a:ext cx="217216" cy="898672"/>
            </a:xfrm>
            <a:custGeom>
              <a:avLst/>
              <a:gdLst/>
              <a:ahLst/>
              <a:cxnLst/>
              <a:rect l="l" t="t" r="r" b="b"/>
              <a:pathLst>
                <a:path w="217216" h="898672">
                  <a:moveTo>
                    <a:pt x="0" y="0"/>
                  </a:moveTo>
                  <a:lnTo>
                    <a:pt x="217216" y="0"/>
                  </a:lnTo>
                  <a:lnTo>
                    <a:pt x="217216" y="898672"/>
                  </a:lnTo>
                  <a:lnTo>
                    <a:pt x="0" y="898672"/>
                  </a:lnTo>
                  <a:close/>
                </a:path>
              </a:pathLst>
            </a:custGeom>
            <a:solidFill>
              <a:srgbClr val="FFCD39"/>
            </a:solidFill>
          </p:spPr>
          <p:txBody>
            <a:bodyPr/>
            <a:lstStyle/>
            <a:p>
              <a:endParaRPr lang="en-US"/>
            </a:p>
          </p:txBody>
        </p:sp>
        <p:sp>
          <p:nvSpPr>
            <p:cNvPr id="8" name="TextBox 8"/>
            <p:cNvSpPr txBox="1"/>
            <p:nvPr/>
          </p:nvSpPr>
          <p:spPr>
            <a:xfrm>
              <a:off x="0" y="28575"/>
              <a:ext cx="217216" cy="870097"/>
            </a:xfrm>
            <a:prstGeom prst="rect">
              <a:avLst/>
            </a:prstGeom>
          </p:spPr>
          <p:txBody>
            <a:bodyPr lIns="50800" tIns="50800" rIns="50800" bIns="50800" rtlCol="0" anchor="ctr"/>
            <a:lstStyle/>
            <a:p>
              <a:pPr algn="ctr">
                <a:lnSpc>
                  <a:spcPts val="1898"/>
                </a:lnSpc>
              </a:pPr>
              <a:endParaRPr/>
            </a:p>
          </p:txBody>
        </p:sp>
      </p:grpSp>
      <p:grpSp>
        <p:nvGrpSpPr>
          <p:cNvPr id="9" name="Group 9"/>
          <p:cNvGrpSpPr/>
          <p:nvPr/>
        </p:nvGrpSpPr>
        <p:grpSpPr>
          <a:xfrm rot="-5400000">
            <a:off x="2125559" y="4329939"/>
            <a:ext cx="5044003" cy="3509328"/>
            <a:chOff x="0" y="0"/>
            <a:chExt cx="1328462" cy="924267"/>
          </a:xfrm>
        </p:grpSpPr>
        <p:sp>
          <p:nvSpPr>
            <p:cNvPr id="10" name="Freeform 10"/>
            <p:cNvSpPr/>
            <p:nvPr/>
          </p:nvSpPr>
          <p:spPr>
            <a:xfrm>
              <a:off x="0" y="0"/>
              <a:ext cx="1328462" cy="924267"/>
            </a:xfrm>
            <a:custGeom>
              <a:avLst/>
              <a:gdLst/>
              <a:ahLst/>
              <a:cxnLst/>
              <a:rect l="l" t="t" r="r" b="b"/>
              <a:pathLst>
                <a:path w="1328462" h="924267">
                  <a:moveTo>
                    <a:pt x="0" y="0"/>
                  </a:moveTo>
                  <a:lnTo>
                    <a:pt x="1328462" y="0"/>
                  </a:lnTo>
                  <a:lnTo>
                    <a:pt x="1328462" y="924267"/>
                  </a:lnTo>
                  <a:lnTo>
                    <a:pt x="0" y="924267"/>
                  </a:lnTo>
                  <a:close/>
                </a:path>
              </a:pathLst>
            </a:custGeom>
            <a:solidFill>
              <a:srgbClr val="FFCD39"/>
            </a:solidFill>
          </p:spPr>
          <p:txBody>
            <a:bodyPr/>
            <a:lstStyle/>
            <a:p>
              <a:endParaRPr lang="en-US"/>
            </a:p>
          </p:txBody>
        </p:sp>
        <p:sp>
          <p:nvSpPr>
            <p:cNvPr id="11" name="TextBox 11"/>
            <p:cNvSpPr txBox="1"/>
            <p:nvPr/>
          </p:nvSpPr>
          <p:spPr>
            <a:xfrm>
              <a:off x="0" y="28575"/>
              <a:ext cx="1328462" cy="895692"/>
            </a:xfrm>
            <a:prstGeom prst="rect">
              <a:avLst/>
            </a:prstGeom>
          </p:spPr>
          <p:txBody>
            <a:bodyPr lIns="50800" tIns="50800" rIns="50800" bIns="50800" rtlCol="0" anchor="ctr"/>
            <a:lstStyle/>
            <a:p>
              <a:pPr algn="ctr">
                <a:lnSpc>
                  <a:spcPts val="1898"/>
                </a:lnSpc>
              </a:pPr>
              <a:endParaRPr/>
            </a:p>
          </p:txBody>
        </p:sp>
      </p:grpSp>
      <p:grpSp>
        <p:nvGrpSpPr>
          <p:cNvPr id="12" name="Group 12"/>
          <p:cNvGrpSpPr/>
          <p:nvPr/>
        </p:nvGrpSpPr>
        <p:grpSpPr>
          <a:xfrm rot="-5400000">
            <a:off x="10896622" y="9474805"/>
            <a:ext cx="824743" cy="813839"/>
            <a:chOff x="0" y="0"/>
            <a:chExt cx="217216" cy="214344"/>
          </a:xfrm>
        </p:grpSpPr>
        <p:sp>
          <p:nvSpPr>
            <p:cNvPr id="13" name="Freeform 13"/>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4" name="TextBox 14"/>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15" name="Group 15"/>
          <p:cNvGrpSpPr/>
          <p:nvPr/>
        </p:nvGrpSpPr>
        <p:grpSpPr>
          <a:xfrm rot="-10800000">
            <a:off x="17463257" y="1028700"/>
            <a:ext cx="824743" cy="2557361"/>
            <a:chOff x="0" y="0"/>
            <a:chExt cx="217216" cy="673544"/>
          </a:xfrm>
        </p:grpSpPr>
        <p:sp>
          <p:nvSpPr>
            <p:cNvPr id="16" name="Freeform 16"/>
            <p:cNvSpPr/>
            <p:nvPr/>
          </p:nvSpPr>
          <p:spPr>
            <a:xfrm>
              <a:off x="0" y="0"/>
              <a:ext cx="217216" cy="673544"/>
            </a:xfrm>
            <a:custGeom>
              <a:avLst/>
              <a:gdLst/>
              <a:ahLst/>
              <a:cxnLst/>
              <a:rect l="l" t="t" r="r" b="b"/>
              <a:pathLst>
                <a:path w="217216" h="673544">
                  <a:moveTo>
                    <a:pt x="0" y="0"/>
                  </a:moveTo>
                  <a:lnTo>
                    <a:pt x="217216" y="0"/>
                  </a:lnTo>
                  <a:lnTo>
                    <a:pt x="217216" y="673544"/>
                  </a:lnTo>
                  <a:lnTo>
                    <a:pt x="0" y="673544"/>
                  </a:lnTo>
                  <a:close/>
                </a:path>
              </a:pathLst>
            </a:custGeom>
            <a:solidFill>
              <a:srgbClr val="FFCD39"/>
            </a:solidFill>
          </p:spPr>
          <p:txBody>
            <a:bodyPr/>
            <a:lstStyle/>
            <a:p>
              <a:endParaRPr lang="en-US"/>
            </a:p>
          </p:txBody>
        </p:sp>
        <p:sp>
          <p:nvSpPr>
            <p:cNvPr id="17" name="TextBox 17"/>
            <p:cNvSpPr txBox="1"/>
            <p:nvPr/>
          </p:nvSpPr>
          <p:spPr>
            <a:xfrm>
              <a:off x="0" y="28575"/>
              <a:ext cx="217216" cy="644969"/>
            </a:xfrm>
            <a:prstGeom prst="rect">
              <a:avLst/>
            </a:prstGeom>
          </p:spPr>
          <p:txBody>
            <a:bodyPr lIns="50800" tIns="50800" rIns="50800" bIns="50800" rtlCol="0" anchor="ctr"/>
            <a:lstStyle/>
            <a:p>
              <a:pPr algn="ctr">
                <a:lnSpc>
                  <a:spcPts val="1898"/>
                </a:lnSpc>
              </a:pPr>
              <a:endParaRPr/>
            </a:p>
          </p:txBody>
        </p:sp>
      </p:grpSp>
      <p:grpSp>
        <p:nvGrpSpPr>
          <p:cNvPr id="18" name="Group 18"/>
          <p:cNvGrpSpPr/>
          <p:nvPr/>
        </p:nvGrpSpPr>
        <p:grpSpPr>
          <a:xfrm rot="-10800000">
            <a:off x="17463257" y="3784916"/>
            <a:ext cx="824743" cy="813839"/>
            <a:chOff x="0" y="0"/>
            <a:chExt cx="217216" cy="214344"/>
          </a:xfrm>
        </p:grpSpPr>
        <p:sp>
          <p:nvSpPr>
            <p:cNvPr id="19" name="Freeform 19"/>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0" name="TextBox 20"/>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21" name="Freeform 21"/>
          <p:cNvSpPr/>
          <p:nvPr/>
        </p:nvSpPr>
        <p:spPr>
          <a:xfrm rot="-5400000">
            <a:off x="13921102" y="6976441"/>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2" name="Group 22"/>
          <p:cNvGrpSpPr/>
          <p:nvPr/>
        </p:nvGrpSpPr>
        <p:grpSpPr>
          <a:xfrm>
            <a:off x="3779970" y="1535537"/>
            <a:ext cx="5099866" cy="7071068"/>
            <a:chOff x="0" y="0"/>
            <a:chExt cx="790103" cy="1095493"/>
          </a:xfrm>
        </p:grpSpPr>
        <p:sp>
          <p:nvSpPr>
            <p:cNvPr id="23" name="Freeform 23"/>
            <p:cNvSpPr/>
            <p:nvPr/>
          </p:nvSpPr>
          <p:spPr>
            <a:xfrm>
              <a:off x="0" y="0"/>
              <a:ext cx="790103" cy="1095493"/>
            </a:xfrm>
            <a:custGeom>
              <a:avLst/>
              <a:gdLst/>
              <a:ahLst/>
              <a:cxnLst/>
              <a:rect l="l" t="t" r="r" b="b"/>
              <a:pathLst>
                <a:path w="790103" h="1095493">
                  <a:moveTo>
                    <a:pt x="0" y="0"/>
                  </a:moveTo>
                  <a:lnTo>
                    <a:pt x="790103" y="0"/>
                  </a:lnTo>
                  <a:lnTo>
                    <a:pt x="790103" y="1095493"/>
                  </a:lnTo>
                  <a:lnTo>
                    <a:pt x="0" y="1095493"/>
                  </a:lnTo>
                  <a:close/>
                </a:path>
              </a:pathLst>
            </a:custGeom>
            <a:blipFill>
              <a:blip r:embed="rId4"/>
              <a:stretch>
                <a:fillRect l="-102411"/>
              </a:stretch>
            </a:blipFill>
          </p:spPr>
          <p:txBody>
            <a:bodyPr/>
            <a:lstStyle/>
            <a:p>
              <a:endParaRPr lang="en-US"/>
            </a:p>
          </p:txBody>
        </p:sp>
      </p:grpSp>
      <p:sp>
        <p:nvSpPr>
          <p:cNvPr id="24" name="TextBox 24"/>
          <p:cNvSpPr txBox="1"/>
          <p:nvPr/>
        </p:nvSpPr>
        <p:spPr>
          <a:xfrm>
            <a:off x="9144000" y="3878626"/>
            <a:ext cx="5628194" cy="2537290"/>
          </a:xfrm>
          <a:prstGeom prst="rect">
            <a:avLst/>
          </a:prstGeom>
        </p:spPr>
        <p:txBody>
          <a:bodyPr lIns="0" tIns="0" rIns="0" bIns="0" rtlCol="0" anchor="t">
            <a:spAutoFit/>
          </a:bodyPr>
          <a:lstStyle/>
          <a:p>
            <a:pPr algn="l">
              <a:lnSpc>
                <a:spcPts val="9676"/>
              </a:lnSpc>
            </a:pPr>
            <a:r>
              <a:rPr lang="en-US" sz="9486" b="1">
                <a:solidFill>
                  <a:srgbClr val="000000"/>
                </a:solidFill>
                <a:latin typeface="Bebas Neue Bold"/>
                <a:ea typeface="Bebas Neue Bold"/>
                <a:cs typeface="Bebas Neue Bold"/>
                <a:sym typeface="Bebas Neue Bold"/>
              </a:rPr>
              <a:t>ada</a:t>
            </a:r>
          </a:p>
          <a:p>
            <a:pPr algn="l">
              <a:lnSpc>
                <a:spcPts val="9676"/>
              </a:lnSpc>
            </a:pPr>
            <a:r>
              <a:rPr lang="en-US" sz="9486" b="1">
                <a:solidFill>
                  <a:srgbClr val="000000"/>
                </a:solidFill>
                <a:latin typeface="Bebas Neue Bold"/>
                <a:ea typeface="Bebas Neue Bold"/>
                <a:cs typeface="Bebas Neue Bold"/>
                <a:sym typeface="Bebas Neue Bold"/>
              </a:rPr>
              <a:t>pertanyaan?</a:t>
            </a:r>
          </a:p>
        </p:txBody>
      </p:sp>
      <p:sp>
        <p:nvSpPr>
          <p:cNvPr id="25" name="TextBox 25"/>
          <p:cNvSpPr txBox="1"/>
          <p:nvPr/>
        </p:nvSpPr>
        <p:spPr>
          <a:xfrm>
            <a:off x="2221509" y="9136872"/>
            <a:ext cx="528936" cy="332480"/>
          </a:xfrm>
          <a:prstGeom prst="rect">
            <a:avLst/>
          </a:prstGeom>
        </p:spPr>
        <p:txBody>
          <a:bodyPr lIns="0" tIns="0" rIns="0" bIns="0" rtlCol="0" anchor="t">
            <a:spAutoFit/>
          </a:bodyPr>
          <a:lstStyle/>
          <a:p>
            <a:pPr algn="ctr">
              <a:lnSpc>
                <a:spcPts val="2510"/>
              </a:lnSpc>
            </a:pPr>
            <a:r>
              <a:rPr lang="en-US" sz="2460" b="1">
                <a:solidFill>
                  <a:srgbClr val="000000"/>
                </a:solidFill>
                <a:latin typeface="Montserrat Ultra-Bold"/>
                <a:ea typeface="Montserrat Ultra-Bold"/>
                <a:cs typeface="Montserrat Ultra-Bold"/>
                <a:sym typeface="Montserrat Ultra-Bold"/>
              </a:rPr>
              <a:t>09</a:t>
            </a:r>
          </a:p>
        </p:txBody>
      </p:sp>
      <p:grpSp>
        <p:nvGrpSpPr>
          <p:cNvPr id="26" name="Group 26"/>
          <p:cNvGrpSpPr/>
          <p:nvPr/>
        </p:nvGrpSpPr>
        <p:grpSpPr>
          <a:xfrm rot="-5400000">
            <a:off x="2073605" y="2476611"/>
            <a:ext cx="824743" cy="813839"/>
            <a:chOff x="0" y="0"/>
            <a:chExt cx="217216" cy="214344"/>
          </a:xfrm>
        </p:grpSpPr>
        <p:sp>
          <p:nvSpPr>
            <p:cNvPr id="27" name="Freeform 27"/>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8" name="TextBox 28"/>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579C-7C7E-5AD2-90C9-C1ECE2AC7DED}"/>
            </a:ext>
          </a:extLst>
        </p:cNvPr>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D54622A-FAE1-7E3B-5BD1-C492D7E0F06A}"/>
              </a:ext>
            </a:extLst>
          </p:cNvPr>
          <p:cNvSpPr/>
          <p:nvPr/>
        </p:nvSpPr>
        <p:spPr>
          <a:xfrm>
            <a:off x="-1828801" y="5829300"/>
            <a:ext cx="21945602" cy="2392232"/>
          </a:xfrm>
          <a:prstGeom prst="roundRect">
            <a:avLst>
              <a:gd name="adj" fmla="val 45367"/>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BC0DF45B-33FF-4754-D217-C0CF7B3BDDBB}"/>
              </a:ext>
            </a:extLst>
          </p:cNvPr>
          <p:cNvSpPr txBox="1"/>
          <p:nvPr/>
        </p:nvSpPr>
        <p:spPr>
          <a:xfrm>
            <a:off x="2562775" y="6743700"/>
            <a:ext cx="13162448" cy="1335750"/>
          </a:xfrm>
          <a:prstGeom prst="rect">
            <a:avLst/>
          </a:prstGeom>
        </p:spPr>
        <p:txBody>
          <a:bodyPr wrap="square" lIns="0" tIns="0" rIns="0" bIns="0" rtlCol="0" anchor="t">
            <a:spAutoFit/>
          </a:bodyPr>
          <a:lstStyle/>
          <a:p>
            <a:pPr algn="ctr">
              <a:lnSpc>
                <a:spcPts val="9676"/>
              </a:lnSpc>
            </a:pPr>
            <a:r>
              <a:rPr lang="en-US" sz="13800" b="1">
                <a:solidFill>
                  <a:srgbClr val="000000"/>
                </a:solidFill>
                <a:latin typeface="Arial" panose="020B0604020202020204" pitchFamily="34" charset="0"/>
                <a:ea typeface="Bebas Neue Bold"/>
                <a:cs typeface="Arial" panose="020B0604020202020204" pitchFamily="34" charset="0"/>
                <a:sym typeface="Bebas Neue Bold"/>
              </a:rPr>
              <a:t>TERIMAKASIH</a:t>
            </a:r>
          </a:p>
        </p:txBody>
      </p:sp>
      <p:grpSp>
        <p:nvGrpSpPr>
          <p:cNvPr id="32" name="Group 31">
            <a:extLst>
              <a:ext uri="{FF2B5EF4-FFF2-40B4-BE49-F238E27FC236}">
                <a16:creationId xmlns:a16="http://schemas.microsoft.com/office/drawing/2014/main" id="{F2732BA0-030F-6B5A-EFE8-553CD08B3194}"/>
              </a:ext>
            </a:extLst>
          </p:cNvPr>
          <p:cNvGrpSpPr/>
          <p:nvPr/>
        </p:nvGrpSpPr>
        <p:grpSpPr>
          <a:xfrm>
            <a:off x="7477005" y="-7139836"/>
            <a:ext cx="3472300" cy="12283336"/>
            <a:chOff x="1270118" y="-1841674"/>
            <a:chExt cx="1123746" cy="3975274"/>
          </a:xfrm>
        </p:grpSpPr>
        <p:sp>
          <p:nvSpPr>
            <p:cNvPr id="33" name="Rounded Rectangle 32">
              <a:extLst>
                <a:ext uri="{FF2B5EF4-FFF2-40B4-BE49-F238E27FC236}">
                  <a16:creationId xmlns:a16="http://schemas.microsoft.com/office/drawing/2014/main" id="{97444BD6-9656-F3CC-E4F7-2C78EC58D2C1}"/>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5A7F61F3-3B3B-A8ED-D3A9-2DDAF56874F1}"/>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4">
            <a:extLst>
              <a:ext uri="{FF2B5EF4-FFF2-40B4-BE49-F238E27FC236}">
                <a16:creationId xmlns:a16="http://schemas.microsoft.com/office/drawing/2014/main" id="{313218FC-106E-0F91-E27B-3844DB8AD67E}"/>
              </a:ext>
            </a:extLst>
          </p:cNvPr>
          <p:cNvGrpSpPr/>
          <p:nvPr/>
        </p:nvGrpSpPr>
        <p:grpSpPr>
          <a:xfrm rot="-5400000">
            <a:off x="24631038" y="-1923438"/>
            <a:ext cx="824743" cy="4671619"/>
            <a:chOff x="0" y="0"/>
            <a:chExt cx="217216" cy="1230385"/>
          </a:xfrm>
        </p:grpSpPr>
        <p:sp>
          <p:nvSpPr>
            <p:cNvPr id="40" name="Freeform 25">
              <a:extLst>
                <a:ext uri="{FF2B5EF4-FFF2-40B4-BE49-F238E27FC236}">
                  <a16:creationId xmlns:a16="http://schemas.microsoft.com/office/drawing/2014/main" id="{5B3E1CB2-16BF-EF0E-EED8-4B8C5B3D5885}"/>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41" name="TextBox 26">
              <a:extLst>
                <a:ext uri="{FF2B5EF4-FFF2-40B4-BE49-F238E27FC236}">
                  <a16:creationId xmlns:a16="http://schemas.microsoft.com/office/drawing/2014/main" id="{45ED0ACE-351B-37D9-D11D-E8624A4D1C7E}"/>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42" name="Group 30">
            <a:extLst>
              <a:ext uri="{FF2B5EF4-FFF2-40B4-BE49-F238E27FC236}">
                <a16:creationId xmlns:a16="http://schemas.microsoft.com/office/drawing/2014/main" id="{2E07A60A-62E2-B66B-4830-0660BB40403F}"/>
              </a:ext>
            </a:extLst>
          </p:cNvPr>
          <p:cNvGrpSpPr/>
          <p:nvPr/>
        </p:nvGrpSpPr>
        <p:grpSpPr>
          <a:xfrm rot="-5400000">
            <a:off x="21689454" y="5452"/>
            <a:ext cx="824743" cy="813839"/>
            <a:chOff x="0" y="0"/>
            <a:chExt cx="217216" cy="214344"/>
          </a:xfrm>
        </p:grpSpPr>
        <p:sp>
          <p:nvSpPr>
            <p:cNvPr id="43" name="Freeform 31">
              <a:extLst>
                <a:ext uri="{FF2B5EF4-FFF2-40B4-BE49-F238E27FC236}">
                  <a16:creationId xmlns:a16="http://schemas.microsoft.com/office/drawing/2014/main" id="{3E905F1D-F620-2D04-861F-92C629F6C290}"/>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44" name="TextBox 32">
              <a:extLst>
                <a:ext uri="{FF2B5EF4-FFF2-40B4-BE49-F238E27FC236}">
                  <a16:creationId xmlns:a16="http://schemas.microsoft.com/office/drawing/2014/main" id="{9C4B6905-F902-1A67-7D2D-8E81306975F2}"/>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45" name="Group 24">
            <a:extLst>
              <a:ext uri="{FF2B5EF4-FFF2-40B4-BE49-F238E27FC236}">
                <a16:creationId xmlns:a16="http://schemas.microsoft.com/office/drawing/2014/main" id="{BB2FC130-1281-7BF2-4773-110CB6EC45CE}"/>
              </a:ext>
            </a:extLst>
          </p:cNvPr>
          <p:cNvGrpSpPr/>
          <p:nvPr/>
        </p:nvGrpSpPr>
        <p:grpSpPr>
          <a:xfrm rot="5400000" flipH="1">
            <a:off x="-6458562" y="7563462"/>
            <a:ext cx="824743" cy="4671619"/>
            <a:chOff x="0" y="0"/>
            <a:chExt cx="217216" cy="1230385"/>
          </a:xfrm>
        </p:grpSpPr>
        <p:sp>
          <p:nvSpPr>
            <p:cNvPr id="46" name="Freeform 25">
              <a:extLst>
                <a:ext uri="{FF2B5EF4-FFF2-40B4-BE49-F238E27FC236}">
                  <a16:creationId xmlns:a16="http://schemas.microsoft.com/office/drawing/2014/main" id="{37DCAF53-CFC2-AE9C-A71A-808C926B242E}"/>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47" name="TextBox 26">
              <a:extLst>
                <a:ext uri="{FF2B5EF4-FFF2-40B4-BE49-F238E27FC236}">
                  <a16:creationId xmlns:a16="http://schemas.microsoft.com/office/drawing/2014/main" id="{3A9F4E2E-CCBD-ACB9-F7A7-B0B4147BCCD4}"/>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48" name="Group 30">
            <a:extLst>
              <a:ext uri="{FF2B5EF4-FFF2-40B4-BE49-F238E27FC236}">
                <a16:creationId xmlns:a16="http://schemas.microsoft.com/office/drawing/2014/main" id="{19194A69-C760-9BC3-3772-D8013FED7B54}"/>
              </a:ext>
            </a:extLst>
          </p:cNvPr>
          <p:cNvGrpSpPr/>
          <p:nvPr/>
        </p:nvGrpSpPr>
        <p:grpSpPr>
          <a:xfrm rot="5400000" flipH="1">
            <a:off x="-3516978" y="9492352"/>
            <a:ext cx="824743" cy="813839"/>
            <a:chOff x="0" y="0"/>
            <a:chExt cx="217216" cy="214344"/>
          </a:xfrm>
        </p:grpSpPr>
        <p:sp>
          <p:nvSpPr>
            <p:cNvPr id="49" name="Freeform 31">
              <a:extLst>
                <a:ext uri="{FF2B5EF4-FFF2-40B4-BE49-F238E27FC236}">
                  <a16:creationId xmlns:a16="http://schemas.microsoft.com/office/drawing/2014/main" id="{B3478870-6CB1-F678-3AF8-679178701369}"/>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50" name="TextBox 32">
              <a:extLst>
                <a:ext uri="{FF2B5EF4-FFF2-40B4-BE49-F238E27FC236}">
                  <a16:creationId xmlns:a16="http://schemas.microsoft.com/office/drawing/2014/main" id="{CD113402-5F68-13E7-525F-15667A5D99BB}"/>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52" name="Freeform 51">
            <a:extLst>
              <a:ext uri="{FF2B5EF4-FFF2-40B4-BE49-F238E27FC236}">
                <a16:creationId xmlns:a16="http://schemas.microsoft.com/office/drawing/2014/main" id="{CA2414DB-1AD2-AF92-5404-6075B2FC44A9}"/>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16FFF032-F2F8-6D08-310E-12AB5813E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647" y="936382"/>
            <a:ext cx="3230703" cy="3230703"/>
          </a:xfrm>
          <a:prstGeom prst="rect">
            <a:avLst/>
          </a:prstGeom>
        </p:spPr>
      </p:pic>
    </p:spTree>
    <p:extLst>
      <p:ext uri="{BB962C8B-B14F-4D97-AF65-F5344CB8AC3E}">
        <p14:creationId xmlns:p14="http://schemas.microsoft.com/office/powerpoint/2010/main" val="80027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EB1F7-9768-6405-6027-6871483943D0}"/>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0A1C6313-21C0-B58C-E1B8-E25055EE32BD}"/>
              </a:ext>
            </a:extLst>
          </p:cNvPr>
          <p:cNvGrpSpPr/>
          <p:nvPr/>
        </p:nvGrpSpPr>
        <p:grpSpPr>
          <a:xfrm rot="3600000">
            <a:off x="-6145711" y="-3857467"/>
            <a:ext cx="30501341" cy="17970775"/>
            <a:chOff x="-6145711" y="-3857467"/>
            <a:chExt cx="30501341" cy="17970775"/>
          </a:xfrm>
        </p:grpSpPr>
        <p:sp>
          <p:nvSpPr>
            <p:cNvPr id="17" name="Triangle 16">
              <a:extLst>
                <a:ext uri="{FF2B5EF4-FFF2-40B4-BE49-F238E27FC236}">
                  <a16:creationId xmlns:a16="http://schemas.microsoft.com/office/drawing/2014/main" id="{81AFCDDE-8BBE-419A-D696-DEE75CF45AA6}"/>
                </a:ext>
              </a:extLst>
            </p:cNvPr>
            <p:cNvSpPr/>
            <p:nvPr/>
          </p:nvSpPr>
          <p:spPr>
            <a:xfrm rot="7620104" flipH="1" flipV="1">
              <a:off x="12411285" y="21689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1808005C-6928-C963-3626-EB1EF3B67C22}"/>
                </a:ext>
              </a:extLst>
            </p:cNvPr>
            <p:cNvSpPr/>
            <p:nvPr/>
          </p:nvSpPr>
          <p:spPr>
            <a:xfrm rot="18409955" flipH="1" flipV="1">
              <a:off x="-1496379" y="-8506799"/>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A55BDDC-ADB9-32E6-8363-066D2C430289}"/>
              </a:ext>
            </a:extLst>
          </p:cNvPr>
          <p:cNvGrpSpPr/>
          <p:nvPr/>
        </p:nvGrpSpPr>
        <p:grpSpPr>
          <a:xfrm rot="3600000">
            <a:off x="-5949938" y="-3648285"/>
            <a:ext cx="30163325" cy="17681293"/>
            <a:chOff x="-5949938" y="-3648285"/>
            <a:chExt cx="30163325" cy="17681293"/>
          </a:xfrm>
        </p:grpSpPr>
        <p:sp>
          <p:nvSpPr>
            <p:cNvPr id="23" name="Triangle 22">
              <a:extLst>
                <a:ext uri="{FF2B5EF4-FFF2-40B4-BE49-F238E27FC236}">
                  <a16:creationId xmlns:a16="http://schemas.microsoft.com/office/drawing/2014/main" id="{6DD261B5-EF6F-D08F-5FC8-15637CFFAFEC}"/>
                </a:ext>
              </a:extLst>
            </p:cNvPr>
            <p:cNvSpPr/>
            <p:nvPr/>
          </p:nvSpPr>
          <p:spPr>
            <a:xfrm rot="13976680" flipH="1" flipV="1">
              <a:off x="-1300606" y="2088662"/>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185FF8C3-654F-9702-F155-3D67225CCF49}"/>
                </a:ext>
              </a:extLst>
            </p:cNvPr>
            <p:cNvSpPr/>
            <p:nvPr/>
          </p:nvSpPr>
          <p:spPr>
            <a:xfrm rot="3194464" flipH="1" flipV="1">
              <a:off x="12269042" y="-8297617"/>
              <a:ext cx="7295014" cy="16593677"/>
            </a:xfrm>
            <a:prstGeom prst="triangle">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
            <a:extLst>
              <a:ext uri="{FF2B5EF4-FFF2-40B4-BE49-F238E27FC236}">
                <a16:creationId xmlns:a16="http://schemas.microsoft.com/office/drawing/2014/main" id="{DEDCA8D5-1835-ED66-C983-A8239DDEB450}"/>
              </a:ext>
            </a:extLst>
          </p:cNvPr>
          <p:cNvGrpSpPr/>
          <p:nvPr/>
        </p:nvGrpSpPr>
        <p:grpSpPr>
          <a:xfrm rot="-5400000">
            <a:off x="7938818" y="2348182"/>
            <a:ext cx="2410364" cy="18288000"/>
            <a:chOff x="0" y="0"/>
            <a:chExt cx="634828" cy="4816593"/>
          </a:xfrm>
        </p:grpSpPr>
        <p:sp>
          <p:nvSpPr>
            <p:cNvPr id="27" name="Freeform 3">
              <a:extLst>
                <a:ext uri="{FF2B5EF4-FFF2-40B4-BE49-F238E27FC236}">
                  <a16:creationId xmlns:a16="http://schemas.microsoft.com/office/drawing/2014/main" id="{F558A5C3-4B47-1B5A-1927-450C4B813B1B}"/>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a:p>
          </p:txBody>
        </p:sp>
        <p:sp>
          <p:nvSpPr>
            <p:cNvPr id="33" name="TextBox 4">
              <a:extLst>
                <a:ext uri="{FF2B5EF4-FFF2-40B4-BE49-F238E27FC236}">
                  <a16:creationId xmlns:a16="http://schemas.microsoft.com/office/drawing/2014/main" id="{952C9052-D540-E718-9729-4E8EB050178C}"/>
                </a:ext>
              </a:extLst>
            </p:cNvPr>
            <p:cNvSpPr txBox="1"/>
            <p:nvPr/>
          </p:nvSpPr>
          <p:spPr>
            <a:xfrm>
              <a:off x="0" y="28575"/>
              <a:ext cx="634828" cy="4788018"/>
            </a:xfrm>
            <a:prstGeom prst="rect">
              <a:avLst/>
            </a:prstGeom>
          </p:spPr>
          <p:txBody>
            <a:bodyPr lIns="50800" tIns="50800" rIns="50800" bIns="50800" rtlCol="0" anchor="ctr"/>
            <a:lstStyle/>
            <a:p>
              <a:pPr algn="ctr">
                <a:lnSpc>
                  <a:spcPts val="1898"/>
                </a:lnSpc>
              </a:pPr>
              <a:endParaRPr/>
            </a:p>
          </p:txBody>
        </p:sp>
      </p:grpSp>
      <p:grpSp>
        <p:nvGrpSpPr>
          <p:cNvPr id="34" name="Group 33">
            <a:extLst>
              <a:ext uri="{FF2B5EF4-FFF2-40B4-BE49-F238E27FC236}">
                <a16:creationId xmlns:a16="http://schemas.microsoft.com/office/drawing/2014/main" id="{68E94C9D-4458-E0FE-F2C1-8F8570E7CAB7}"/>
              </a:ext>
            </a:extLst>
          </p:cNvPr>
          <p:cNvGrpSpPr/>
          <p:nvPr/>
        </p:nvGrpSpPr>
        <p:grpSpPr>
          <a:xfrm>
            <a:off x="-2550232" y="-1462566"/>
            <a:ext cx="23505232" cy="13179494"/>
            <a:chOff x="0" y="-32639"/>
            <a:chExt cx="18404766" cy="10319639"/>
          </a:xfrm>
        </p:grpSpPr>
        <p:sp>
          <p:nvSpPr>
            <p:cNvPr id="37" name="Triangle 36">
              <a:extLst>
                <a:ext uri="{FF2B5EF4-FFF2-40B4-BE49-F238E27FC236}">
                  <a16:creationId xmlns:a16="http://schemas.microsoft.com/office/drawing/2014/main" id="{893FA7EF-90EB-BA5F-8232-D9242189A20C}"/>
                </a:ext>
              </a:extLst>
            </p:cNvPr>
            <p:cNvSpPr/>
            <p:nvPr/>
          </p:nvSpPr>
          <p:spPr>
            <a:xfrm>
              <a:off x="5496490" y="5334000"/>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F8DA9518-B613-3606-3225-64FA188CF65C}"/>
                </a:ext>
              </a:extLst>
            </p:cNvPr>
            <p:cNvSpPr/>
            <p:nvPr/>
          </p:nvSpPr>
          <p:spPr>
            <a:xfrm flipV="1">
              <a:off x="5496490" y="-32639"/>
              <a:ext cx="7295014" cy="4953000"/>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DCD80115-6A66-ADCE-0665-A7DA888359D3}"/>
                </a:ext>
              </a:extLst>
            </p:cNvPr>
            <p:cNvSpPr/>
            <p:nvPr/>
          </p:nvSpPr>
          <p:spPr>
            <a:xfrm rot="5400000" flipV="1">
              <a:off x="10131085"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DA03C7B2-4EF2-01AA-37B2-701133C31F52}"/>
                </a:ext>
              </a:extLst>
            </p:cNvPr>
            <p:cNvSpPr/>
            <p:nvPr/>
          </p:nvSpPr>
          <p:spPr>
            <a:xfrm rot="16200000" flipH="1" flipV="1">
              <a:off x="978667" y="520789"/>
              <a:ext cx="7295014" cy="9252348"/>
            </a:xfrm>
            <a:prstGeom prst="triangle">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921FBD09-0656-4FC2-AE7C-C3263DA75F42}"/>
              </a:ext>
            </a:extLst>
          </p:cNvPr>
          <p:cNvSpPr/>
          <p:nvPr/>
        </p:nvSpPr>
        <p:spPr>
          <a:xfrm>
            <a:off x="-828675" y="-300835"/>
            <a:ext cx="19233441" cy="11277600"/>
          </a:xfrm>
          <a:prstGeom prst="rect">
            <a:avLst/>
          </a:prstGeom>
          <a:solidFill>
            <a:schemeClr val="bg1">
              <a:alpha val="7843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decagon 41">
            <a:extLst>
              <a:ext uri="{FF2B5EF4-FFF2-40B4-BE49-F238E27FC236}">
                <a16:creationId xmlns:a16="http://schemas.microsoft.com/office/drawing/2014/main" id="{5FDC5B09-C0CA-0A60-01AA-A451A323B889}"/>
              </a:ext>
            </a:extLst>
          </p:cNvPr>
          <p:cNvSpPr/>
          <p:nvPr/>
        </p:nvSpPr>
        <p:spPr>
          <a:xfrm>
            <a:off x="-2667006" y="-6667505"/>
            <a:ext cx="23622006" cy="23622006"/>
          </a:xfrm>
          <a:prstGeom prst="dodec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a:extLst>
              <a:ext uri="{FF2B5EF4-FFF2-40B4-BE49-F238E27FC236}">
                <a16:creationId xmlns:a16="http://schemas.microsoft.com/office/drawing/2014/main" id="{344A1387-76FE-92A8-6A2F-B861C3B3FB53}"/>
              </a:ext>
            </a:extLst>
          </p:cNvPr>
          <p:cNvSpPr txBox="1"/>
          <p:nvPr/>
        </p:nvSpPr>
        <p:spPr>
          <a:xfrm>
            <a:off x="219192" y="1923803"/>
            <a:ext cx="11418291" cy="2954655"/>
          </a:xfrm>
          <a:prstGeom prst="rect">
            <a:avLst/>
          </a:prstGeom>
        </p:spPr>
        <p:txBody>
          <a:bodyPr wrap="square" lIns="0" tIns="0" rIns="0" bIns="0" rtlCol="0" anchor="t">
            <a:spAutoFit/>
          </a:bodyPr>
          <a:lstStyle/>
          <a:p>
            <a:pPr algn="just"/>
            <a:r>
              <a:rPr lang="en-US" sz="4800" b="1" dirty="0">
                <a:solidFill>
                  <a:srgbClr val="000000"/>
                </a:solidFill>
                <a:latin typeface="Arial" panose="020B0604020202020204" pitchFamily="34" charset="0"/>
                <a:ea typeface="Bebas Neue Bold"/>
                <a:cs typeface="Arial" panose="020B0604020202020204" pitchFamily="34" charset="0"/>
                <a:sym typeface="Bebas Neue Bold"/>
              </a:rPr>
              <a:t>Pengaruh Work Environment, Beban Kerja, dan Transformation Leadership Terhadap </a:t>
            </a:r>
            <a:r>
              <a:rPr lang="en-US" sz="4800" b="1" dirty="0" err="1">
                <a:solidFill>
                  <a:srgbClr val="000000"/>
                </a:solidFill>
                <a:latin typeface="Arial" panose="020B0604020202020204" pitchFamily="34" charset="0"/>
                <a:ea typeface="Bebas Neue Bold"/>
                <a:cs typeface="Arial" panose="020B0604020202020204" pitchFamily="34" charset="0"/>
                <a:sym typeface="Bebas Neue Bold"/>
              </a:rPr>
              <a:t>Retensi</a:t>
            </a:r>
            <a:r>
              <a:rPr lang="en-US" sz="4800" b="1" dirty="0">
                <a:solidFill>
                  <a:srgbClr val="000000"/>
                </a:solidFill>
                <a:latin typeface="Arial" panose="020B0604020202020204" pitchFamily="34" charset="0"/>
                <a:ea typeface="Bebas Neue Bold"/>
                <a:cs typeface="Arial" panose="020B0604020202020204" pitchFamily="34" charset="0"/>
                <a:sym typeface="Bebas Neue Bold"/>
              </a:rPr>
              <a:t> Karyawan Dira Café </a:t>
            </a:r>
            <a:r>
              <a:rPr lang="en-US" sz="4800" b="1" dirty="0" err="1">
                <a:solidFill>
                  <a:srgbClr val="000000"/>
                </a:solidFill>
                <a:latin typeface="Arial" panose="020B0604020202020204" pitchFamily="34" charset="0"/>
                <a:ea typeface="Bebas Neue Bold"/>
                <a:cs typeface="Arial" panose="020B0604020202020204" pitchFamily="34" charset="0"/>
                <a:sym typeface="Bebas Neue Bold"/>
              </a:rPr>
              <a:t>Kencong</a:t>
            </a:r>
            <a:r>
              <a:rPr lang="en-US" sz="4800" b="1" dirty="0">
                <a:solidFill>
                  <a:srgbClr val="000000"/>
                </a:solidFill>
                <a:latin typeface="Arial" panose="020B0604020202020204" pitchFamily="34" charset="0"/>
                <a:ea typeface="Bebas Neue Bold"/>
                <a:cs typeface="Arial" panose="020B0604020202020204" pitchFamily="34" charset="0"/>
                <a:sym typeface="Bebas Neue Bold"/>
              </a:rPr>
              <a:t> Kabupaten </a:t>
            </a:r>
            <a:r>
              <a:rPr lang="en-US" sz="4800" b="1" dirty="0" err="1">
                <a:solidFill>
                  <a:srgbClr val="000000"/>
                </a:solidFill>
                <a:latin typeface="Arial" panose="020B0604020202020204" pitchFamily="34" charset="0"/>
                <a:ea typeface="Bebas Neue Bold"/>
                <a:cs typeface="Arial" panose="020B0604020202020204" pitchFamily="34" charset="0"/>
                <a:sym typeface="Bebas Neue Bold"/>
              </a:rPr>
              <a:t>Jember</a:t>
            </a:r>
            <a:endParaRPr lang="en-US" sz="4800" b="1" dirty="0">
              <a:solidFill>
                <a:srgbClr val="000000"/>
              </a:solidFill>
              <a:latin typeface="Arial" panose="020B0604020202020204" pitchFamily="34" charset="0"/>
              <a:ea typeface="Bebas Neue Bold"/>
              <a:cs typeface="Arial" panose="020B0604020202020204" pitchFamily="34" charset="0"/>
              <a:sym typeface="Bebas Neue Bold"/>
            </a:endParaRPr>
          </a:p>
        </p:txBody>
      </p:sp>
      <p:grpSp>
        <p:nvGrpSpPr>
          <p:cNvPr id="12" name="Group 12">
            <a:extLst>
              <a:ext uri="{FF2B5EF4-FFF2-40B4-BE49-F238E27FC236}">
                <a16:creationId xmlns:a16="http://schemas.microsoft.com/office/drawing/2014/main" id="{80F7BC66-A385-1BCF-934A-C8149A420786}"/>
              </a:ext>
            </a:extLst>
          </p:cNvPr>
          <p:cNvGrpSpPr/>
          <p:nvPr/>
        </p:nvGrpSpPr>
        <p:grpSpPr>
          <a:xfrm rot="-5400000">
            <a:off x="17468709" y="6883490"/>
            <a:ext cx="824743" cy="813839"/>
            <a:chOff x="0" y="0"/>
            <a:chExt cx="217216" cy="214344"/>
          </a:xfrm>
          <a:solidFill>
            <a:srgbClr val="00007F"/>
          </a:solidFill>
        </p:grpSpPr>
        <p:sp>
          <p:nvSpPr>
            <p:cNvPr id="13" name="Freeform 13">
              <a:extLst>
                <a:ext uri="{FF2B5EF4-FFF2-40B4-BE49-F238E27FC236}">
                  <a16:creationId xmlns:a16="http://schemas.microsoft.com/office/drawing/2014/main" id="{CFC6FED3-0BD0-81BE-EE67-7BBC2A3A7394}"/>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14" name="TextBox 14">
              <a:extLst>
                <a:ext uri="{FF2B5EF4-FFF2-40B4-BE49-F238E27FC236}">
                  <a16:creationId xmlns:a16="http://schemas.microsoft.com/office/drawing/2014/main" id="{D82DD2A9-B8F2-4C1A-B731-E175E22359D4}"/>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sp>
        <p:nvSpPr>
          <p:cNvPr id="16" name="Freeform 16">
            <a:extLst>
              <a:ext uri="{FF2B5EF4-FFF2-40B4-BE49-F238E27FC236}">
                <a16:creationId xmlns:a16="http://schemas.microsoft.com/office/drawing/2014/main" id="{8107CCFE-E3F1-7502-DD50-9A2856310A0A}"/>
              </a:ext>
            </a:extLst>
          </p:cNvPr>
          <p:cNvSpPr/>
          <p:nvPr/>
        </p:nvSpPr>
        <p:spPr>
          <a:xfrm>
            <a:off x="16872855" y="703102"/>
            <a:ext cx="651195" cy="6511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7F"/>
          </a:solidFill>
        </p:spPr>
        <p:txBody>
          <a:bodyPr/>
          <a:lstStyle/>
          <a:p>
            <a:endParaRPr lang="en-US"/>
          </a:p>
        </p:txBody>
      </p:sp>
      <p:grpSp>
        <p:nvGrpSpPr>
          <p:cNvPr id="18" name="Group 18">
            <a:extLst>
              <a:ext uri="{FF2B5EF4-FFF2-40B4-BE49-F238E27FC236}">
                <a16:creationId xmlns:a16="http://schemas.microsoft.com/office/drawing/2014/main" id="{9AAEB01D-48A4-B516-099A-D9F22AFF7489}"/>
              </a:ext>
            </a:extLst>
          </p:cNvPr>
          <p:cNvGrpSpPr/>
          <p:nvPr/>
        </p:nvGrpSpPr>
        <p:grpSpPr>
          <a:xfrm>
            <a:off x="17244330" y="703102"/>
            <a:ext cx="651195" cy="651195"/>
            <a:chOff x="0" y="0"/>
            <a:chExt cx="812800" cy="812800"/>
          </a:xfrm>
        </p:grpSpPr>
        <p:sp>
          <p:nvSpPr>
            <p:cNvPr id="19" name="Freeform 19">
              <a:extLst>
                <a:ext uri="{FF2B5EF4-FFF2-40B4-BE49-F238E27FC236}">
                  <a16:creationId xmlns:a16="http://schemas.microsoft.com/office/drawing/2014/main" id="{9A0C6907-458B-BC9F-2ADB-47143E9F7E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39"/>
            </a:solidFill>
          </p:spPr>
          <p:txBody>
            <a:bodyPr/>
            <a:lstStyle/>
            <a:p>
              <a:endParaRPr lang="en-US"/>
            </a:p>
          </p:txBody>
        </p:sp>
        <p:sp>
          <p:nvSpPr>
            <p:cNvPr id="20" name="TextBox 20">
              <a:extLst>
                <a:ext uri="{FF2B5EF4-FFF2-40B4-BE49-F238E27FC236}">
                  <a16:creationId xmlns:a16="http://schemas.microsoft.com/office/drawing/2014/main" id="{FC6DA634-ABC8-EFB3-44E7-F31D8AB9C7DE}"/>
                </a:ext>
              </a:extLst>
            </p:cNvPr>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grpSp>
        <p:nvGrpSpPr>
          <p:cNvPr id="53" name="Group 52">
            <a:extLst>
              <a:ext uri="{FF2B5EF4-FFF2-40B4-BE49-F238E27FC236}">
                <a16:creationId xmlns:a16="http://schemas.microsoft.com/office/drawing/2014/main" id="{14357BAB-6CFC-EF1B-484D-556B5C910565}"/>
              </a:ext>
            </a:extLst>
          </p:cNvPr>
          <p:cNvGrpSpPr/>
          <p:nvPr/>
        </p:nvGrpSpPr>
        <p:grpSpPr>
          <a:xfrm>
            <a:off x="-8991600" y="-9467072"/>
            <a:ext cx="38328600" cy="19754072"/>
            <a:chOff x="-8991600" y="-9467072"/>
            <a:chExt cx="38328600" cy="19754072"/>
          </a:xfrm>
        </p:grpSpPr>
        <p:sp>
          <p:nvSpPr>
            <p:cNvPr id="36" name="Rectangle 35">
              <a:extLst>
                <a:ext uri="{FF2B5EF4-FFF2-40B4-BE49-F238E27FC236}">
                  <a16:creationId xmlns:a16="http://schemas.microsoft.com/office/drawing/2014/main" id="{64B98EEF-668E-EAD5-0F71-A31A13EE5AA8}"/>
                </a:ext>
              </a:extLst>
            </p:cNvPr>
            <p:cNvSpPr/>
            <p:nvPr/>
          </p:nvSpPr>
          <p:spPr>
            <a:xfrm>
              <a:off x="12158338" y="-9467072"/>
              <a:ext cx="4398246" cy="1734370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a:extLst>
                <a:ext uri="{FF2B5EF4-FFF2-40B4-BE49-F238E27FC236}">
                  <a16:creationId xmlns:a16="http://schemas.microsoft.com/office/drawing/2014/main" id="{9445E998-FC43-D7FF-C51F-5E0E61AF2AD0}"/>
                </a:ext>
              </a:extLst>
            </p:cNvPr>
            <p:cNvGrpSpPr/>
            <p:nvPr/>
          </p:nvGrpSpPr>
          <p:grpSpPr>
            <a:xfrm rot="16200000">
              <a:off x="8967518" y="-10082482"/>
              <a:ext cx="2410364" cy="38328600"/>
              <a:chOff x="0" y="0"/>
              <a:chExt cx="634828" cy="4816593"/>
            </a:xfrm>
          </p:grpSpPr>
          <p:sp>
            <p:nvSpPr>
              <p:cNvPr id="3" name="Freeform 3">
                <a:extLst>
                  <a:ext uri="{FF2B5EF4-FFF2-40B4-BE49-F238E27FC236}">
                    <a16:creationId xmlns:a16="http://schemas.microsoft.com/office/drawing/2014/main" id="{6E1925FD-D0FD-1B9C-251C-41C7F7DACA3B}"/>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a:p>
            </p:txBody>
          </p:sp>
          <p:sp>
            <p:nvSpPr>
              <p:cNvPr id="4" name="TextBox 4">
                <a:extLst>
                  <a:ext uri="{FF2B5EF4-FFF2-40B4-BE49-F238E27FC236}">
                    <a16:creationId xmlns:a16="http://schemas.microsoft.com/office/drawing/2014/main" id="{2305D722-10FA-70C8-6B85-A313D7CC7394}"/>
                  </a:ext>
                </a:extLst>
              </p:cNvPr>
              <p:cNvSpPr txBox="1"/>
              <p:nvPr/>
            </p:nvSpPr>
            <p:spPr>
              <a:xfrm>
                <a:off x="0" y="28575"/>
                <a:ext cx="634828" cy="4788018"/>
              </a:xfrm>
              <a:prstGeom prst="rect">
                <a:avLst/>
              </a:prstGeom>
            </p:spPr>
            <p:txBody>
              <a:bodyPr lIns="50800" tIns="50800" rIns="50800" bIns="50800" rtlCol="0" anchor="ctr"/>
              <a:lstStyle/>
              <a:p>
                <a:pPr algn="ctr">
                  <a:lnSpc>
                    <a:spcPts val="1898"/>
                  </a:lnSpc>
                </a:pPr>
                <a:endParaRPr/>
              </a:p>
            </p:txBody>
          </p:sp>
        </p:grpSp>
      </p:grpSp>
      <p:sp>
        <p:nvSpPr>
          <p:cNvPr id="24" name="TextBox 24">
            <a:extLst>
              <a:ext uri="{FF2B5EF4-FFF2-40B4-BE49-F238E27FC236}">
                <a16:creationId xmlns:a16="http://schemas.microsoft.com/office/drawing/2014/main" id="{6F5CEE3F-5A10-9601-7BA5-267E0A1283D5}"/>
              </a:ext>
            </a:extLst>
          </p:cNvPr>
          <p:cNvSpPr txBox="1"/>
          <p:nvPr/>
        </p:nvSpPr>
        <p:spPr>
          <a:xfrm>
            <a:off x="1676401" y="8722865"/>
            <a:ext cx="3133932" cy="252089"/>
          </a:xfrm>
          <a:prstGeom prst="rect">
            <a:avLst/>
          </a:prstGeom>
        </p:spPr>
        <p:txBody>
          <a:bodyPr lIns="0" tIns="0" rIns="0" bIns="0" rtlCol="0" anchor="t">
            <a:spAutoFit/>
          </a:bodyPr>
          <a:lstStyle/>
          <a:p>
            <a:pPr algn="l">
              <a:lnSpc>
                <a:spcPts val="1898"/>
              </a:lnSpc>
            </a:pPr>
            <a:r>
              <a:rPr lang="en-US" sz="2400" b="1">
                <a:solidFill>
                  <a:srgbClr val="000000"/>
                </a:solidFill>
                <a:latin typeface="Arial" panose="020B0604020202020204" pitchFamily="34" charset="0"/>
                <a:ea typeface="Montserrat Bold"/>
                <a:cs typeface="Arial" panose="020B0604020202020204" pitchFamily="34" charset="0"/>
                <a:sym typeface="Montserrat Bold"/>
              </a:rPr>
              <a:t>DOSEN PENGUJI</a:t>
            </a:r>
          </a:p>
        </p:txBody>
      </p:sp>
      <p:sp>
        <p:nvSpPr>
          <p:cNvPr id="29" name="TextBox 24">
            <a:extLst>
              <a:ext uri="{FF2B5EF4-FFF2-40B4-BE49-F238E27FC236}">
                <a16:creationId xmlns:a16="http://schemas.microsoft.com/office/drawing/2014/main" id="{EE12173F-074B-A0DC-0E9A-13D2DF0E5DBD}"/>
              </a:ext>
            </a:extLst>
          </p:cNvPr>
          <p:cNvSpPr txBox="1"/>
          <p:nvPr/>
        </p:nvSpPr>
        <p:spPr>
          <a:xfrm>
            <a:off x="1676400" y="9086029"/>
            <a:ext cx="4560291" cy="252762"/>
          </a:xfrm>
          <a:prstGeom prst="rect">
            <a:avLst/>
          </a:prstGeom>
        </p:spPr>
        <p:txBody>
          <a:bodyPr wrap="square" lIns="0" tIns="0" rIns="0" bIns="0" rtlCol="0" anchor="t">
            <a:spAutoFit/>
          </a:bodyPr>
          <a:lstStyle/>
          <a:p>
            <a:pPr algn="l">
              <a:lnSpc>
                <a:spcPts val="1898"/>
              </a:lnSpc>
            </a:pPr>
            <a:r>
              <a:rPr lang="en-US" sz="2200">
                <a:solidFill>
                  <a:srgbClr val="000000"/>
                </a:solidFill>
                <a:latin typeface="Arial" panose="020B0604020202020204" pitchFamily="34" charset="0"/>
                <a:ea typeface="Montserrat Bold"/>
                <a:cs typeface="Arial" panose="020B0604020202020204" pitchFamily="34" charset="0"/>
                <a:sym typeface="Montserrat Bold"/>
              </a:rPr>
              <a:t>Dr. Abdurahmanah hahdb, M.Pd</a:t>
            </a:r>
          </a:p>
        </p:txBody>
      </p:sp>
      <p:sp>
        <p:nvSpPr>
          <p:cNvPr id="30" name="TextBox 24">
            <a:extLst>
              <a:ext uri="{FF2B5EF4-FFF2-40B4-BE49-F238E27FC236}">
                <a16:creationId xmlns:a16="http://schemas.microsoft.com/office/drawing/2014/main" id="{B5FDA622-88D1-FF4E-5A7A-92760C98B7B9}"/>
              </a:ext>
            </a:extLst>
          </p:cNvPr>
          <p:cNvSpPr txBox="1"/>
          <p:nvPr/>
        </p:nvSpPr>
        <p:spPr>
          <a:xfrm>
            <a:off x="7109028" y="8722865"/>
            <a:ext cx="3695762" cy="252762"/>
          </a:xfrm>
          <a:prstGeom prst="rect">
            <a:avLst/>
          </a:prstGeom>
        </p:spPr>
        <p:txBody>
          <a:bodyPr wrap="square" lIns="0" tIns="0" rIns="0" bIns="0" rtlCol="0" anchor="t">
            <a:spAutoFit/>
          </a:bodyPr>
          <a:lstStyle/>
          <a:p>
            <a:pPr algn="l">
              <a:lnSpc>
                <a:spcPts val="1898"/>
              </a:lnSpc>
            </a:pPr>
            <a:r>
              <a:rPr lang="en-US" sz="2400" b="1">
                <a:solidFill>
                  <a:srgbClr val="000000"/>
                </a:solidFill>
                <a:latin typeface="Arial" panose="020B0604020202020204" pitchFamily="34" charset="0"/>
                <a:ea typeface="Montserrat Bold"/>
                <a:cs typeface="Arial" panose="020B0604020202020204" pitchFamily="34" charset="0"/>
                <a:sym typeface="Montserrat Bold"/>
              </a:rPr>
              <a:t>DOSEN PEMBIMBING</a:t>
            </a:r>
          </a:p>
        </p:txBody>
      </p:sp>
      <p:sp>
        <p:nvSpPr>
          <p:cNvPr id="31" name="TextBox 24">
            <a:extLst>
              <a:ext uri="{FF2B5EF4-FFF2-40B4-BE49-F238E27FC236}">
                <a16:creationId xmlns:a16="http://schemas.microsoft.com/office/drawing/2014/main" id="{D4D0DEEB-A393-E6AB-5C75-B238FD0F1FE9}"/>
              </a:ext>
            </a:extLst>
          </p:cNvPr>
          <p:cNvSpPr txBox="1"/>
          <p:nvPr/>
        </p:nvSpPr>
        <p:spPr>
          <a:xfrm>
            <a:off x="7109027" y="8990643"/>
            <a:ext cx="7368973" cy="677108"/>
          </a:xfrm>
          <a:prstGeom prst="rect">
            <a:avLst/>
          </a:prstGeom>
        </p:spPr>
        <p:txBody>
          <a:bodyPr wrap="square" lIns="0" tIns="0" rIns="0" bIns="0" rtlCol="0" anchor="t">
            <a:spAutoFit/>
          </a:bodyPr>
          <a:lstStyle/>
          <a:p>
            <a:pPr algn="l">
              <a:tabLst>
                <a:tab pos="2132013" algn="l"/>
              </a:tabLst>
            </a:pPr>
            <a:r>
              <a:rPr lang="en-US" sz="2200">
                <a:solidFill>
                  <a:srgbClr val="000000"/>
                </a:solidFill>
                <a:latin typeface="Arial" panose="020B0604020202020204" pitchFamily="34" charset="0"/>
                <a:ea typeface="Montserrat Bold"/>
                <a:cs typeface="Arial" panose="020B0604020202020204" pitchFamily="34" charset="0"/>
                <a:sym typeface="Montserrat Bold"/>
              </a:rPr>
              <a:t>Pembimbing 1	: Dr. Abdurahmanah hahdb, M.Pd</a:t>
            </a:r>
          </a:p>
          <a:p>
            <a:pPr algn="l">
              <a:tabLst>
                <a:tab pos="2132013" algn="l"/>
              </a:tabLst>
            </a:pPr>
            <a:r>
              <a:rPr lang="en-US" sz="2200">
                <a:solidFill>
                  <a:srgbClr val="000000"/>
                </a:solidFill>
                <a:latin typeface="Arial" panose="020B0604020202020204" pitchFamily="34" charset="0"/>
                <a:ea typeface="Montserrat Bold"/>
                <a:cs typeface="Arial" panose="020B0604020202020204" pitchFamily="34" charset="0"/>
                <a:sym typeface="Montserrat Bold"/>
              </a:rPr>
              <a:t>Pembimbing 2	: Dr. Abdurahmanah hahdb, M.Pd</a:t>
            </a:r>
          </a:p>
        </p:txBody>
      </p:sp>
      <p:grpSp>
        <p:nvGrpSpPr>
          <p:cNvPr id="6" name="Group 6">
            <a:extLst>
              <a:ext uri="{FF2B5EF4-FFF2-40B4-BE49-F238E27FC236}">
                <a16:creationId xmlns:a16="http://schemas.microsoft.com/office/drawing/2014/main" id="{F2F1DF71-D6CA-9A54-EFD7-A1D4D84179AD}"/>
              </a:ext>
            </a:extLst>
          </p:cNvPr>
          <p:cNvGrpSpPr/>
          <p:nvPr/>
        </p:nvGrpSpPr>
        <p:grpSpPr>
          <a:xfrm rot="-5400000">
            <a:off x="1923438" y="-1923438"/>
            <a:ext cx="824743" cy="4671619"/>
            <a:chOff x="0" y="0"/>
            <a:chExt cx="217216" cy="1230385"/>
          </a:xfrm>
        </p:grpSpPr>
        <p:sp>
          <p:nvSpPr>
            <p:cNvPr id="7" name="Freeform 7">
              <a:extLst>
                <a:ext uri="{FF2B5EF4-FFF2-40B4-BE49-F238E27FC236}">
                  <a16:creationId xmlns:a16="http://schemas.microsoft.com/office/drawing/2014/main" id="{2AA53671-913E-6539-900A-6C03DBDC9608}"/>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8" name="TextBox 8">
              <a:extLst>
                <a:ext uri="{FF2B5EF4-FFF2-40B4-BE49-F238E27FC236}">
                  <a16:creationId xmlns:a16="http://schemas.microsoft.com/office/drawing/2014/main" id="{7A58A9DB-0F03-0EDB-191B-498DFA8F5BE0}"/>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9" name="Group 9">
            <a:extLst>
              <a:ext uri="{FF2B5EF4-FFF2-40B4-BE49-F238E27FC236}">
                <a16:creationId xmlns:a16="http://schemas.microsoft.com/office/drawing/2014/main" id="{61231C56-7364-9AF5-DB7B-A7FE410D35FA}"/>
              </a:ext>
            </a:extLst>
          </p:cNvPr>
          <p:cNvGrpSpPr/>
          <p:nvPr/>
        </p:nvGrpSpPr>
        <p:grpSpPr>
          <a:xfrm rot="-5400000">
            <a:off x="4852155" y="5452"/>
            <a:ext cx="824743" cy="813839"/>
            <a:chOff x="0" y="0"/>
            <a:chExt cx="217216" cy="214344"/>
          </a:xfrm>
          <a:solidFill>
            <a:srgbClr val="00007F"/>
          </a:solidFill>
        </p:grpSpPr>
        <p:sp>
          <p:nvSpPr>
            <p:cNvPr id="10" name="Freeform 10">
              <a:extLst>
                <a:ext uri="{FF2B5EF4-FFF2-40B4-BE49-F238E27FC236}">
                  <a16:creationId xmlns:a16="http://schemas.microsoft.com/office/drawing/2014/main" id="{1D6FA197-4467-1524-F1B4-8E510B9F6DED}"/>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11" name="TextBox 11">
              <a:extLst>
                <a:ext uri="{FF2B5EF4-FFF2-40B4-BE49-F238E27FC236}">
                  <a16:creationId xmlns:a16="http://schemas.microsoft.com/office/drawing/2014/main" id="{058FCFAE-335C-0290-52FF-28D0BED33F7C}"/>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sp>
        <p:nvSpPr>
          <p:cNvPr id="46" name="TextBox 5">
            <a:extLst>
              <a:ext uri="{FF2B5EF4-FFF2-40B4-BE49-F238E27FC236}">
                <a16:creationId xmlns:a16="http://schemas.microsoft.com/office/drawing/2014/main" id="{9CFEF1AA-9D58-CAB7-F223-2DAF605ADC81}"/>
              </a:ext>
            </a:extLst>
          </p:cNvPr>
          <p:cNvSpPr txBox="1"/>
          <p:nvPr/>
        </p:nvSpPr>
        <p:spPr>
          <a:xfrm>
            <a:off x="369515" y="114300"/>
            <a:ext cx="4431085" cy="553998"/>
          </a:xfrm>
          <a:prstGeom prst="rect">
            <a:avLst/>
          </a:prstGeom>
        </p:spPr>
        <p:txBody>
          <a:bodyPr wrap="square" lIns="0" tIns="0" rIns="0" bIns="0" rtlCol="0" anchor="t">
            <a:spAutoFit/>
          </a:bodyPr>
          <a:lstStyle/>
          <a:p>
            <a:pPr algn="l"/>
            <a:r>
              <a:rPr lang="en-US" sz="3600" b="1" dirty="0">
                <a:solidFill>
                  <a:schemeClr val="bg1"/>
                </a:solidFill>
                <a:latin typeface="Arial" panose="020B0604020202020204" pitchFamily="34" charset="0"/>
                <a:ea typeface="Bebas Neue Bold"/>
                <a:cs typeface="Arial" panose="020B0604020202020204" pitchFamily="34" charset="0"/>
                <a:sym typeface="Bebas Neue Bold"/>
              </a:rPr>
              <a:t>Uji Kelayakan</a:t>
            </a:r>
          </a:p>
        </p:txBody>
      </p:sp>
      <p:sp>
        <p:nvSpPr>
          <p:cNvPr id="49" name="TextBox 5">
            <a:extLst>
              <a:ext uri="{FF2B5EF4-FFF2-40B4-BE49-F238E27FC236}">
                <a16:creationId xmlns:a16="http://schemas.microsoft.com/office/drawing/2014/main" id="{88D037AE-CCDE-D6E2-07BD-BE57CF641515}"/>
              </a:ext>
            </a:extLst>
          </p:cNvPr>
          <p:cNvSpPr txBox="1"/>
          <p:nvPr/>
        </p:nvSpPr>
        <p:spPr>
          <a:xfrm>
            <a:off x="19037653" y="1975809"/>
            <a:ext cx="9513291" cy="3785652"/>
          </a:xfrm>
          <a:prstGeom prst="rect">
            <a:avLst/>
          </a:prstGeom>
        </p:spPr>
        <p:txBody>
          <a:bodyPr wrap="square" lIns="0" tIns="0" rIns="0" bIns="0" rtlCol="0" anchor="t">
            <a:spAutoFit/>
          </a:bodyPr>
          <a:lstStyle/>
          <a:p>
            <a:pPr algn="l"/>
            <a:r>
              <a:rPr lang="en-US" sz="16600" b="1">
                <a:solidFill>
                  <a:srgbClr val="000000"/>
                </a:solidFill>
                <a:latin typeface="Arial" panose="020B0604020202020204" pitchFamily="34" charset="0"/>
                <a:ea typeface="Bebas Neue Bold"/>
                <a:cs typeface="Arial" panose="020B0604020202020204" pitchFamily="34" charset="0"/>
                <a:sym typeface="Bebas Neue Bold"/>
              </a:rPr>
              <a:t>BAB 1</a:t>
            </a:r>
          </a:p>
          <a:p>
            <a:pPr algn="l"/>
            <a:r>
              <a:rPr lang="en-US" sz="8000" b="1">
                <a:solidFill>
                  <a:srgbClr val="00007F"/>
                </a:solidFill>
                <a:latin typeface="Arial" panose="020B0604020202020204" pitchFamily="34" charset="0"/>
                <a:ea typeface="Bebas Neue Bold"/>
                <a:cs typeface="Arial" panose="020B0604020202020204" pitchFamily="34" charset="0"/>
                <a:sym typeface="Bebas Neue Bold"/>
              </a:rPr>
              <a:t>PENDAHULUAN</a:t>
            </a:r>
          </a:p>
        </p:txBody>
      </p:sp>
      <p:grpSp>
        <p:nvGrpSpPr>
          <p:cNvPr id="50" name="Group 49">
            <a:extLst>
              <a:ext uri="{FF2B5EF4-FFF2-40B4-BE49-F238E27FC236}">
                <a16:creationId xmlns:a16="http://schemas.microsoft.com/office/drawing/2014/main" id="{5CE8B26E-09D0-23AE-3D79-64E0A1B3746D}"/>
              </a:ext>
            </a:extLst>
          </p:cNvPr>
          <p:cNvGrpSpPr/>
          <p:nvPr/>
        </p:nvGrpSpPr>
        <p:grpSpPr>
          <a:xfrm>
            <a:off x="19019075" y="6057900"/>
            <a:ext cx="7229322" cy="685800"/>
            <a:chOff x="7962029" y="6057900"/>
            <a:chExt cx="7229322" cy="685800"/>
          </a:xfrm>
        </p:grpSpPr>
        <p:sp>
          <p:nvSpPr>
            <p:cNvPr id="51" name="Rounded Rectangle 50">
              <a:extLst>
                <a:ext uri="{FF2B5EF4-FFF2-40B4-BE49-F238E27FC236}">
                  <a16:creationId xmlns:a16="http://schemas.microsoft.com/office/drawing/2014/main" id="{DD117E9D-3320-1C1C-2067-AEA5EC5F19F1}"/>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
              <a:extLst>
                <a:ext uri="{FF2B5EF4-FFF2-40B4-BE49-F238E27FC236}">
                  <a16:creationId xmlns:a16="http://schemas.microsoft.com/office/drawing/2014/main" id="{E90E4354-3879-E711-923A-D2E15F9A0F1D}"/>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54" name="Freeform 53">
            <a:extLst>
              <a:ext uri="{FF2B5EF4-FFF2-40B4-BE49-F238E27FC236}">
                <a16:creationId xmlns:a16="http://schemas.microsoft.com/office/drawing/2014/main" id="{1F646C33-B088-D0BA-496F-90472CF5368D}"/>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4" name="Picture 43">
            <a:extLst>
              <a:ext uri="{FF2B5EF4-FFF2-40B4-BE49-F238E27FC236}">
                <a16:creationId xmlns:a16="http://schemas.microsoft.com/office/drawing/2014/main" id="{A4B0A9C2-CD5E-964C-204F-AAAED3998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2293" y="2115712"/>
            <a:ext cx="4590335" cy="4590335"/>
          </a:xfrm>
          <a:prstGeom prst="rect">
            <a:avLst/>
          </a:prstGeom>
        </p:spPr>
      </p:pic>
    </p:spTree>
    <p:extLst>
      <p:ext uri="{BB962C8B-B14F-4D97-AF65-F5344CB8AC3E}">
        <p14:creationId xmlns:p14="http://schemas.microsoft.com/office/powerpoint/2010/main" val="359265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B2C0-49C4-44AB-D288-97491148DE49}"/>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DB126B6A-0FEE-510D-C2E2-BCE54F147A37}"/>
              </a:ext>
            </a:extLst>
          </p:cNvPr>
          <p:cNvGrpSpPr/>
          <p:nvPr/>
        </p:nvGrpSpPr>
        <p:grpSpPr>
          <a:xfrm rot="3600000">
            <a:off x="-6145711" y="-3857467"/>
            <a:ext cx="30501341" cy="17970775"/>
            <a:chOff x="-6145711" y="-3857467"/>
            <a:chExt cx="30501341" cy="17970775"/>
          </a:xfrm>
          <a:solidFill>
            <a:schemeClr val="bg1"/>
          </a:solidFill>
        </p:grpSpPr>
        <p:sp>
          <p:nvSpPr>
            <p:cNvPr id="17" name="Triangle 16">
              <a:extLst>
                <a:ext uri="{FF2B5EF4-FFF2-40B4-BE49-F238E27FC236}">
                  <a16:creationId xmlns:a16="http://schemas.microsoft.com/office/drawing/2014/main" id="{27018ABE-8BC8-7A9D-21F4-28357501329E}"/>
                </a:ext>
              </a:extLst>
            </p:cNvPr>
            <p:cNvSpPr/>
            <p:nvPr/>
          </p:nvSpPr>
          <p:spPr>
            <a:xfrm rot="7620104" flipH="1" flipV="1">
              <a:off x="12411285" y="2168962"/>
              <a:ext cx="7295014" cy="16593677"/>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9674194B-636D-5141-AA13-A0844D6D7995}"/>
                </a:ext>
              </a:extLst>
            </p:cNvPr>
            <p:cNvSpPr/>
            <p:nvPr/>
          </p:nvSpPr>
          <p:spPr>
            <a:xfrm rot="18409955" flipH="1" flipV="1">
              <a:off x="-1496379" y="-8506799"/>
              <a:ext cx="7295014" cy="16593677"/>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B145FD7-3E9F-5256-D709-9EC3B6589DB8}"/>
              </a:ext>
            </a:extLst>
          </p:cNvPr>
          <p:cNvGrpSpPr/>
          <p:nvPr/>
        </p:nvGrpSpPr>
        <p:grpSpPr>
          <a:xfrm rot="3600000">
            <a:off x="-5949938" y="-3648285"/>
            <a:ext cx="30163325" cy="17681293"/>
            <a:chOff x="-5949938" y="-3648285"/>
            <a:chExt cx="30163325" cy="17681293"/>
          </a:xfrm>
          <a:solidFill>
            <a:schemeClr val="bg1"/>
          </a:solidFill>
        </p:grpSpPr>
        <p:sp>
          <p:nvSpPr>
            <p:cNvPr id="23" name="Triangle 22">
              <a:extLst>
                <a:ext uri="{FF2B5EF4-FFF2-40B4-BE49-F238E27FC236}">
                  <a16:creationId xmlns:a16="http://schemas.microsoft.com/office/drawing/2014/main" id="{E5897D5E-9C43-10D2-5A1B-7A07C9F1BBB2}"/>
                </a:ext>
              </a:extLst>
            </p:cNvPr>
            <p:cNvSpPr/>
            <p:nvPr/>
          </p:nvSpPr>
          <p:spPr>
            <a:xfrm rot="13976680" flipH="1" flipV="1">
              <a:off x="-1300606" y="2088662"/>
              <a:ext cx="7295014" cy="16593677"/>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AA94147F-65B5-1E8C-E35B-4727D3196EB1}"/>
                </a:ext>
              </a:extLst>
            </p:cNvPr>
            <p:cNvSpPr/>
            <p:nvPr/>
          </p:nvSpPr>
          <p:spPr>
            <a:xfrm rot="3194464" flipH="1" flipV="1">
              <a:off x="12269042" y="-8297617"/>
              <a:ext cx="7295014" cy="16593677"/>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
            <a:extLst>
              <a:ext uri="{FF2B5EF4-FFF2-40B4-BE49-F238E27FC236}">
                <a16:creationId xmlns:a16="http://schemas.microsoft.com/office/drawing/2014/main" id="{78C5A19C-50AC-74A3-AC58-FDA5BBCEF62D}"/>
              </a:ext>
            </a:extLst>
          </p:cNvPr>
          <p:cNvGrpSpPr/>
          <p:nvPr/>
        </p:nvGrpSpPr>
        <p:grpSpPr>
          <a:xfrm rot="-5400000">
            <a:off x="7938818" y="2348182"/>
            <a:ext cx="2410364" cy="18288000"/>
            <a:chOff x="0" y="0"/>
            <a:chExt cx="634828" cy="4816593"/>
          </a:xfrm>
        </p:grpSpPr>
        <p:sp>
          <p:nvSpPr>
            <p:cNvPr id="27" name="Freeform 3">
              <a:extLst>
                <a:ext uri="{FF2B5EF4-FFF2-40B4-BE49-F238E27FC236}">
                  <a16:creationId xmlns:a16="http://schemas.microsoft.com/office/drawing/2014/main" id="{D70B79EB-40CB-81D9-C4DB-5E39CA5C035D}"/>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a:p>
          </p:txBody>
        </p:sp>
        <p:sp>
          <p:nvSpPr>
            <p:cNvPr id="33" name="TextBox 4">
              <a:extLst>
                <a:ext uri="{FF2B5EF4-FFF2-40B4-BE49-F238E27FC236}">
                  <a16:creationId xmlns:a16="http://schemas.microsoft.com/office/drawing/2014/main" id="{3047BD1C-53D3-1A9B-0718-DB8A8547443A}"/>
                </a:ext>
              </a:extLst>
            </p:cNvPr>
            <p:cNvSpPr txBox="1"/>
            <p:nvPr/>
          </p:nvSpPr>
          <p:spPr>
            <a:xfrm>
              <a:off x="0" y="28575"/>
              <a:ext cx="634828" cy="4788018"/>
            </a:xfrm>
            <a:prstGeom prst="rect">
              <a:avLst/>
            </a:prstGeom>
          </p:spPr>
          <p:txBody>
            <a:bodyPr lIns="50800" tIns="50800" rIns="50800" bIns="50800" rtlCol="0" anchor="ctr"/>
            <a:lstStyle/>
            <a:p>
              <a:pPr algn="ctr">
                <a:lnSpc>
                  <a:spcPts val="1898"/>
                </a:lnSpc>
              </a:pPr>
              <a:endParaRPr/>
            </a:p>
          </p:txBody>
        </p:sp>
      </p:grpSp>
      <p:grpSp>
        <p:nvGrpSpPr>
          <p:cNvPr id="34" name="Group 33">
            <a:extLst>
              <a:ext uri="{FF2B5EF4-FFF2-40B4-BE49-F238E27FC236}">
                <a16:creationId xmlns:a16="http://schemas.microsoft.com/office/drawing/2014/main" id="{FD5921FF-C631-0BAA-A859-E0B9ABD09E13}"/>
              </a:ext>
            </a:extLst>
          </p:cNvPr>
          <p:cNvGrpSpPr/>
          <p:nvPr/>
        </p:nvGrpSpPr>
        <p:grpSpPr>
          <a:xfrm>
            <a:off x="-2550232" y="-1462566"/>
            <a:ext cx="23505232" cy="13179494"/>
            <a:chOff x="0" y="-32639"/>
            <a:chExt cx="18404766" cy="10319639"/>
          </a:xfrm>
          <a:solidFill>
            <a:schemeClr val="bg1"/>
          </a:solidFill>
        </p:grpSpPr>
        <p:sp>
          <p:nvSpPr>
            <p:cNvPr id="37" name="Triangle 36">
              <a:extLst>
                <a:ext uri="{FF2B5EF4-FFF2-40B4-BE49-F238E27FC236}">
                  <a16:creationId xmlns:a16="http://schemas.microsoft.com/office/drawing/2014/main" id="{05F97856-54D1-E7C2-D0C1-99A57DBA1407}"/>
                </a:ext>
              </a:extLst>
            </p:cNvPr>
            <p:cNvSpPr/>
            <p:nvPr/>
          </p:nvSpPr>
          <p:spPr>
            <a:xfrm>
              <a:off x="5496490" y="5334000"/>
              <a:ext cx="7295014" cy="495300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22D9B967-1DB8-C172-D76C-85460163C751}"/>
                </a:ext>
              </a:extLst>
            </p:cNvPr>
            <p:cNvSpPr/>
            <p:nvPr/>
          </p:nvSpPr>
          <p:spPr>
            <a:xfrm flipV="1">
              <a:off x="5496490" y="-32639"/>
              <a:ext cx="7295014" cy="495300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417FA06-C4BE-0A96-6D3A-B85D449B58D1}"/>
                </a:ext>
              </a:extLst>
            </p:cNvPr>
            <p:cNvSpPr/>
            <p:nvPr/>
          </p:nvSpPr>
          <p:spPr>
            <a:xfrm rot="5400000" flipV="1">
              <a:off x="10131085" y="520789"/>
              <a:ext cx="7295014" cy="9252348"/>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107EB719-1F6C-79F7-5294-7C3F32F0C468}"/>
                </a:ext>
              </a:extLst>
            </p:cNvPr>
            <p:cNvSpPr/>
            <p:nvPr/>
          </p:nvSpPr>
          <p:spPr>
            <a:xfrm rot="16200000" flipH="1" flipV="1">
              <a:off x="978667" y="520789"/>
              <a:ext cx="7295014" cy="9252348"/>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F0460ABC-2888-845F-2F6A-DC9B3399E235}"/>
              </a:ext>
            </a:extLst>
          </p:cNvPr>
          <p:cNvSpPr/>
          <p:nvPr/>
        </p:nvSpPr>
        <p:spPr>
          <a:xfrm>
            <a:off x="-828675" y="-300835"/>
            <a:ext cx="19233441" cy="11277600"/>
          </a:xfrm>
          <a:prstGeom prst="rect">
            <a:avLst/>
          </a:prstGeom>
          <a:solidFill>
            <a:schemeClr val="bg1">
              <a:alpha val="7843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decagon 41">
            <a:extLst>
              <a:ext uri="{FF2B5EF4-FFF2-40B4-BE49-F238E27FC236}">
                <a16:creationId xmlns:a16="http://schemas.microsoft.com/office/drawing/2014/main" id="{6A6BFFCA-654C-A76E-DE08-564CA377B5E9}"/>
              </a:ext>
            </a:extLst>
          </p:cNvPr>
          <p:cNvSpPr/>
          <p:nvPr/>
        </p:nvSpPr>
        <p:spPr>
          <a:xfrm>
            <a:off x="-2667006" y="-6667505"/>
            <a:ext cx="23622006" cy="23622006"/>
          </a:xfrm>
          <a:prstGeom prst="dodec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2">
            <a:extLst>
              <a:ext uri="{FF2B5EF4-FFF2-40B4-BE49-F238E27FC236}">
                <a16:creationId xmlns:a16="http://schemas.microsoft.com/office/drawing/2014/main" id="{9874A882-0DAE-25B7-EBED-69F19D93C155}"/>
              </a:ext>
            </a:extLst>
          </p:cNvPr>
          <p:cNvGrpSpPr/>
          <p:nvPr/>
        </p:nvGrpSpPr>
        <p:grpSpPr>
          <a:xfrm rot="-5400000">
            <a:off x="24583591" y="6883490"/>
            <a:ext cx="824743" cy="813839"/>
            <a:chOff x="0" y="0"/>
            <a:chExt cx="217216" cy="214344"/>
          </a:xfrm>
          <a:solidFill>
            <a:srgbClr val="00007F"/>
          </a:solidFill>
        </p:grpSpPr>
        <p:sp>
          <p:nvSpPr>
            <p:cNvPr id="13" name="Freeform 13">
              <a:extLst>
                <a:ext uri="{FF2B5EF4-FFF2-40B4-BE49-F238E27FC236}">
                  <a16:creationId xmlns:a16="http://schemas.microsoft.com/office/drawing/2014/main" id="{91AA7DF6-7382-DC3A-7A43-38A680BF8385}"/>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14" name="TextBox 14">
              <a:extLst>
                <a:ext uri="{FF2B5EF4-FFF2-40B4-BE49-F238E27FC236}">
                  <a16:creationId xmlns:a16="http://schemas.microsoft.com/office/drawing/2014/main" id="{3745120D-4F61-AAD6-AD79-B0D963DB54E2}"/>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sp>
        <p:nvSpPr>
          <p:cNvPr id="16" name="Freeform 16">
            <a:extLst>
              <a:ext uri="{FF2B5EF4-FFF2-40B4-BE49-F238E27FC236}">
                <a16:creationId xmlns:a16="http://schemas.microsoft.com/office/drawing/2014/main" id="{31BD488D-4A4D-B08B-A75A-3C614B0734B2}"/>
              </a:ext>
            </a:extLst>
          </p:cNvPr>
          <p:cNvSpPr/>
          <p:nvPr/>
        </p:nvSpPr>
        <p:spPr>
          <a:xfrm>
            <a:off x="23987737" y="703102"/>
            <a:ext cx="651195" cy="65119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7F"/>
          </a:solidFill>
        </p:spPr>
        <p:txBody>
          <a:bodyPr/>
          <a:lstStyle/>
          <a:p>
            <a:endParaRPr lang="en-US"/>
          </a:p>
        </p:txBody>
      </p:sp>
      <p:grpSp>
        <p:nvGrpSpPr>
          <p:cNvPr id="18" name="Group 18">
            <a:extLst>
              <a:ext uri="{FF2B5EF4-FFF2-40B4-BE49-F238E27FC236}">
                <a16:creationId xmlns:a16="http://schemas.microsoft.com/office/drawing/2014/main" id="{299D2C2E-9B54-BFFE-CAA7-4A315875B14F}"/>
              </a:ext>
            </a:extLst>
          </p:cNvPr>
          <p:cNvGrpSpPr/>
          <p:nvPr/>
        </p:nvGrpSpPr>
        <p:grpSpPr>
          <a:xfrm>
            <a:off x="24359212" y="703102"/>
            <a:ext cx="651195" cy="651195"/>
            <a:chOff x="0" y="0"/>
            <a:chExt cx="812800" cy="812800"/>
          </a:xfrm>
        </p:grpSpPr>
        <p:sp>
          <p:nvSpPr>
            <p:cNvPr id="19" name="Freeform 19">
              <a:extLst>
                <a:ext uri="{FF2B5EF4-FFF2-40B4-BE49-F238E27FC236}">
                  <a16:creationId xmlns:a16="http://schemas.microsoft.com/office/drawing/2014/main" id="{E8EEE00D-762B-FECE-E498-4D719809689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39"/>
            </a:solidFill>
          </p:spPr>
          <p:txBody>
            <a:bodyPr/>
            <a:lstStyle/>
            <a:p>
              <a:endParaRPr lang="en-US"/>
            </a:p>
          </p:txBody>
        </p:sp>
        <p:sp>
          <p:nvSpPr>
            <p:cNvPr id="20" name="TextBox 20">
              <a:extLst>
                <a:ext uri="{FF2B5EF4-FFF2-40B4-BE49-F238E27FC236}">
                  <a16:creationId xmlns:a16="http://schemas.microsoft.com/office/drawing/2014/main" id="{35B184CC-16F7-3467-8BE2-CABEE23316CA}"/>
                </a:ext>
              </a:extLst>
            </p:cNvPr>
            <p:cNvSpPr txBox="1"/>
            <p:nvPr/>
          </p:nvSpPr>
          <p:spPr>
            <a:xfrm>
              <a:off x="76200" y="104775"/>
              <a:ext cx="660400" cy="631825"/>
            </a:xfrm>
            <a:prstGeom prst="rect">
              <a:avLst/>
            </a:prstGeom>
          </p:spPr>
          <p:txBody>
            <a:bodyPr lIns="50800" tIns="50800" rIns="50800" bIns="50800" rtlCol="0" anchor="ctr"/>
            <a:lstStyle/>
            <a:p>
              <a:pPr algn="ctr">
                <a:lnSpc>
                  <a:spcPts val="1898"/>
                </a:lnSpc>
              </a:pPr>
              <a:endParaRPr/>
            </a:p>
          </p:txBody>
        </p:sp>
      </p:grpSp>
      <p:grpSp>
        <p:nvGrpSpPr>
          <p:cNvPr id="95" name="Group 94">
            <a:extLst>
              <a:ext uri="{FF2B5EF4-FFF2-40B4-BE49-F238E27FC236}">
                <a16:creationId xmlns:a16="http://schemas.microsoft.com/office/drawing/2014/main" id="{5C843E3C-527F-4D31-6002-FB56AE585011}"/>
              </a:ext>
            </a:extLst>
          </p:cNvPr>
          <p:cNvGrpSpPr/>
          <p:nvPr/>
        </p:nvGrpSpPr>
        <p:grpSpPr>
          <a:xfrm>
            <a:off x="-8362020" y="9462257"/>
            <a:ext cx="5671446" cy="824743"/>
            <a:chOff x="-8362020" y="9462257"/>
            <a:chExt cx="5671446" cy="824743"/>
          </a:xfrm>
        </p:grpSpPr>
        <p:grpSp>
          <p:nvGrpSpPr>
            <p:cNvPr id="89" name="Group 3">
              <a:extLst>
                <a:ext uri="{FF2B5EF4-FFF2-40B4-BE49-F238E27FC236}">
                  <a16:creationId xmlns:a16="http://schemas.microsoft.com/office/drawing/2014/main" id="{C46A3ED1-FF00-7CFB-534E-5C78A5034347}"/>
                </a:ext>
              </a:extLst>
            </p:cNvPr>
            <p:cNvGrpSpPr/>
            <p:nvPr/>
          </p:nvGrpSpPr>
          <p:grpSpPr>
            <a:xfrm rot="-5400000">
              <a:off x="-6438582" y="7538819"/>
              <a:ext cx="824743" cy="4671619"/>
              <a:chOff x="0" y="0"/>
              <a:chExt cx="217216" cy="1230385"/>
            </a:xfrm>
          </p:grpSpPr>
          <p:sp>
            <p:nvSpPr>
              <p:cNvPr id="90" name="Freeform 4">
                <a:extLst>
                  <a:ext uri="{FF2B5EF4-FFF2-40B4-BE49-F238E27FC236}">
                    <a16:creationId xmlns:a16="http://schemas.microsoft.com/office/drawing/2014/main" id="{BBA68977-D6E5-F5AF-6A5B-BFFF4FB541C8}"/>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91" name="TextBox 5">
                <a:extLst>
                  <a:ext uri="{FF2B5EF4-FFF2-40B4-BE49-F238E27FC236}">
                    <a16:creationId xmlns:a16="http://schemas.microsoft.com/office/drawing/2014/main" id="{4709CCCE-CD15-5DD3-C65A-E3B5B5FF67D1}"/>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92" name="Group 9">
              <a:extLst>
                <a:ext uri="{FF2B5EF4-FFF2-40B4-BE49-F238E27FC236}">
                  <a16:creationId xmlns:a16="http://schemas.microsoft.com/office/drawing/2014/main" id="{13800636-0967-C558-D22F-E68F0A503694}"/>
                </a:ext>
              </a:extLst>
            </p:cNvPr>
            <p:cNvGrpSpPr/>
            <p:nvPr/>
          </p:nvGrpSpPr>
          <p:grpSpPr>
            <a:xfrm rot="-5400000">
              <a:off x="-3509865" y="9467709"/>
              <a:ext cx="824743" cy="813839"/>
              <a:chOff x="0" y="0"/>
              <a:chExt cx="217216" cy="214344"/>
            </a:xfrm>
          </p:grpSpPr>
          <p:sp>
            <p:nvSpPr>
              <p:cNvPr id="93" name="Freeform 10">
                <a:extLst>
                  <a:ext uri="{FF2B5EF4-FFF2-40B4-BE49-F238E27FC236}">
                    <a16:creationId xmlns:a16="http://schemas.microsoft.com/office/drawing/2014/main" id="{24C47F60-6F16-106E-92D7-4241E1D3E8BC}"/>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94" name="TextBox 11">
                <a:extLst>
                  <a:ext uri="{FF2B5EF4-FFF2-40B4-BE49-F238E27FC236}">
                    <a16:creationId xmlns:a16="http://schemas.microsoft.com/office/drawing/2014/main" id="{E22F9C51-6564-8D81-9A20-ED2B02C96398}"/>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grpSp>
        <p:nvGrpSpPr>
          <p:cNvPr id="50" name="Group 49">
            <a:extLst>
              <a:ext uri="{FF2B5EF4-FFF2-40B4-BE49-F238E27FC236}">
                <a16:creationId xmlns:a16="http://schemas.microsoft.com/office/drawing/2014/main" id="{A742494F-19AA-6F78-B33F-F3C368CAF42E}"/>
              </a:ext>
            </a:extLst>
          </p:cNvPr>
          <p:cNvGrpSpPr/>
          <p:nvPr/>
        </p:nvGrpSpPr>
        <p:grpSpPr>
          <a:xfrm>
            <a:off x="-18821400" y="-5194073"/>
            <a:ext cx="38328600" cy="19754072"/>
            <a:chOff x="-8991600" y="-9467072"/>
            <a:chExt cx="38328600" cy="19754072"/>
          </a:xfrm>
        </p:grpSpPr>
        <p:sp>
          <p:nvSpPr>
            <p:cNvPr id="51" name="Rectangle 50">
              <a:extLst>
                <a:ext uri="{FF2B5EF4-FFF2-40B4-BE49-F238E27FC236}">
                  <a16:creationId xmlns:a16="http://schemas.microsoft.com/office/drawing/2014/main" id="{C349B729-7D32-D07C-CF91-548590020044}"/>
                </a:ext>
              </a:extLst>
            </p:cNvPr>
            <p:cNvSpPr/>
            <p:nvPr/>
          </p:nvSpPr>
          <p:spPr>
            <a:xfrm>
              <a:off x="12158338" y="-9467072"/>
              <a:ext cx="4398246" cy="1734370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
              <a:extLst>
                <a:ext uri="{FF2B5EF4-FFF2-40B4-BE49-F238E27FC236}">
                  <a16:creationId xmlns:a16="http://schemas.microsoft.com/office/drawing/2014/main" id="{37CA8C92-A46E-CF0E-1145-5616EA079690}"/>
                </a:ext>
              </a:extLst>
            </p:cNvPr>
            <p:cNvGrpSpPr/>
            <p:nvPr/>
          </p:nvGrpSpPr>
          <p:grpSpPr>
            <a:xfrm rot="16200000">
              <a:off x="8967518" y="-10082482"/>
              <a:ext cx="2410364" cy="38328600"/>
              <a:chOff x="0" y="0"/>
              <a:chExt cx="634828" cy="4816593"/>
            </a:xfrm>
          </p:grpSpPr>
          <p:sp>
            <p:nvSpPr>
              <p:cNvPr id="53" name="Freeform 3">
                <a:extLst>
                  <a:ext uri="{FF2B5EF4-FFF2-40B4-BE49-F238E27FC236}">
                    <a16:creationId xmlns:a16="http://schemas.microsoft.com/office/drawing/2014/main" id="{355994AA-35DA-035C-ED1B-A1A03F1187E1}"/>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a:p>
            </p:txBody>
          </p:sp>
          <p:sp>
            <p:nvSpPr>
              <p:cNvPr id="54" name="TextBox 4">
                <a:extLst>
                  <a:ext uri="{FF2B5EF4-FFF2-40B4-BE49-F238E27FC236}">
                    <a16:creationId xmlns:a16="http://schemas.microsoft.com/office/drawing/2014/main" id="{2078BE3F-1637-CC6A-5395-6DB095113171}"/>
                  </a:ext>
                </a:extLst>
              </p:cNvPr>
              <p:cNvSpPr txBox="1"/>
              <p:nvPr/>
            </p:nvSpPr>
            <p:spPr>
              <a:xfrm>
                <a:off x="0" y="28575"/>
                <a:ext cx="634828" cy="4788018"/>
              </a:xfrm>
              <a:prstGeom prst="rect">
                <a:avLst/>
              </a:prstGeom>
            </p:spPr>
            <p:txBody>
              <a:bodyPr lIns="50800" tIns="50800" rIns="50800" bIns="50800" rtlCol="0" anchor="ctr"/>
              <a:lstStyle/>
              <a:p>
                <a:pPr algn="ctr">
                  <a:lnSpc>
                    <a:spcPts val="1898"/>
                  </a:lnSpc>
                </a:pPr>
                <a:endParaRPr/>
              </a:p>
            </p:txBody>
          </p:sp>
        </p:grpSp>
      </p:grpSp>
      <p:sp>
        <p:nvSpPr>
          <p:cNvPr id="44" name="TextBox 5">
            <a:extLst>
              <a:ext uri="{FF2B5EF4-FFF2-40B4-BE49-F238E27FC236}">
                <a16:creationId xmlns:a16="http://schemas.microsoft.com/office/drawing/2014/main" id="{4BF9ADD8-A268-F4FD-682F-89CBF910347A}"/>
              </a:ext>
            </a:extLst>
          </p:cNvPr>
          <p:cNvSpPr txBox="1"/>
          <p:nvPr/>
        </p:nvSpPr>
        <p:spPr>
          <a:xfrm>
            <a:off x="7919591" y="5167151"/>
            <a:ext cx="9513291" cy="1384995"/>
          </a:xfrm>
          <a:prstGeom prst="rect">
            <a:avLst/>
          </a:prstGeom>
        </p:spPr>
        <p:txBody>
          <a:bodyPr wrap="square" lIns="0" tIns="0" rIns="0" bIns="0" rtlCol="0" anchor="t">
            <a:spAutoFit/>
          </a:bodyPr>
          <a:lstStyle/>
          <a:p>
            <a:pPr algn="l"/>
            <a:r>
              <a:rPr lang="en-US" sz="9000" b="1" dirty="0">
                <a:solidFill>
                  <a:srgbClr val="00007F"/>
                </a:solidFill>
                <a:latin typeface="Arial" panose="020B0604020202020204" pitchFamily="34" charset="0"/>
                <a:ea typeface="Bebas Neue Bold"/>
                <a:cs typeface="Arial" panose="020B0604020202020204" pitchFamily="34" charset="0"/>
                <a:sym typeface="Bebas Neue Bold"/>
              </a:rPr>
              <a:t>PENDAHULUAN</a:t>
            </a:r>
          </a:p>
        </p:txBody>
      </p:sp>
      <p:grpSp>
        <p:nvGrpSpPr>
          <p:cNvPr id="49" name="Group 48">
            <a:extLst>
              <a:ext uri="{FF2B5EF4-FFF2-40B4-BE49-F238E27FC236}">
                <a16:creationId xmlns:a16="http://schemas.microsoft.com/office/drawing/2014/main" id="{0591E546-8188-72D6-BCDA-7BFE95C80E20}"/>
              </a:ext>
            </a:extLst>
          </p:cNvPr>
          <p:cNvGrpSpPr/>
          <p:nvPr/>
        </p:nvGrpSpPr>
        <p:grpSpPr>
          <a:xfrm>
            <a:off x="7962029" y="6743700"/>
            <a:ext cx="7229322" cy="685800"/>
            <a:chOff x="7962029" y="6057900"/>
            <a:chExt cx="7229322" cy="685800"/>
          </a:xfrm>
        </p:grpSpPr>
        <p:sp>
          <p:nvSpPr>
            <p:cNvPr id="47" name="Rounded Rectangle 46">
              <a:extLst>
                <a:ext uri="{FF2B5EF4-FFF2-40B4-BE49-F238E27FC236}">
                  <a16:creationId xmlns:a16="http://schemas.microsoft.com/office/drawing/2014/main" id="{FA1BCB1E-AA15-9AEE-AD71-124759C0F1A0}"/>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5">
              <a:extLst>
                <a:ext uri="{FF2B5EF4-FFF2-40B4-BE49-F238E27FC236}">
                  <a16:creationId xmlns:a16="http://schemas.microsoft.com/office/drawing/2014/main" id="{5D1EB1F2-4D93-2794-2525-1E4A0BD9C200}"/>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dirty="0">
                  <a:solidFill>
                    <a:schemeClr val="bg1"/>
                  </a:solidFill>
                  <a:latin typeface="Arial" panose="020B0604020202020204" pitchFamily="34" charset="0"/>
                  <a:ea typeface="Bebas Neue Bold"/>
                  <a:cs typeface="Arial" panose="020B0604020202020204" pitchFamily="34" charset="0"/>
                  <a:sym typeface="Bebas Neue Bold"/>
                </a:rPr>
                <a:t>Mirza </a:t>
              </a:r>
              <a:r>
                <a:rPr lang="en-US" sz="2800" dirty="0" err="1">
                  <a:solidFill>
                    <a:schemeClr val="bg1"/>
                  </a:solidFill>
                  <a:latin typeface="Arial" panose="020B0604020202020204" pitchFamily="34" charset="0"/>
                  <a:ea typeface="Bebas Neue Bold"/>
                  <a:cs typeface="Arial" panose="020B0604020202020204" pitchFamily="34" charset="0"/>
                  <a:sym typeface="Bebas Neue Bold"/>
                </a:rPr>
                <a:t>Hidayatul</a:t>
              </a:r>
              <a:r>
                <a:rPr lang="en-US" sz="2800" dirty="0">
                  <a:solidFill>
                    <a:schemeClr val="bg1"/>
                  </a:solidFill>
                  <a:latin typeface="Arial" panose="020B0604020202020204" pitchFamily="34" charset="0"/>
                  <a:ea typeface="Bebas Neue Bold"/>
                  <a:cs typeface="Arial" panose="020B0604020202020204" pitchFamily="34" charset="0"/>
                  <a:sym typeface="Bebas Neue Bold"/>
                </a:rPr>
                <a:t> Camelia 2110411017</a:t>
              </a:r>
            </a:p>
          </p:txBody>
        </p:sp>
      </p:grpSp>
      <p:sp>
        <p:nvSpPr>
          <p:cNvPr id="55" name="TextBox 5">
            <a:extLst>
              <a:ext uri="{FF2B5EF4-FFF2-40B4-BE49-F238E27FC236}">
                <a16:creationId xmlns:a16="http://schemas.microsoft.com/office/drawing/2014/main" id="{6A95B6A1-6D3C-1F46-A7AB-19D68637988B}"/>
              </a:ext>
            </a:extLst>
          </p:cNvPr>
          <p:cNvSpPr txBox="1"/>
          <p:nvPr/>
        </p:nvSpPr>
        <p:spPr>
          <a:xfrm>
            <a:off x="-10982388" y="1925252"/>
            <a:ext cx="9513291" cy="3693319"/>
          </a:xfrm>
          <a:prstGeom prst="rect">
            <a:avLst/>
          </a:prstGeom>
        </p:spPr>
        <p:txBody>
          <a:bodyPr wrap="square" lIns="0" tIns="0" rIns="0" bIns="0" rtlCol="0" anchor="t">
            <a:spAutoFit/>
          </a:bodyPr>
          <a:lstStyle/>
          <a:p>
            <a:pPr algn="l"/>
            <a:r>
              <a:rPr lang="en-US" sz="4800" b="1">
                <a:solidFill>
                  <a:srgbClr val="000000"/>
                </a:solidFill>
                <a:latin typeface="Arial" panose="020B0604020202020204" pitchFamily="34" charset="0"/>
                <a:ea typeface="Bebas Neue Bold"/>
                <a:cs typeface="Arial" panose="020B0604020202020204" pitchFamily="34" charset="0"/>
                <a:sym typeface="Bebas Neue Bold"/>
              </a:rPr>
              <a:t>Peran Jasa Powerpoint Terhadap Keberhasilan Mahasiswa Dalam Menghadapi Ujian Skripsi Order Aja Di Kanfast Pasti Mantap </a:t>
            </a:r>
          </a:p>
        </p:txBody>
      </p:sp>
      <p:sp>
        <p:nvSpPr>
          <p:cNvPr id="56" name="Rounded Rectangle 55">
            <a:extLst>
              <a:ext uri="{FF2B5EF4-FFF2-40B4-BE49-F238E27FC236}">
                <a16:creationId xmlns:a16="http://schemas.microsoft.com/office/drawing/2014/main" id="{0454007F-81AE-560C-B283-62570B4AABF1}"/>
              </a:ext>
            </a:extLst>
          </p:cNvPr>
          <p:cNvSpPr/>
          <p:nvPr/>
        </p:nvSpPr>
        <p:spPr>
          <a:xfrm>
            <a:off x="-10982388" y="6184808"/>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
            <a:extLst>
              <a:ext uri="{FF2B5EF4-FFF2-40B4-BE49-F238E27FC236}">
                <a16:creationId xmlns:a16="http://schemas.microsoft.com/office/drawing/2014/main" id="{DA2E6E1C-6C5C-26FA-8723-3FDAE4A56C60}"/>
              </a:ext>
            </a:extLst>
          </p:cNvPr>
          <p:cNvSpPr txBox="1"/>
          <p:nvPr/>
        </p:nvSpPr>
        <p:spPr>
          <a:xfrm>
            <a:off x="-10558849" y="6312264"/>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nvGrpSpPr>
          <p:cNvPr id="58" name="Group 6">
            <a:extLst>
              <a:ext uri="{FF2B5EF4-FFF2-40B4-BE49-F238E27FC236}">
                <a16:creationId xmlns:a16="http://schemas.microsoft.com/office/drawing/2014/main" id="{F4A3E394-76C4-280D-A6B3-74DF6709A6F3}"/>
              </a:ext>
            </a:extLst>
          </p:cNvPr>
          <p:cNvGrpSpPr/>
          <p:nvPr/>
        </p:nvGrpSpPr>
        <p:grpSpPr>
          <a:xfrm rot="-5400000">
            <a:off x="-10735350" y="-1923438"/>
            <a:ext cx="824743" cy="4671619"/>
            <a:chOff x="0" y="0"/>
            <a:chExt cx="217216" cy="1230385"/>
          </a:xfrm>
        </p:grpSpPr>
        <p:sp>
          <p:nvSpPr>
            <p:cNvPr id="59" name="Freeform 7">
              <a:extLst>
                <a:ext uri="{FF2B5EF4-FFF2-40B4-BE49-F238E27FC236}">
                  <a16:creationId xmlns:a16="http://schemas.microsoft.com/office/drawing/2014/main" id="{4B77C2B0-1299-1B7E-EF09-5BA9D6E1EECA}"/>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60" name="TextBox 8">
              <a:extLst>
                <a:ext uri="{FF2B5EF4-FFF2-40B4-BE49-F238E27FC236}">
                  <a16:creationId xmlns:a16="http://schemas.microsoft.com/office/drawing/2014/main" id="{82538F53-97B9-0EDD-DE2C-FD17D52D7D08}"/>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61" name="Group 9">
            <a:extLst>
              <a:ext uri="{FF2B5EF4-FFF2-40B4-BE49-F238E27FC236}">
                <a16:creationId xmlns:a16="http://schemas.microsoft.com/office/drawing/2014/main" id="{224B2F68-6B26-0E63-7A2A-A1AE3AEC478F}"/>
              </a:ext>
            </a:extLst>
          </p:cNvPr>
          <p:cNvGrpSpPr/>
          <p:nvPr/>
        </p:nvGrpSpPr>
        <p:grpSpPr>
          <a:xfrm rot="-5400000">
            <a:off x="-7806633" y="5452"/>
            <a:ext cx="824743" cy="813839"/>
            <a:chOff x="0" y="0"/>
            <a:chExt cx="217216" cy="214344"/>
          </a:xfrm>
          <a:solidFill>
            <a:srgbClr val="00007F"/>
          </a:solidFill>
        </p:grpSpPr>
        <p:sp>
          <p:nvSpPr>
            <p:cNvPr id="62" name="Freeform 10">
              <a:extLst>
                <a:ext uri="{FF2B5EF4-FFF2-40B4-BE49-F238E27FC236}">
                  <a16:creationId xmlns:a16="http://schemas.microsoft.com/office/drawing/2014/main" id="{87AE422C-2DCB-77E8-7439-064B0657A216}"/>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grpFill/>
          </p:spPr>
          <p:txBody>
            <a:bodyPr/>
            <a:lstStyle/>
            <a:p>
              <a:endParaRPr lang="en-US"/>
            </a:p>
          </p:txBody>
        </p:sp>
        <p:sp>
          <p:nvSpPr>
            <p:cNvPr id="63" name="TextBox 11">
              <a:extLst>
                <a:ext uri="{FF2B5EF4-FFF2-40B4-BE49-F238E27FC236}">
                  <a16:creationId xmlns:a16="http://schemas.microsoft.com/office/drawing/2014/main" id="{89E91CE3-CF43-1EEF-5DFF-9E84B37C7BA9}"/>
                </a:ext>
              </a:extLst>
            </p:cNvPr>
            <p:cNvSpPr txBox="1"/>
            <p:nvPr/>
          </p:nvSpPr>
          <p:spPr>
            <a:xfrm>
              <a:off x="0" y="28575"/>
              <a:ext cx="217216" cy="185769"/>
            </a:xfrm>
            <a:prstGeom prst="rect">
              <a:avLst/>
            </a:prstGeom>
            <a:grpFill/>
          </p:spPr>
          <p:txBody>
            <a:bodyPr lIns="50800" tIns="50800" rIns="50800" bIns="50800" rtlCol="0" anchor="ctr"/>
            <a:lstStyle/>
            <a:p>
              <a:pPr algn="ctr">
                <a:lnSpc>
                  <a:spcPts val="1898"/>
                </a:lnSpc>
              </a:pPr>
              <a:endParaRPr/>
            </a:p>
          </p:txBody>
        </p:sp>
      </p:grpSp>
      <p:sp>
        <p:nvSpPr>
          <p:cNvPr id="64" name="TextBox 5">
            <a:extLst>
              <a:ext uri="{FF2B5EF4-FFF2-40B4-BE49-F238E27FC236}">
                <a16:creationId xmlns:a16="http://schemas.microsoft.com/office/drawing/2014/main" id="{9ADA48C2-BB63-EF0C-3B7A-FCC33F322F99}"/>
              </a:ext>
            </a:extLst>
          </p:cNvPr>
          <p:cNvSpPr txBox="1"/>
          <p:nvPr/>
        </p:nvSpPr>
        <p:spPr>
          <a:xfrm>
            <a:off x="-12289273" y="114300"/>
            <a:ext cx="4431085" cy="553998"/>
          </a:xfrm>
          <a:prstGeom prst="rect">
            <a:avLst/>
          </a:prstGeom>
        </p:spPr>
        <p:txBody>
          <a:bodyPr wrap="square" lIns="0" tIns="0" rIns="0" bIns="0" rtlCol="0" anchor="t">
            <a:spAutoFit/>
          </a:bodyPr>
          <a:lstStyle/>
          <a:p>
            <a:pPr algn="l"/>
            <a:r>
              <a:rPr lang="en-US" sz="3600" b="1">
                <a:solidFill>
                  <a:schemeClr val="bg1"/>
                </a:solidFill>
                <a:latin typeface="Arial" panose="020B0604020202020204" pitchFamily="34" charset="0"/>
                <a:ea typeface="Bebas Neue Bold"/>
                <a:cs typeface="Arial" panose="020B0604020202020204" pitchFamily="34" charset="0"/>
                <a:sym typeface="Bebas Neue Bold"/>
              </a:rPr>
              <a:t>Seminar Proposal</a:t>
            </a:r>
          </a:p>
        </p:txBody>
      </p:sp>
      <p:sp>
        <p:nvSpPr>
          <p:cNvPr id="69" name="TextBox 24">
            <a:extLst>
              <a:ext uri="{FF2B5EF4-FFF2-40B4-BE49-F238E27FC236}">
                <a16:creationId xmlns:a16="http://schemas.microsoft.com/office/drawing/2014/main" id="{216B4E3F-01A4-E637-8386-68733BCCF5B1}"/>
              </a:ext>
            </a:extLst>
          </p:cNvPr>
          <p:cNvSpPr txBox="1"/>
          <p:nvPr/>
        </p:nvSpPr>
        <p:spPr>
          <a:xfrm>
            <a:off x="-7008252" y="13006985"/>
            <a:ext cx="3133932" cy="252089"/>
          </a:xfrm>
          <a:prstGeom prst="rect">
            <a:avLst/>
          </a:prstGeom>
        </p:spPr>
        <p:txBody>
          <a:bodyPr lIns="0" tIns="0" rIns="0" bIns="0" rtlCol="0" anchor="t">
            <a:spAutoFit/>
          </a:bodyPr>
          <a:lstStyle/>
          <a:p>
            <a:pPr algn="l">
              <a:lnSpc>
                <a:spcPts val="1898"/>
              </a:lnSpc>
            </a:pPr>
            <a:r>
              <a:rPr lang="en-US" sz="2400" b="1">
                <a:solidFill>
                  <a:srgbClr val="000000"/>
                </a:solidFill>
                <a:latin typeface="Arial" panose="020B0604020202020204" pitchFamily="34" charset="0"/>
                <a:ea typeface="Montserrat Bold"/>
                <a:cs typeface="Arial" panose="020B0604020202020204" pitchFamily="34" charset="0"/>
                <a:sym typeface="Montserrat Bold"/>
              </a:rPr>
              <a:t>DOSEN PENGUJI</a:t>
            </a:r>
          </a:p>
        </p:txBody>
      </p:sp>
      <p:sp>
        <p:nvSpPr>
          <p:cNvPr id="70" name="TextBox 24">
            <a:extLst>
              <a:ext uri="{FF2B5EF4-FFF2-40B4-BE49-F238E27FC236}">
                <a16:creationId xmlns:a16="http://schemas.microsoft.com/office/drawing/2014/main" id="{82BA9D70-718B-0B43-B45B-7F1BEF84C6C3}"/>
              </a:ext>
            </a:extLst>
          </p:cNvPr>
          <p:cNvSpPr txBox="1"/>
          <p:nvPr/>
        </p:nvSpPr>
        <p:spPr>
          <a:xfrm>
            <a:off x="-7008253" y="13370149"/>
            <a:ext cx="4560291" cy="252762"/>
          </a:xfrm>
          <a:prstGeom prst="rect">
            <a:avLst/>
          </a:prstGeom>
        </p:spPr>
        <p:txBody>
          <a:bodyPr wrap="square" lIns="0" tIns="0" rIns="0" bIns="0" rtlCol="0" anchor="t">
            <a:spAutoFit/>
          </a:bodyPr>
          <a:lstStyle/>
          <a:p>
            <a:pPr algn="l">
              <a:lnSpc>
                <a:spcPts val="1898"/>
              </a:lnSpc>
            </a:pPr>
            <a:r>
              <a:rPr lang="en-US" sz="2200">
                <a:solidFill>
                  <a:srgbClr val="000000"/>
                </a:solidFill>
                <a:latin typeface="Arial" panose="020B0604020202020204" pitchFamily="34" charset="0"/>
                <a:ea typeface="Montserrat Bold"/>
                <a:cs typeface="Arial" panose="020B0604020202020204" pitchFamily="34" charset="0"/>
                <a:sym typeface="Montserrat Bold"/>
              </a:rPr>
              <a:t>Dr. Abdurahmanah hahdb, M.Pd</a:t>
            </a:r>
          </a:p>
        </p:txBody>
      </p:sp>
      <p:sp>
        <p:nvSpPr>
          <p:cNvPr id="71" name="TextBox 24">
            <a:extLst>
              <a:ext uri="{FF2B5EF4-FFF2-40B4-BE49-F238E27FC236}">
                <a16:creationId xmlns:a16="http://schemas.microsoft.com/office/drawing/2014/main" id="{C78C58AD-7BEC-45B7-1EFE-979D26DFCD27}"/>
              </a:ext>
            </a:extLst>
          </p:cNvPr>
          <p:cNvSpPr txBox="1"/>
          <p:nvPr/>
        </p:nvSpPr>
        <p:spPr>
          <a:xfrm>
            <a:off x="-1575625" y="13006985"/>
            <a:ext cx="3695762" cy="252762"/>
          </a:xfrm>
          <a:prstGeom prst="rect">
            <a:avLst/>
          </a:prstGeom>
        </p:spPr>
        <p:txBody>
          <a:bodyPr wrap="square" lIns="0" tIns="0" rIns="0" bIns="0" rtlCol="0" anchor="t">
            <a:spAutoFit/>
          </a:bodyPr>
          <a:lstStyle/>
          <a:p>
            <a:pPr algn="l">
              <a:lnSpc>
                <a:spcPts val="1898"/>
              </a:lnSpc>
            </a:pPr>
            <a:r>
              <a:rPr lang="en-US" sz="2400" b="1">
                <a:solidFill>
                  <a:srgbClr val="000000"/>
                </a:solidFill>
                <a:latin typeface="Arial" panose="020B0604020202020204" pitchFamily="34" charset="0"/>
                <a:ea typeface="Montserrat Bold"/>
                <a:cs typeface="Arial" panose="020B0604020202020204" pitchFamily="34" charset="0"/>
                <a:sym typeface="Montserrat Bold"/>
              </a:rPr>
              <a:t>DOSEN PEMBIMBING</a:t>
            </a:r>
          </a:p>
        </p:txBody>
      </p:sp>
      <p:sp>
        <p:nvSpPr>
          <p:cNvPr id="72" name="TextBox 24">
            <a:extLst>
              <a:ext uri="{FF2B5EF4-FFF2-40B4-BE49-F238E27FC236}">
                <a16:creationId xmlns:a16="http://schemas.microsoft.com/office/drawing/2014/main" id="{9800EB85-1A32-949E-BF8F-5A53853A5828}"/>
              </a:ext>
            </a:extLst>
          </p:cNvPr>
          <p:cNvSpPr txBox="1"/>
          <p:nvPr/>
        </p:nvSpPr>
        <p:spPr>
          <a:xfrm>
            <a:off x="-1575626" y="13274763"/>
            <a:ext cx="7368973" cy="677108"/>
          </a:xfrm>
          <a:prstGeom prst="rect">
            <a:avLst/>
          </a:prstGeom>
        </p:spPr>
        <p:txBody>
          <a:bodyPr wrap="square" lIns="0" tIns="0" rIns="0" bIns="0" rtlCol="0" anchor="t">
            <a:spAutoFit/>
          </a:bodyPr>
          <a:lstStyle/>
          <a:p>
            <a:pPr algn="l">
              <a:tabLst>
                <a:tab pos="2132013" algn="l"/>
              </a:tabLst>
            </a:pPr>
            <a:r>
              <a:rPr lang="en-US" sz="2200">
                <a:solidFill>
                  <a:srgbClr val="000000"/>
                </a:solidFill>
                <a:latin typeface="Arial" panose="020B0604020202020204" pitchFamily="34" charset="0"/>
                <a:ea typeface="Montserrat Bold"/>
                <a:cs typeface="Arial" panose="020B0604020202020204" pitchFamily="34" charset="0"/>
                <a:sym typeface="Montserrat Bold"/>
              </a:rPr>
              <a:t>Pembimbing 1	: Dr. Abdurahmanah hahdb, M.Pd</a:t>
            </a:r>
          </a:p>
          <a:p>
            <a:pPr algn="l">
              <a:tabLst>
                <a:tab pos="2132013" algn="l"/>
              </a:tabLst>
            </a:pPr>
            <a:r>
              <a:rPr lang="en-US" sz="2200">
                <a:solidFill>
                  <a:srgbClr val="000000"/>
                </a:solidFill>
                <a:latin typeface="Arial" panose="020B0604020202020204" pitchFamily="34" charset="0"/>
                <a:ea typeface="Montserrat Bold"/>
                <a:cs typeface="Arial" panose="020B0604020202020204" pitchFamily="34" charset="0"/>
                <a:sym typeface="Montserrat Bold"/>
              </a:rPr>
              <a:t>Pembimbing 2	: Dr. Abdurahmanah hahdb, M.Pd</a:t>
            </a:r>
          </a:p>
        </p:txBody>
      </p:sp>
      <p:sp>
        <p:nvSpPr>
          <p:cNvPr id="96" name="TextBox 23">
            <a:extLst>
              <a:ext uri="{FF2B5EF4-FFF2-40B4-BE49-F238E27FC236}">
                <a16:creationId xmlns:a16="http://schemas.microsoft.com/office/drawing/2014/main" id="{A04D62C5-4FB5-99BC-E36A-85C18EB17805}"/>
              </a:ext>
            </a:extLst>
          </p:cNvPr>
          <p:cNvSpPr txBox="1"/>
          <p:nvPr/>
        </p:nvSpPr>
        <p:spPr>
          <a:xfrm>
            <a:off x="18755717" y="9475221"/>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03 | Universitas Negeri Semarang</a:t>
            </a:r>
          </a:p>
        </p:txBody>
      </p:sp>
      <p:grpSp>
        <p:nvGrpSpPr>
          <p:cNvPr id="97" name="Group 6">
            <a:extLst>
              <a:ext uri="{FF2B5EF4-FFF2-40B4-BE49-F238E27FC236}">
                <a16:creationId xmlns:a16="http://schemas.microsoft.com/office/drawing/2014/main" id="{7DBFF279-CA2F-E79D-55BF-A579F0CFA0FE}"/>
              </a:ext>
            </a:extLst>
          </p:cNvPr>
          <p:cNvGrpSpPr/>
          <p:nvPr/>
        </p:nvGrpSpPr>
        <p:grpSpPr>
          <a:xfrm rot="-5400000">
            <a:off x="16767577" y="-2182341"/>
            <a:ext cx="1703979" cy="1725771"/>
            <a:chOff x="0" y="0"/>
            <a:chExt cx="1551399" cy="1230385"/>
          </a:xfrm>
        </p:grpSpPr>
        <p:sp>
          <p:nvSpPr>
            <p:cNvPr id="98" name="Freeform 7">
              <a:extLst>
                <a:ext uri="{FF2B5EF4-FFF2-40B4-BE49-F238E27FC236}">
                  <a16:creationId xmlns:a16="http://schemas.microsoft.com/office/drawing/2014/main" id="{F990230B-3995-022B-1A05-7694309E7CAF}"/>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99" name="TextBox 8">
              <a:extLst>
                <a:ext uri="{FF2B5EF4-FFF2-40B4-BE49-F238E27FC236}">
                  <a16:creationId xmlns:a16="http://schemas.microsoft.com/office/drawing/2014/main" id="{A8A88638-6789-D452-302F-9E7B4C2F4053}"/>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100" name="Group 12">
            <a:extLst>
              <a:ext uri="{FF2B5EF4-FFF2-40B4-BE49-F238E27FC236}">
                <a16:creationId xmlns:a16="http://schemas.microsoft.com/office/drawing/2014/main" id="{FCCCED73-FDC9-6C09-6D65-4054EC2DBCA8}"/>
              </a:ext>
            </a:extLst>
          </p:cNvPr>
          <p:cNvGrpSpPr/>
          <p:nvPr/>
        </p:nvGrpSpPr>
        <p:grpSpPr>
          <a:xfrm rot="-5400000">
            <a:off x="15355016" y="-1908722"/>
            <a:ext cx="824743" cy="813839"/>
            <a:chOff x="0" y="0"/>
            <a:chExt cx="217216" cy="214344"/>
          </a:xfrm>
        </p:grpSpPr>
        <p:sp>
          <p:nvSpPr>
            <p:cNvPr id="101" name="Freeform 13">
              <a:extLst>
                <a:ext uri="{FF2B5EF4-FFF2-40B4-BE49-F238E27FC236}">
                  <a16:creationId xmlns:a16="http://schemas.microsoft.com/office/drawing/2014/main" id="{8AE2AA69-CA6D-7A30-416C-70A019E8FF1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02" name="TextBox 14">
              <a:extLst>
                <a:ext uri="{FF2B5EF4-FFF2-40B4-BE49-F238E27FC236}">
                  <a16:creationId xmlns:a16="http://schemas.microsoft.com/office/drawing/2014/main" id="{9A46227A-C084-2B76-685B-0A0731AE7BAB}"/>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103" name="Freeform 24">
            <a:extLst>
              <a:ext uri="{FF2B5EF4-FFF2-40B4-BE49-F238E27FC236}">
                <a16:creationId xmlns:a16="http://schemas.microsoft.com/office/drawing/2014/main" id="{25279DFC-3EE5-3011-BADE-4EEF91500D68}"/>
              </a:ext>
            </a:extLst>
          </p:cNvPr>
          <p:cNvSpPr/>
          <p:nvPr/>
        </p:nvSpPr>
        <p:spPr>
          <a:xfrm rot="-5400000">
            <a:off x="-2925083" y="2119557"/>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4" name="Freeform 25">
            <a:extLst>
              <a:ext uri="{FF2B5EF4-FFF2-40B4-BE49-F238E27FC236}">
                <a16:creationId xmlns:a16="http://schemas.microsoft.com/office/drawing/2014/main" id="{4D07D389-B678-7B22-9638-90105BF6BCB9}"/>
              </a:ext>
            </a:extLst>
          </p:cNvPr>
          <p:cNvSpPr/>
          <p:nvPr/>
        </p:nvSpPr>
        <p:spPr>
          <a:xfrm rot="-5400000" flipH="1" flipV="1">
            <a:off x="36611794" y="7077224"/>
            <a:ext cx="879236" cy="1932387"/>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6" name="Group 105">
            <a:extLst>
              <a:ext uri="{FF2B5EF4-FFF2-40B4-BE49-F238E27FC236}">
                <a16:creationId xmlns:a16="http://schemas.microsoft.com/office/drawing/2014/main" id="{65570B78-CE00-804B-48CD-AD902FECDA0B}"/>
              </a:ext>
            </a:extLst>
          </p:cNvPr>
          <p:cNvGrpSpPr/>
          <p:nvPr/>
        </p:nvGrpSpPr>
        <p:grpSpPr>
          <a:xfrm>
            <a:off x="19490646" y="2617299"/>
            <a:ext cx="4841142" cy="5980034"/>
            <a:chOff x="1229936" y="2617299"/>
            <a:chExt cx="4841142" cy="5980034"/>
          </a:xfrm>
        </p:grpSpPr>
        <p:sp>
          <p:nvSpPr>
            <p:cNvPr id="107" name="Rectangle 106">
              <a:extLst>
                <a:ext uri="{FF2B5EF4-FFF2-40B4-BE49-F238E27FC236}">
                  <a16:creationId xmlns:a16="http://schemas.microsoft.com/office/drawing/2014/main" id="{F2370760-05C3-6A5F-4464-FEC32E6F16B6}"/>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D2F6716-3983-DAD8-57D7-9F52FB5095FF}"/>
                </a:ext>
              </a:extLst>
            </p:cNvPr>
            <p:cNvSpPr/>
            <p:nvPr/>
          </p:nvSpPr>
          <p:spPr>
            <a:xfrm>
              <a:off x="12299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23">
            <a:extLst>
              <a:ext uri="{FF2B5EF4-FFF2-40B4-BE49-F238E27FC236}">
                <a16:creationId xmlns:a16="http://schemas.microsoft.com/office/drawing/2014/main" id="{5C2929F2-879E-3093-5AD5-A5D2CE341096}"/>
              </a:ext>
            </a:extLst>
          </p:cNvPr>
          <p:cNvSpPr txBox="1"/>
          <p:nvPr/>
        </p:nvSpPr>
        <p:spPr>
          <a:xfrm>
            <a:off x="19932979"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for </a:t>
            </a:r>
          </a:p>
        </p:txBody>
      </p:sp>
      <p:grpSp>
        <p:nvGrpSpPr>
          <p:cNvPr id="110" name="Group 109">
            <a:extLst>
              <a:ext uri="{FF2B5EF4-FFF2-40B4-BE49-F238E27FC236}">
                <a16:creationId xmlns:a16="http://schemas.microsoft.com/office/drawing/2014/main" id="{E0DFD0B6-B7B6-B94B-04A1-0D39D4664DC7}"/>
              </a:ext>
            </a:extLst>
          </p:cNvPr>
          <p:cNvGrpSpPr/>
          <p:nvPr/>
        </p:nvGrpSpPr>
        <p:grpSpPr>
          <a:xfrm>
            <a:off x="25053596" y="2617299"/>
            <a:ext cx="4841142" cy="5980034"/>
            <a:chOff x="6792886" y="2617299"/>
            <a:chExt cx="4841142" cy="5980034"/>
          </a:xfrm>
        </p:grpSpPr>
        <p:sp>
          <p:nvSpPr>
            <p:cNvPr id="111" name="Rectangle 110">
              <a:extLst>
                <a:ext uri="{FF2B5EF4-FFF2-40B4-BE49-F238E27FC236}">
                  <a16:creationId xmlns:a16="http://schemas.microsoft.com/office/drawing/2014/main" id="{6F10C3A8-30D8-1430-C809-E7388AA95EC0}"/>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3FE42554-6D66-C287-F984-FC9001D6469E}"/>
                </a:ext>
              </a:extLst>
            </p:cNvPr>
            <p:cNvSpPr/>
            <p:nvPr/>
          </p:nvSpPr>
          <p:spPr>
            <a:xfrm>
              <a:off x="679288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23">
            <a:extLst>
              <a:ext uri="{FF2B5EF4-FFF2-40B4-BE49-F238E27FC236}">
                <a16:creationId xmlns:a16="http://schemas.microsoft.com/office/drawing/2014/main" id="{10977C8E-2716-AEFF-6397-C63409DDF9D1}"/>
              </a:ext>
            </a:extLst>
          </p:cNvPr>
          <p:cNvSpPr txBox="1"/>
          <p:nvPr/>
        </p:nvSpPr>
        <p:spPr>
          <a:xfrm>
            <a:off x="25495929"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a:t>
            </a:r>
          </a:p>
        </p:txBody>
      </p:sp>
      <p:grpSp>
        <p:nvGrpSpPr>
          <p:cNvPr id="114" name="Group 113">
            <a:extLst>
              <a:ext uri="{FF2B5EF4-FFF2-40B4-BE49-F238E27FC236}">
                <a16:creationId xmlns:a16="http://schemas.microsoft.com/office/drawing/2014/main" id="{AE6F849C-5B5A-4FBA-AAE1-7926D6EB37DA}"/>
              </a:ext>
            </a:extLst>
          </p:cNvPr>
          <p:cNvGrpSpPr/>
          <p:nvPr/>
        </p:nvGrpSpPr>
        <p:grpSpPr>
          <a:xfrm>
            <a:off x="30616546" y="2617299"/>
            <a:ext cx="4841142" cy="5980034"/>
            <a:chOff x="12355836" y="2617299"/>
            <a:chExt cx="4841142" cy="5980034"/>
          </a:xfrm>
        </p:grpSpPr>
        <p:sp>
          <p:nvSpPr>
            <p:cNvPr id="115" name="Rectangle 114">
              <a:extLst>
                <a:ext uri="{FF2B5EF4-FFF2-40B4-BE49-F238E27FC236}">
                  <a16:creationId xmlns:a16="http://schemas.microsoft.com/office/drawing/2014/main" id="{6CCAA28E-AFB1-1D60-325B-7104CD10970C}"/>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4BCF37F1-142E-87A8-F9C2-8BC291B709F4}"/>
                </a:ext>
              </a:extLst>
            </p:cNvPr>
            <p:cNvSpPr/>
            <p:nvPr/>
          </p:nvSpPr>
          <p:spPr>
            <a:xfrm>
              <a:off x="123558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23">
            <a:extLst>
              <a:ext uri="{FF2B5EF4-FFF2-40B4-BE49-F238E27FC236}">
                <a16:creationId xmlns:a16="http://schemas.microsoft.com/office/drawing/2014/main" id="{286FA0D2-8ED1-97C2-E739-A1E8C4824E25}"/>
              </a:ext>
            </a:extLst>
          </p:cNvPr>
          <p:cNvSpPr txBox="1"/>
          <p:nvPr/>
        </p:nvSpPr>
        <p:spPr>
          <a:xfrm>
            <a:off x="31058879"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a:t>
            </a:r>
          </a:p>
        </p:txBody>
      </p:sp>
      <p:grpSp>
        <p:nvGrpSpPr>
          <p:cNvPr id="124" name="Group 123">
            <a:extLst>
              <a:ext uri="{FF2B5EF4-FFF2-40B4-BE49-F238E27FC236}">
                <a16:creationId xmlns:a16="http://schemas.microsoft.com/office/drawing/2014/main" id="{E79E6F33-F225-211F-EFFA-72A7B463115B}"/>
              </a:ext>
            </a:extLst>
          </p:cNvPr>
          <p:cNvGrpSpPr/>
          <p:nvPr/>
        </p:nvGrpSpPr>
        <p:grpSpPr>
          <a:xfrm>
            <a:off x="2743200" y="-1496791"/>
            <a:ext cx="2133600" cy="1059739"/>
            <a:chOff x="2743200" y="579254"/>
            <a:chExt cx="2133600" cy="1059739"/>
          </a:xfrm>
        </p:grpSpPr>
        <p:sp>
          <p:nvSpPr>
            <p:cNvPr id="125" name="Rectangle 124">
              <a:extLst>
                <a:ext uri="{FF2B5EF4-FFF2-40B4-BE49-F238E27FC236}">
                  <a16:creationId xmlns:a16="http://schemas.microsoft.com/office/drawing/2014/main" id="{3C09AB4D-383B-3C29-8022-7A2127AABCE5}"/>
                </a:ext>
              </a:extLst>
            </p:cNvPr>
            <p:cNvSpPr/>
            <p:nvPr/>
          </p:nvSpPr>
          <p:spPr>
            <a:xfrm>
              <a:off x="2743200" y="754664"/>
              <a:ext cx="2133600" cy="884329"/>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9758CFEE-F5ED-B60C-6D55-9FDC1CF77444}"/>
                </a:ext>
              </a:extLst>
            </p:cNvPr>
            <p:cNvSpPr/>
            <p:nvPr/>
          </p:nvSpPr>
          <p:spPr>
            <a:xfrm>
              <a:off x="2743200" y="579254"/>
              <a:ext cx="2133600" cy="175410"/>
            </a:xfrm>
            <a:prstGeom prst="rect">
              <a:avLst/>
            </a:prstGeom>
            <a:solidFill>
              <a:srgbClr val="000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2">
            <a:extLst>
              <a:ext uri="{FF2B5EF4-FFF2-40B4-BE49-F238E27FC236}">
                <a16:creationId xmlns:a16="http://schemas.microsoft.com/office/drawing/2014/main" id="{A63C40DB-289B-B054-FC17-6C0ACBDF9557}"/>
              </a:ext>
            </a:extLst>
          </p:cNvPr>
          <p:cNvSpPr txBox="1"/>
          <p:nvPr/>
        </p:nvSpPr>
        <p:spPr>
          <a:xfrm>
            <a:off x="26573473" y="820125"/>
            <a:ext cx="8970812" cy="1243930"/>
          </a:xfrm>
          <a:prstGeom prst="rect">
            <a:avLst/>
          </a:prstGeom>
        </p:spPr>
        <p:txBody>
          <a:bodyPr wrap="square" lIns="0" tIns="0" rIns="0" bIns="0" rtlCol="0" anchor="t">
            <a:spAutoFit/>
          </a:bodyPr>
          <a:lstStyle/>
          <a:p>
            <a:pPr algn="l">
              <a:lnSpc>
                <a:spcPts val="9676"/>
              </a:lnSpc>
            </a:pPr>
            <a:r>
              <a:rPr lang="en-US" sz="9600" b="1">
                <a:solidFill>
                  <a:srgbClr val="000000"/>
                </a:solidFill>
                <a:latin typeface="Arial" panose="020B0604020202020204" pitchFamily="34" charset="0"/>
                <a:ea typeface="Bebas Neue Bold"/>
                <a:cs typeface="Arial" panose="020B0604020202020204" pitchFamily="34" charset="0"/>
                <a:sym typeface="Bebas Neue Bold"/>
              </a:rPr>
              <a:t>Latar Belakang</a:t>
            </a:r>
          </a:p>
        </p:txBody>
      </p:sp>
      <p:sp>
        <p:nvSpPr>
          <p:cNvPr id="128" name="Freeform 127">
            <a:extLst>
              <a:ext uri="{FF2B5EF4-FFF2-40B4-BE49-F238E27FC236}">
                <a16:creationId xmlns:a16="http://schemas.microsoft.com/office/drawing/2014/main" id="{3BB8655C-C806-2120-6104-0C48380C12A4}"/>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6D4D1C8D-631C-F1CD-9A43-FD65F7D3B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6411" y="2402956"/>
            <a:ext cx="4762500" cy="4762500"/>
          </a:xfrm>
          <a:prstGeom prst="rect">
            <a:avLst/>
          </a:prstGeom>
        </p:spPr>
      </p:pic>
    </p:spTree>
    <p:extLst>
      <p:ext uri="{BB962C8B-B14F-4D97-AF65-F5344CB8AC3E}">
        <p14:creationId xmlns:p14="http://schemas.microsoft.com/office/powerpoint/2010/main" val="142150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09002" y="820125"/>
            <a:ext cx="8970812" cy="1243930"/>
          </a:xfrm>
          <a:prstGeom prst="rect">
            <a:avLst/>
          </a:prstGeom>
        </p:spPr>
        <p:txBody>
          <a:bodyPr wrap="square" lIns="0" tIns="0" rIns="0" bIns="0" rtlCol="0" anchor="t">
            <a:spAutoFit/>
          </a:bodyPr>
          <a:lstStyle/>
          <a:p>
            <a:pPr algn="l">
              <a:lnSpc>
                <a:spcPts val="9676"/>
              </a:lnSpc>
            </a:pPr>
            <a:r>
              <a:rPr lang="en-US" sz="9600" b="1">
                <a:solidFill>
                  <a:srgbClr val="000000"/>
                </a:solidFill>
                <a:latin typeface="Arial" panose="020B0604020202020204" pitchFamily="34" charset="0"/>
                <a:ea typeface="Bebas Neue Bold"/>
                <a:cs typeface="Arial" panose="020B0604020202020204" pitchFamily="34" charset="0"/>
                <a:sym typeface="Bebas Neue Bold"/>
              </a:rPr>
              <a:t>Latar Belakang</a:t>
            </a:r>
          </a:p>
        </p:txBody>
      </p:sp>
      <p:grpSp>
        <p:nvGrpSpPr>
          <p:cNvPr id="6" name="Group 6"/>
          <p:cNvGrpSpPr/>
          <p:nvPr/>
        </p:nvGrpSpPr>
        <p:grpSpPr>
          <a:xfrm rot="-5400000">
            <a:off x="16767577" y="-450515"/>
            <a:ext cx="1703979" cy="1725771"/>
            <a:chOff x="0" y="0"/>
            <a:chExt cx="1551399" cy="1230385"/>
          </a:xfrm>
        </p:grpSpPr>
        <p:sp>
          <p:nvSpPr>
            <p:cNvPr id="7" name="Freeform 7"/>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8" name="TextBox 8"/>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66" name="Group 65">
            <a:extLst>
              <a:ext uri="{FF2B5EF4-FFF2-40B4-BE49-F238E27FC236}">
                <a16:creationId xmlns:a16="http://schemas.microsoft.com/office/drawing/2014/main" id="{8407634E-F896-36A4-D23C-9CFE56A4A610}"/>
              </a:ext>
            </a:extLst>
          </p:cNvPr>
          <p:cNvGrpSpPr/>
          <p:nvPr/>
        </p:nvGrpSpPr>
        <p:grpSpPr>
          <a:xfrm>
            <a:off x="-1369616" y="9462257"/>
            <a:ext cx="5671446" cy="824743"/>
            <a:chOff x="-1369616" y="9462257"/>
            <a:chExt cx="5671446" cy="824743"/>
          </a:xfrm>
        </p:grpSpPr>
        <p:grpSp>
          <p:nvGrpSpPr>
            <p:cNvPr id="3" name="Group 3"/>
            <p:cNvGrpSpPr/>
            <p:nvPr/>
          </p:nvGrpSpPr>
          <p:grpSpPr>
            <a:xfrm rot="-5400000">
              <a:off x="553822" y="7538819"/>
              <a:ext cx="824743" cy="4671619"/>
              <a:chOff x="0" y="0"/>
              <a:chExt cx="217216" cy="1230385"/>
            </a:xfrm>
          </p:grpSpPr>
          <p:sp>
            <p:nvSpPr>
              <p:cNvPr id="4" name="Freeform 4"/>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5" name="TextBox 5"/>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9" name="Group 9"/>
            <p:cNvGrpSpPr/>
            <p:nvPr/>
          </p:nvGrpSpPr>
          <p:grpSpPr>
            <a:xfrm rot="-5400000">
              <a:off x="3482539" y="9467709"/>
              <a:ext cx="824743" cy="813839"/>
              <a:chOff x="0" y="0"/>
              <a:chExt cx="217216" cy="214344"/>
            </a:xfrm>
          </p:grpSpPr>
          <p:sp>
            <p:nvSpPr>
              <p:cNvPr id="10" name="Freeform 10"/>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1" name="TextBox 11"/>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grpSp>
        <p:nvGrpSpPr>
          <p:cNvPr id="12" name="Group 12"/>
          <p:cNvGrpSpPr/>
          <p:nvPr/>
        </p:nvGrpSpPr>
        <p:grpSpPr>
          <a:xfrm rot="-5400000">
            <a:off x="15355016" y="-176896"/>
            <a:ext cx="824743" cy="813839"/>
            <a:chOff x="0" y="0"/>
            <a:chExt cx="217216" cy="214344"/>
          </a:xfrm>
        </p:grpSpPr>
        <p:sp>
          <p:nvSpPr>
            <p:cNvPr id="13" name="Freeform 13"/>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4" name="TextBox 14"/>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24" name="Freeform 24"/>
          <p:cNvSpPr/>
          <p:nvPr/>
        </p:nvSpPr>
        <p:spPr>
          <a:xfrm rot="-5400000">
            <a:off x="-439618" y="2119556"/>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rot="-5400000" flipH="1" flipV="1">
            <a:off x="18042833" y="7077221"/>
            <a:ext cx="879236" cy="1932387"/>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1" name="Group 70">
            <a:extLst>
              <a:ext uri="{FF2B5EF4-FFF2-40B4-BE49-F238E27FC236}">
                <a16:creationId xmlns:a16="http://schemas.microsoft.com/office/drawing/2014/main" id="{34980D97-D094-AED0-8378-F0CB19CD29E0}"/>
              </a:ext>
            </a:extLst>
          </p:cNvPr>
          <p:cNvGrpSpPr/>
          <p:nvPr/>
        </p:nvGrpSpPr>
        <p:grpSpPr>
          <a:xfrm>
            <a:off x="1229936" y="2617299"/>
            <a:ext cx="4841142" cy="5980034"/>
            <a:chOff x="1229936" y="2617299"/>
            <a:chExt cx="4841142" cy="5980034"/>
          </a:xfrm>
        </p:grpSpPr>
        <p:sp>
          <p:nvSpPr>
            <p:cNvPr id="45" name="Rectangle 44">
              <a:extLst>
                <a:ext uri="{FF2B5EF4-FFF2-40B4-BE49-F238E27FC236}">
                  <a16:creationId xmlns:a16="http://schemas.microsoft.com/office/drawing/2014/main" id="{94568167-679F-DA4A-66A1-F38E0952CACF}"/>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091AE70-A612-6CF4-D3D0-498F29E7E722}"/>
                </a:ext>
              </a:extLst>
            </p:cNvPr>
            <p:cNvSpPr/>
            <p:nvPr/>
          </p:nvSpPr>
          <p:spPr>
            <a:xfrm>
              <a:off x="12299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23">
            <a:extLst>
              <a:ext uri="{FF2B5EF4-FFF2-40B4-BE49-F238E27FC236}">
                <a16:creationId xmlns:a16="http://schemas.microsoft.com/office/drawing/2014/main" id="{860E2238-9252-D4F8-719F-BC476052D319}"/>
              </a:ext>
            </a:extLst>
          </p:cNvPr>
          <p:cNvSpPr txBox="1"/>
          <p:nvPr/>
        </p:nvSpPr>
        <p:spPr>
          <a:xfrm>
            <a:off x="1237796" y="2769471"/>
            <a:ext cx="4672865" cy="4924425"/>
          </a:xfrm>
          <a:prstGeom prst="rect">
            <a:avLst/>
          </a:prstGeom>
        </p:spPr>
        <p:txBody>
          <a:bodyPr wrap="square" lIns="0" tIns="0" rIns="0" bIns="0" rtlCol="0" anchor="t">
            <a:spAutoFit/>
          </a:bodyPr>
          <a:lstStyle/>
          <a:p>
            <a:pPr algn="just"/>
            <a:r>
              <a:rPr lang="en-ID" sz="2000" dirty="0" err="1">
                <a:latin typeface="Times New Roman" panose="02020603050405020304" pitchFamily="18" charset="0"/>
                <a:ea typeface="Tahoma" panose="020B0604030504040204" pitchFamily="34" charset="0"/>
                <a:cs typeface="Times New Roman" panose="02020603050405020304" pitchFamily="18" charset="0"/>
              </a:rPr>
              <a:t>Retensi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karyawan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menjadi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fokus</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utama</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perusahaan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dalam</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menghadapi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persaingan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bisnis</a:t>
            </a:r>
            <a:r>
              <a:rPr lang="en-ID" sz="2000" dirty="0">
                <a:latin typeface="Times New Roman" panose="02020603050405020304" pitchFamily="18" charset="0"/>
                <a:ea typeface="Tahoma" panose="020B0604030504040204" pitchFamily="34" charset="0"/>
                <a:cs typeface="Times New Roman" panose="02020603050405020304" pitchFamily="18" charset="0"/>
              </a:rPr>
              <a:t> yang </a:t>
            </a:r>
            <a:r>
              <a:rPr lang="en-ID" sz="2000" dirty="0" err="1">
                <a:latin typeface="Times New Roman" panose="02020603050405020304" pitchFamily="18" charset="0"/>
                <a:ea typeface="Tahoma" panose="020B0604030504040204" pitchFamily="34" charset="0"/>
                <a:cs typeface="Times New Roman" panose="02020603050405020304" pitchFamily="18" charset="0"/>
              </a:rPr>
              <a:t>semakin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ketat</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Lingkungan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kerja</a:t>
            </a:r>
            <a:r>
              <a:rPr lang="en-ID" sz="2000" dirty="0">
                <a:latin typeface="Times New Roman" panose="02020603050405020304" pitchFamily="18" charset="0"/>
                <a:ea typeface="Tahoma" panose="020B0604030504040204" pitchFamily="34" charset="0"/>
                <a:cs typeface="Times New Roman" panose="02020603050405020304" pitchFamily="18" charset="0"/>
              </a:rPr>
              <a:t> yang </a:t>
            </a:r>
            <a:r>
              <a:rPr lang="en-ID" sz="2000" dirty="0" err="1">
                <a:latin typeface="Times New Roman" panose="02020603050405020304" pitchFamily="18" charset="0"/>
                <a:ea typeface="Tahoma" panose="020B0604030504040204" pitchFamily="34" charset="0"/>
                <a:cs typeface="Times New Roman" panose="02020603050405020304" pitchFamily="18" charset="0"/>
              </a:rPr>
              <a:t>kondusif</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beban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kerja</a:t>
            </a:r>
            <a:r>
              <a:rPr lang="en-ID" sz="2000" dirty="0">
                <a:latin typeface="Times New Roman" panose="02020603050405020304" pitchFamily="18" charset="0"/>
                <a:ea typeface="Tahoma" panose="020B0604030504040204" pitchFamily="34" charset="0"/>
                <a:cs typeface="Times New Roman" panose="02020603050405020304" pitchFamily="18" charset="0"/>
              </a:rPr>
              <a:t> yang </a:t>
            </a:r>
            <a:r>
              <a:rPr lang="en-ID" sz="2000" dirty="0" err="1">
                <a:latin typeface="Times New Roman" panose="02020603050405020304" pitchFamily="18" charset="0"/>
                <a:ea typeface="Tahoma" panose="020B0604030504040204" pitchFamily="34" charset="0"/>
                <a:cs typeface="Times New Roman" panose="02020603050405020304" pitchFamily="18" charset="0"/>
              </a:rPr>
              <a:t>seimbang</a:t>
            </a:r>
            <a:r>
              <a:rPr lang="en-ID" sz="2000" dirty="0">
                <a:latin typeface="Times New Roman" panose="02020603050405020304" pitchFamily="18" charset="0"/>
                <a:ea typeface="Tahoma" panose="020B0604030504040204" pitchFamily="34" charset="0"/>
                <a:cs typeface="Times New Roman" panose="02020603050405020304" pitchFamily="18" charset="0"/>
              </a:rPr>
              <a:t>, dan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kepemimpinan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transformasional</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merupakan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faktor</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penting</a:t>
            </a:r>
            <a:r>
              <a:rPr lang="en-ID" sz="2000" dirty="0">
                <a:latin typeface="Times New Roman" panose="02020603050405020304" pitchFamily="18" charset="0"/>
                <a:ea typeface="Tahoma" panose="020B0604030504040204" pitchFamily="34" charset="0"/>
                <a:cs typeface="Times New Roman" panose="02020603050405020304" pitchFamily="18" charset="0"/>
              </a:rPr>
              <a:t> yang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memengaruhi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tingkat</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retensi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karyawan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Lingkungan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kerja</a:t>
            </a:r>
            <a:r>
              <a:rPr lang="en-ID" sz="2000" dirty="0">
                <a:latin typeface="Times New Roman" panose="02020603050405020304" pitchFamily="18" charset="0"/>
                <a:ea typeface="Tahoma" panose="020B0604030504040204" pitchFamily="34" charset="0"/>
                <a:cs typeface="Times New Roman" panose="02020603050405020304" pitchFamily="18" charset="0"/>
              </a:rPr>
              <a:t> yang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mencakup</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aspek</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fisik</a:t>
            </a:r>
            <a:r>
              <a:rPr lang="en-ID" sz="2000" dirty="0">
                <a:latin typeface="Times New Roman" panose="02020603050405020304" pitchFamily="18" charset="0"/>
                <a:ea typeface="Tahoma" panose="020B0604030504040204" pitchFamily="34" charset="0"/>
                <a:cs typeface="Times New Roman" panose="02020603050405020304" pitchFamily="18" charset="0"/>
              </a:rPr>
              <a:t> dan </a:t>
            </a:r>
            <a:r>
              <a:rPr lang="en-ID" sz="2000" dirty="0" err="1">
                <a:latin typeface="Times New Roman" panose="02020603050405020304" pitchFamily="18" charset="0"/>
                <a:ea typeface="Tahoma" panose="020B0604030504040204" pitchFamily="34" charset="0"/>
                <a:cs typeface="Times New Roman" panose="02020603050405020304" pitchFamily="18" charset="0"/>
              </a:rPr>
              <a:t>psikologis</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dapat</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meningkatkan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kepuasan</a:t>
            </a:r>
            <a:r>
              <a:rPr lang="en-ID" sz="2000" dirty="0">
                <a:latin typeface="Times New Roman" panose="02020603050405020304" pitchFamily="18" charset="0"/>
                <a:ea typeface="Tahoma" panose="020B0604030504040204" pitchFamily="34" charset="0"/>
                <a:cs typeface="Times New Roman" panose="02020603050405020304" pitchFamily="18" charset="0"/>
              </a:rPr>
              <a:t> dan </a:t>
            </a:r>
            <a:r>
              <a:rPr lang="en-ID" sz="2000" dirty="0" err="1">
                <a:latin typeface="Times New Roman" panose="02020603050405020304" pitchFamily="18" charset="0"/>
                <a:ea typeface="Tahoma" panose="020B0604030504040204" pitchFamily="34" charset="0"/>
                <a:cs typeface="Times New Roman" panose="02020603050405020304" pitchFamily="18" charset="0"/>
              </a:rPr>
              <a:t>motivasi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sedangkan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beban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kerja</a:t>
            </a:r>
            <a:r>
              <a:rPr lang="en-ID" sz="2000" dirty="0">
                <a:latin typeface="Times New Roman" panose="02020603050405020304" pitchFamily="18" charset="0"/>
                <a:ea typeface="Tahoma" panose="020B0604030504040204" pitchFamily="34" charset="0"/>
                <a:cs typeface="Times New Roman" panose="02020603050405020304" pitchFamily="18" charset="0"/>
              </a:rPr>
              <a:t> yang </a:t>
            </a:r>
            <a:r>
              <a:rPr lang="en-ID" sz="2000" dirty="0" err="1">
                <a:latin typeface="Times New Roman" panose="02020603050405020304" pitchFamily="18" charset="0"/>
                <a:ea typeface="Tahoma" panose="020B0604030504040204" pitchFamily="34" charset="0"/>
                <a:cs typeface="Times New Roman" panose="02020603050405020304" pitchFamily="18" charset="0"/>
              </a:rPr>
              <a:t>berlebihan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dapat</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menyebabkan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stres</a:t>
            </a:r>
            <a:r>
              <a:rPr lang="en-ID" sz="2000" dirty="0">
                <a:latin typeface="Times New Roman" panose="02020603050405020304" pitchFamily="18" charset="0"/>
                <a:ea typeface="Tahoma" panose="020B0604030504040204" pitchFamily="34" charset="0"/>
                <a:cs typeface="Times New Roman" panose="02020603050405020304" pitchFamily="18" charset="0"/>
              </a:rPr>
              <a:t> dan turnover. </a:t>
            </a:r>
            <a:r>
              <a:rPr lang="en-ID" sz="2000" dirty="0" err="1">
                <a:latin typeface="Times New Roman" panose="02020603050405020304" pitchFamily="18" charset="0"/>
                <a:ea typeface="Tahoma" panose="020B0604030504040204" pitchFamily="34" charset="0"/>
                <a:cs typeface="Times New Roman" panose="02020603050405020304" pitchFamily="18" charset="0"/>
              </a:rPr>
              <a:t>Kepemimpinan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transformasional</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dengan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elemen-elemen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seperti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pengaruh</a:t>
            </a:r>
            <a:r>
              <a:rPr lang="en-ID" sz="2000" dirty="0">
                <a:latin typeface="Times New Roman" panose="02020603050405020304" pitchFamily="18" charset="0"/>
                <a:ea typeface="Tahoma" panose="020B0604030504040204" pitchFamily="34" charset="0"/>
                <a:cs typeface="Times New Roman" panose="02020603050405020304" pitchFamily="18" charset="0"/>
              </a:rPr>
              <a:t> ideal, </a:t>
            </a:r>
            <a:r>
              <a:rPr lang="en-ID" sz="2000" dirty="0" err="1">
                <a:latin typeface="Times New Roman" panose="02020603050405020304" pitchFamily="18" charset="0"/>
                <a:ea typeface="Tahoma" panose="020B0604030504040204" pitchFamily="34" charset="0"/>
                <a:cs typeface="Times New Roman" panose="02020603050405020304" pitchFamily="18" charset="0"/>
              </a:rPr>
              <a:t>motivasi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inspiratif</a:t>
            </a:r>
            <a:r>
              <a:rPr lang="en-ID" sz="2000" dirty="0">
                <a:latin typeface="Times New Roman" panose="02020603050405020304" pitchFamily="18" charset="0"/>
                <a:ea typeface="Tahoma" panose="020B0604030504040204" pitchFamily="34" charset="0"/>
                <a:cs typeface="Times New Roman" panose="02020603050405020304" pitchFamily="18" charset="0"/>
              </a:rPr>
              <a:t>, dan </a:t>
            </a:r>
            <a:r>
              <a:rPr lang="en-ID" sz="2000" dirty="0" err="1">
                <a:latin typeface="Times New Roman" panose="02020603050405020304" pitchFamily="18" charset="0"/>
                <a:ea typeface="Tahoma" panose="020B0604030504040204" pitchFamily="34" charset="0"/>
                <a:cs typeface="Times New Roman" panose="02020603050405020304" pitchFamily="18" charset="0"/>
              </a:rPr>
              <a:t>perhatian</a:t>
            </a:r>
            <a:r>
              <a:rPr lang="en-ID" sz="2000" dirty="0">
                <a:latin typeface="Times New Roman" panose="02020603050405020304" pitchFamily="18" charset="0"/>
                <a:ea typeface="Tahoma" panose="020B0604030504040204" pitchFamily="34" charset="0"/>
                <a:cs typeface="Times New Roman" panose="02020603050405020304" pitchFamily="18" charset="0"/>
              </a:rPr>
              <a:t> individual,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mendorong</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karyawan</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untuk</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mencapai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potensi</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r>
              <a:rPr lang="en-ID" sz="2000" dirty="0" err="1">
                <a:latin typeface="Times New Roman" panose="02020603050405020304" pitchFamily="18" charset="0"/>
                <a:ea typeface="Tahoma" panose="020B0604030504040204" pitchFamily="34" charset="0"/>
                <a:cs typeface="Times New Roman" panose="02020603050405020304" pitchFamily="18" charset="0"/>
              </a:rPr>
              <a:t>maksimal</a:t>
            </a:r>
            <a:r>
              <a:rPr lang="en-ID" sz="2000" dirty="0">
                <a:latin typeface="Times New Roman" panose="02020603050405020304" pitchFamily="18" charset="0"/>
                <a:ea typeface="Tahoma" panose="020B0604030504040204" pitchFamily="34" charset="0"/>
                <a:cs typeface="Times New Roman" panose="02020603050405020304" pitchFamily="18" charset="0"/>
              </a:rPr>
              <a:t>. </a:t>
            </a:r>
            <a:endParaRPr lang="en-US" sz="2000" dirty="0">
              <a:solidFill>
                <a:srgbClr val="3F4C89"/>
              </a:solidFill>
              <a:latin typeface="Times New Roman" panose="02020603050405020304" pitchFamily="18" charset="0"/>
              <a:ea typeface="Tahoma" panose="020B0604030504040204" pitchFamily="34" charset="0"/>
              <a:cs typeface="Times New Roman" panose="02020603050405020304" pitchFamily="18" charset="0"/>
              <a:sym typeface="Nourd"/>
            </a:endParaRPr>
          </a:p>
        </p:txBody>
      </p:sp>
      <p:grpSp>
        <p:nvGrpSpPr>
          <p:cNvPr id="72" name="Group 71">
            <a:extLst>
              <a:ext uri="{FF2B5EF4-FFF2-40B4-BE49-F238E27FC236}">
                <a16:creationId xmlns:a16="http://schemas.microsoft.com/office/drawing/2014/main" id="{8443DB73-1532-0120-EE66-C0D23EA707B0}"/>
              </a:ext>
            </a:extLst>
          </p:cNvPr>
          <p:cNvGrpSpPr/>
          <p:nvPr/>
        </p:nvGrpSpPr>
        <p:grpSpPr>
          <a:xfrm>
            <a:off x="6792886" y="2617299"/>
            <a:ext cx="4841142" cy="5980034"/>
            <a:chOff x="6792886" y="2617299"/>
            <a:chExt cx="4841142" cy="5980034"/>
          </a:xfrm>
        </p:grpSpPr>
        <p:sp>
          <p:nvSpPr>
            <p:cNvPr id="50" name="Rectangle 49">
              <a:extLst>
                <a:ext uri="{FF2B5EF4-FFF2-40B4-BE49-F238E27FC236}">
                  <a16:creationId xmlns:a16="http://schemas.microsoft.com/office/drawing/2014/main" id="{7C5A5304-AA31-6CEF-1DC0-CEAAA7C99318}"/>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4368180-B22F-C59A-6224-0543AD646D8C}"/>
                </a:ext>
              </a:extLst>
            </p:cNvPr>
            <p:cNvSpPr/>
            <p:nvPr/>
          </p:nvSpPr>
          <p:spPr>
            <a:xfrm>
              <a:off x="679288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23">
            <a:extLst>
              <a:ext uri="{FF2B5EF4-FFF2-40B4-BE49-F238E27FC236}">
                <a16:creationId xmlns:a16="http://schemas.microsoft.com/office/drawing/2014/main" id="{96E985FF-0DE6-5AF5-D772-43D9AF7F8288}"/>
              </a:ext>
            </a:extLst>
          </p:cNvPr>
          <p:cNvSpPr txBox="1"/>
          <p:nvPr/>
        </p:nvSpPr>
        <p:spPr>
          <a:xfrm>
            <a:off x="6930593" y="2747561"/>
            <a:ext cx="4477570" cy="5232202"/>
          </a:xfrm>
          <a:prstGeom prst="rect">
            <a:avLst/>
          </a:prstGeom>
        </p:spPr>
        <p:txBody>
          <a:bodyPr wrap="square" lIns="0" tIns="0" rIns="0" bIns="0" rtlCol="0" anchor="t">
            <a:spAutoFit/>
          </a:bodyPr>
          <a:lstStyle/>
          <a:p>
            <a:pPr algn="just"/>
            <a:r>
              <a:rPr lang="en-ID" sz="2000" dirty="0" err="1">
                <a:latin typeface="Times New Roman" panose="02020603050405020304" pitchFamily="18" charset="0"/>
                <a:cs typeface="Times New Roman" panose="02020603050405020304" pitchFamily="18" charset="0"/>
              </a:rPr>
              <a:t>Penelitian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mengintegrasikan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pengaruh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kepemimpinan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transformasional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terhadap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retensi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secara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holistik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khususnya</a:t>
            </a:r>
            <a:r>
              <a:rPr lang="en-ID" sz="2000" dirty="0">
                <a:latin typeface="Times New Roman" panose="02020603050405020304" pitchFamily="18" charset="0"/>
                <a:cs typeface="Times New Roman" panose="02020603050405020304" pitchFamily="18" charset="0"/>
              </a:rPr>
              <a:t> di </a:t>
            </a:r>
            <a:r>
              <a:rPr lang="en-ID" sz="2000" dirty="0" err="1">
                <a:latin typeface="Times New Roman" panose="02020603050405020304" pitchFamily="18" charset="0"/>
                <a:cs typeface="Times New Roman" panose="02020603050405020304" pitchFamily="18" charset="0"/>
              </a:rPr>
              <a:t>bisnis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kuliner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lokal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seperti</a:t>
            </a:r>
            <a:r>
              <a:rPr lang="en-ID" sz="2000" dirty="0">
                <a:latin typeface="Times New Roman" panose="02020603050405020304" pitchFamily="18" charset="0"/>
                <a:cs typeface="Times New Roman" panose="02020603050405020304" pitchFamily="18" charset="0"/>
              </a:rPr>
              <a:t> Dira Café </a:t>
            </a:r>
            <a:r>
              <a:rPr lang="en-ID" sz="2000" dirty="0" err="1">
                <a:latin typeface="Times New Roman" panose="02020603050405020304" pitchFamily="18" charset="0"/>
                <a:cs typeface="Times New Roman" panose="02020603050405020304" pitchFamily="18" charset="0"/>
              </a:rPr>
              <a:t>Kencong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Studi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sebelumnya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menunjukkan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bahwa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nyaman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seimbang</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kepemimpinan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transformasional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dapat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meningkatkan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kepuasan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mengurangi</a:t>
            </a:r>
            <a:r>
              <a:rPr lang="en-ID" sz="2000" dirty="0">
                <a:latin typeface="Times New Roman" panose="02020603050405020304" pitchFamily="18" charset="0"/>
                <a:cs typeface="Times New Roman" panose="02020603050405020304" pitchFamily="18" charset="0"/>
              </a:rPr>
              <a:t> turnover, dan </a:t>
            </a:r>
            <a:r>
              <a:rPr lang="en-ID" sz="2000" dirty="0" err="1">
                <a:latin typeface="Times New Roman" panose="02020603050405020304" pitchFamily="18" charset="0"/>
                <a:cs typeface="Times New Roman" panose="02020603050405020304" pitchFamily="18" charset="0"/>
              </a:rPr>
              <a:t>memperkuat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loyalitas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namun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jarang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menganalisis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ketiga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faktor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secara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bersamaan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Penelitian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bertujuan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mengisi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kesenjangan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tersebut</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memberikan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rekomendasi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strategis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meningkatkan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retensi</a:t>
            </a:r>
            <a:r>
              <a:rPr lang="en-ID" sz="2000" dirty="0">
                <a:latin typeface="Times New Roman" panose="02020603050405020304" pitchFamily="18" charset="0"/>
                <a:cs typeface="Times New Roman" panose="02020603050405020304" pitchFamily="18" charset="0"/>
              </a:rPr>
              <a:t> di </a:t>
            </a:r>
            <a:r>
              <a:rPr lang="en-ID" sz="2000" dirty="0" err="1">
                <a:latin typeface="Times New Roman" panose="02020603050405020304" pitchFamily="18" charset="0"/>
                <a:cs typeface="Times New Roman" panose="02020603050405020304" pitchFamily="18" charset="0"/>
              </a:rPr>
              <a:t>sektor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jasa</a:t>
            </a:r>
            <a:r>
              <a:rPr lang="en-ID" sz="2000" dirty="0">
                <a:latin typeface="Times New Roman" panose="02020603050405020304" pitchFamily="18" charset="0"/>
                <a:cs typeface="Times New Roman" panose="02020603050405020304" pitchFamily="18" charset="0"/>
              </a:rPr>
              <a:t>.</a:t>
            </a:r>
          </a:p>
        </p:txBody>
      </p:sp>
      <p:grpSp>
        <p:nvGrpSpPr>
          <p:cNvPr id="73" name="Group 72">
            <a:extLst>
              <a:ext uri="{FF2B5EF4-FFF2-40B4-BE49-F238E27FC236}">
                <a16:creationId xmlns:a16="http://schemas.microsoft.com/office/drawing/2014/main" id="{01FCEEB7-460A-AA99-6588-E53F983C79A8}"/>
              </a:ext>
            </a:extLst>
          </p:cNvPr>
          <p:cNvGrpSpPr/>
          <p:nvPr/>
        </p:nvGrpSpPr>
        <p:grpSpPr>
          <a:xfrm>
            <a:off x="12355836" y="2617299"/>
            <a:ext cx="4841142" cy="5980034"/>
            <a:chOff x="12355836" y="2617299"/>
            <a:chExt cx="4841142" cy="5980034"/>
          </a:xfrm>
        </p:grpSpPr>
        <p:sp>
          <p:nvSpPr>
            <p:cNvPr id="53" name="Rectangle 52">
              <a:extLst>
                <a:ext uri="{FF2B5EF4-FFF2-40B4-BE49-F238E27FC236}">
                  <a16:creationId xmlns:a16="http://schemas.microsoft.com/office/drawing/2014/main" id="{160573EC-0764-D903-44FE-E1095FAD3E87}"/>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77DFA44-3AE0-2DB2-6DEC-120D4ECFC71C}"/>
                </a:ext>
              </a:extLst>
            </p:cNvPr>
            <p:cNvSpPr/>
            <p:nvPr/>
          </p:nvSpPr>
          <p:spPr>
            <a:xfrm>
              <a:off x="123558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23">
            <a:extLst>
              <a:ext uri="{FF2B5EF4-FFF2-40B4-BE49-F238E27FC236}">
                <a16:creationId xmlns:a16="http://schemas.microsoft.com/office/drawing/2014/main" id="{E016DCEA-0344-BF14-CABC-96A68211262D}"/>
              </a:ext>
            </a:extLst>
          </p:cNvPr>
          <p:cNvSpPr txBox="1"/>
          <p:nvPr/>
        </p:nvSpPr>
        <p:spPr>
          <a:xfrm>
            <a:off x="12493543" y="2767837"/>
            <a:ext cx="4556661" cy="4924425"/>
          </a:xfrm>
          <a:prstGeom prst="rect">
            <a:avLst/>
          </a:prstGeom>
        </p:spPr>
        <p:txBody>
          <a:bodyPr wrap="square" lIns="0" tIns="0" rIns="0" bIns="0" rtlCol="0" anchor="t">
            <a:spAutoFit/>
          </a:bodyPr>
          <a:lstStyle/>
          <a:p>
            <a:pPr algn="just"/>
            <a:r>
              <a:rPr lang="en-ID" sz="2000" dirty="0" err="1">
                <a:latin typeface="Times New Roman" panose="02020603050405020304" pitchFamily="18" charset="0"/>
                <a:cs typeface="Times New Roman" panose="02020603050405020304" pitchFamily="18" charset="0"/>
              </a:rPr>
              <a:t>Berdasarkan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observasi</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dilakukan</a:t>
            </a:r>
            <a:r>
              <a:rPr lang="en-ID" sz="2000" dirty="0">
                <a:latin typeface="Times New Roman" panose="02020603050405020304" pitchFamily="18" charset="0"/>
                <a:cs typeface="Times New Roman" panose="02020603050405020304" pitchFamily="18" charset="0"/>
              </a:rPr>
              <a:t> Dira Café </a:t>
            </a:r>
            <a:r>
              <a:rPr lang="en-ID" sz="2000" dirty="0" err="1">
                <a:latin typeface="Times New Roman" panose="02020603050405020304" pitchFamily="18" charset="0"/>
                <a:cs typeface="Times New Roman" panose="02020603050405020304" pitchFamily="18" charset="0"/>
              </a:rPr>
              <a:t>Kencong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menghadapi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peningkatan</a:t>
            </a:r>
            <a:r>
              <a:rPr lang="en-ID" sz="2000" dirty="0">
                <a:latin typeface="Times New Roman" panose="02020603050405020304" pitchFamily="18" charset="0"/>
                <a:cs typeface="Times New Roman" panose="02020603050405020304" pitchFamily="18" charset="0"/>
              </a:rPr>
              <a:t> turnover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dari</a:t>
            </a:r>
            <a:r>
              <a:rPr lang="en-ID" sz="2000" dirty="0">
                <a:latin typeface="Times New Roman" panose="02020603050405020304" pitchFamily="18" charset="0"/>
                <a:cs typeface="Times New Roman" panose="02020603050405020304" pitchFamily="18" charset="0"/>
              </a:rPr>
              <a:t> 11,29% pada 2019 </a:t>
            </a:r>
            <a:r>
              <a:rPr lang="en-ID" sz="2000" dirty="0" err="1">
                <a:latin typeface="Times New Roman" panose="02020603050405020304" pitchFamily="18" charset="0"/>
                <a:cs typeface="Times New Roman" panose="02020603050405020304" pitchFamily="18" charset="0"/>
              </a:rPr>
              <a:t>menjadi</a:t>
            </a:r>
            <a:r>
              <a:rPr lang="en-ID" sz="2000" dirty="0">
                <a:latin typeface="Times New Roman" panose="02020603050405020304" pitchFamily="18" charset="0"/>
                <a:cs typeface="Times New Roman" panose="02020603050405020304" pitchFamily="18" charset="0"/>
              </a:rPr>
              <a:t> 19,05% pada 2023,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keluhan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utama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terkait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kepemimpinan</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kurang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efektif</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Penelitian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bertujuan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menganalisis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hubungan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faktor-faktor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tersebut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terhadap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retensi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menggunakan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pendekatan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teori</a:t>
            </a:r>
            <a:r>
              <a:rPr lang="en-ID" sz="2000" dirty="0">
                <a:latin typeface="Times New Roman" panose="02020603050405020304" pitchFamily="18" charset="0"/>
                <a:cs typeface="Times New Roman" panose="02020603050405020304" pitchFamily="18" charset="0"/>
              </a:rPr>
              <a:t> Maslow, yang </a:t>
            </a:r>
            <a:r>
              <a:rPr lang="en-ID" sz="2000" dirty="0" err="1">
                <a:latin typeface="Times New Roman" panose="02020603050405020304" pitchFamily="18" charset="0"/>
                <a:cs typeface="Times New Roman" panose="02020603050405020304" pitchFamily="18" charset="0"/>
              </a:rPr>
              <a:t>menekankan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pentingnya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lingkungan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mendukung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beban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seimbang</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kepemimpinan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transformasional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memenuhi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kebutuhan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dasar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hingga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aktualisasi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diri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guna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menciptakan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tenaga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kerja</a:t>
            </a:r>
            <a:r>
              <a:rPr lang="en-ID" sz="2000" dirty="0">
                <a:latin typeface="Times New Roman" panose="02020603050405020304" pitchFamily="18" charset="0"/>
                <a:cs typeface="Times New Roman" panose="02020603050405020304" pitchFamily="18" charset="0"/>
              </a:rPr>
              <a:t> yang loyal dan </a:t>
            </a:r>
            <a:r>
              <a:rPr lang="en-ID" sz="2000" dirty="0" err="1">
                <a:latin typeface="Times New Roman" panose="02020603050405020304" pitchFamily="18" charset="0"/>
                <a:cs typeface="Times New Roman" panose="02020603050405020304" pitchFamily="18" charset="0"/>
              </a:rPr>
              <a:t>produktif</a:t>
            </a:r>
            <a:r>
              <a:rPr lang="en-ID" sz="2000" dirty="0">
                <a:latin typeface="Times New Roman" panose="02020603050405020304" pitchFamily="18" charset="0"/>
                <a:cs typeface="Times New Roman" panose="02020603050405020304" pitchFamily="18" charset="0"/>
              </a:rPr>
              <a:t>.</a:t>
            </a:r>
          </a:p>
        </p:txBody>
      </p:sp>
      <p:sp>
        <p:nvSpPr>
          <p:cNvPr id="56" name="TextBox 23">
            <a:extLst>
              <a:ext uri="{FF2B5EF4-FFF2-40B4-BE49-F238E27FC236}">
                <a16:creationId xmlns:a16="http://schemas.microsoft.com/office/drawing/2014/main" id="{836A093C-1771-4899-5FFF-EC90F6336641}"/>
              </a:ext>
            </a:extLst>
          </p:cNvPr>
          <p:cNvSpPr txBox="1"/>
          <p:nvPr/>
        </p:nvSpPr>
        <p:spPr>
          <a:xfrm>
            <a:off x="11500827" y="9475221"/>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03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grpSp>
        <p:nvGrpSpPr>
          <p:cNvPr id="60" name="Group 59">
            <a:extLst>
              <a:ext uri="{FF2B5EF4-FFF2-40B4-BE49-F238E27FC236}">
                <a16:creationId xmlns:a16="http://schemas.microsoft.com/office/drawing/2014/main" id="{B7675914-6B61-6F44-701F-17FC1E721C2F}"/>
              </a:ext>
            </a:extLst>
          </p:cNvPr>
          <p:cNvGrpSpPr/>
          <p:nvPr/>
        </p:nvGrpSpPr>
        <p:grpSpPr>
          <a:xfrm>
            <a:off x="1147726" y="-1873819"/>
            <a:ext cx="1123746" cy="3975274"/>
            <a:chOff x="1270118" y="-1841674"/>
            <a:chExt cx="1123746" cy="3975274"/>
          </a:xfrm>
        </p:grpSpPr>
        <p:sp>
          <p:nvSpPr>
            <p:cNvPr id="59" name="Rounded Rectangle 58">
              <a:extLst>
                <a:ext uri="{FF2B5EF4-FFF2-40B4-BE49-F238E27FC236}">
                  <a16:creationId xmlns:a16="http://schemas.microsoft.com/office/drawing/2014/main" id="{D7D90196-A305-7629-22C2-D8899E77B708}"/>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D9FEBBA0-3FA9-D0C7-5427-66C061952FDE}"/>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1560D834-2B84-E212-00A5-79FA75F027C0}"/>
              </a:ext>
            </a:extLst>
          </p:cNvPr>
          <p:cNvGrpSpPr/>
          <p:nvPr/>
        </p:nvGrpSpPr>
        <p:grpSpPr>
          <a:xfrm>
            <a:off x="-27147052" y="-5194073"/>
            <a:ext cx="38328600" cy="19754072"/>
            <a:chOff x="-8991600" y="-9467072"/>
            <a:chExt cx="38328600" cy="19754072"/>
          </a:xfrm>
        </p:grpSpPr>
        <p:sp>
          <p:nvSpPr>
            <p:cNvPr id="62" name="Rectangle 61">
              <a:extLst>
                <a:ext uri="{FF2B5EF4-FFF2-40B4-BE49-F238E27FC236}">
                  <a16:creationId xmlns:a16="http://schemas.microsoft.com/office/drawing/2014/main" id="{FCDB8DD8-3203-2652-81A1-6DC7F4E53722}"/>
                </a:ext>
              </a:extLst>
            </p:cNvPr>
            <p:cNvSpPr/>
            <p:nvPr/>
          </p:nvSpPr>
          <p:spPr>
            <a:xfrm>
              <a:off x="12158338" y="-9467072"/>
              <a:ext cx="4398246" cy="17343707"/>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2">
              <a:extLst>
                <a:ext uri="{FF2B5EF4-FFF2-40B4-BE49-F238E27FC236}">
                  <a16:creationId xmlns:a16="http://schemas.microsoft.com/office/drawing/2014/main" id="{D30A37D4-C538-C131-0761-5AE3F34DA646}"/>
                </a:ext>
              </a:extLst>
            </p:cNvPr>
            <p:cNvGrpSpPr/>
            <p:nvPr/>
          </p:nvGrpSpPr>
          <p:grpSpPr>
            <a:xfrm rot="16200000">
              <a:off x="8967518" y="-10082482"/>
              <a:ext cx="2410364" cy="38328600"/>
              <a:chOff x="0" y="0"/>
              <a:chExt cx="634828" cy="4816593"/>
            </a:xfrm>
          </p:grpSpPr>
          <p:sp>
            <p:nvSpPr>
              <p:cNvPr id="64" name="Freeform 3">
                <a:extLst>
                  <a:ext uri="{FF2B5EF4-FFF2-40B4-BE49-F238E27FC236}">
                    <a16:creationId xmlns:a16="http://schemas.microsoft.com/office/drawing/2014/main" id="{B54A3F80-C1D2-5B68-8670-790041C838A6}"/>
                  </a:ext>
                </a:extLst>
              </p:cNvPr>
              <p:cNvSpPr/>
              <p:nvPr/>
            </p:nvSpPr>
            <p:spPr>
              <a:xfrm>
                <a:off x="0" y="0"/>
                <a:ext cx="634828" cy="4816592"/>
              </a:xfrm>
              <a:custGeom>
                <a:avLst/>
                <a:gdLst/>
                <a:ahLst/>
                <a:cxnLst/>
                <a:rect l="l" t="t" r="r" b="b"/>
                <a:pathLst>
                  <a:path w="634828" h="4816592">
                    <a:moveTo>
                      <a:pt x="0" y="0"/>
                    </a:moveTo>
                    <a:lnTo>
                      <a:pt x="634828" y="0"/>
                    </a:lnTo>
                    <a:lnTo>
                      <a:pt x="634828" y="4816592"/>
                    </a:lnTo>
                    <a:lnTo>
                      <a:pt x="0" y="4816592"/>
                    </a:lnTo>
                    <a:close/>
                  </a:path>
                </a:pathLst>
              </a:custGeom>
              <a:solidFill>
                <a:srgbClr val="FFCD39"/>
              </a:solidFill>
            </p:spPr>
            <p:txBody>
              <a:bodyPr/>
              <a:lstStyle/>
              <a:p>
                <a:endParaRPr lang="en-US"/>
              </a:p>
            </p:txBody>
          </p:sp>
          <p:sp>
            <p:nvSpPr>
              <p:cNvPr id="65" name="TextBox 4">
                <a:extLst>
                  <a:ext uri="{FF2B5EF4-FFF2-40B4-BE49-F238E27FC236}">
                    <a16:creationId xmlns:a16="http://schemas.microsoft.com/office/drawing/2014/main" id="{7C810130-D077-1FC6-7337-D706302F70F3}"/>
                  </a:ext>
                </a:extLst>
              </p:cNvPr>
              <p:cNvSpPr txBox="1"/>
              <p:nvPr/>
            </p:nvSpPr>
            <p:spPr>
              <a:xfrm>
                <a:off x="0" y="28575"/>
                <a:ext cx="634828" cy="4788018"/>
              </a:xfrm>
              <a:prstGeom prst="rect">
                <a:avLst/>
              </a:prstGeom>
            </p:spPr>
            <p:txBody>
              <a:bodyPr lIns="50800" tIns="50800" rIns="50800" bIns="50800" rtlCol="0" anchor="ctr"/>
              <a:lstStyle/>
              <a:p>
                <a:pPr algn="ctr">
                  <a:lnSpc>
                    <a:spcPts val="1898"/>
                  </a:lnSpc>
                </a:pPr>
                <a:endParaRPr/>
              </a:p>
            </p:txBody>
          </p:sp>
        </p:grpSp>
      </p:grpSp>
      <p:sp>
        <p:nvSpPr>
          <p:cNvPr id="100" name="Rounded Rectangle 99">
            <a:extLst>
              <a:ext uri="{FF2B5EF4-FFF2-40B4-BE49-F238E27FC236}">
                <a16:creationId xmlns:a16="http://schemas.microsoft.com/office/drawing/2014/main" id="{0EBDE39A-4A16-4C15-977A-615A5FC5DF88}"/>
              </a:ext>
            </a:extLst>
          </p:cNvPr>
          <p:cNvSpPr/>
          <p:nvPr/>
        </p:nvSpPr>
        <p:spPr>
          <a:xfrm>
            <a:off x="23088600" y="3622573"/>
            <a:ext cx="16331206" cy="4974760"/>
          </a:xfrm>
          <a:prstGeom prst="round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a:extLst>
              <a:ext uri="{FF2B5EF4-FFF2-40B4-BE49-F238E27FC236}">
                <a16:creationId xmlns:a16="http://schemas.microsoft.com/office/drawing/2014/main" id="{6D202177-8611-2E0B-9CE7-BEBF164C6793}"/>
              </a:ext>
            </a:extLst>
          </p:cNvPr>
          <p:cNvSpPr/>
          <p:nvPr/>
        </p:nvSpPr>
        <p:spPr>
          <a:xfrm>
            <a:off x="23948115" y="4345007"/>
            <a:ext cx="6750136"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a:extLst>
              <a:ext uri="{FF2B5EF4-FFF2-40B4-BE49-F238E27FC236}">
                <a16:creationId xmlns:a16="http://schemas.microsoft.com/office/drawing/2014/main" id="{621EB6AF-8CEB-3D3A-CF48-AF9F595F8213}"/>
              </a:ext>
            </a:extLst>
          </p:cNvPr>
          <p:cNvSpPr/>
          <p:nvPr/>
        </p:nvSpPr>
        <p:spPr>
          <a:xfrm>
            <a:off x="31787446" y="4355690"/>
            <a:ext cx="6750136"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24">
            <a:extLst>
              <a:ext uri="{FF2B5EF4-FFF2-40B4-BE49-F238E27FC236}">
                <a16:creationId xmlns:a16="http://schemas.microsoft.com/office/drawing/2014/main" id="{B07C8F72-3393-8630-26C6-BC73C36F4E80}"/>
              </a:ext>
            </a:extLst>
          </p:cNvPr>
          <p:cNvSpPr txBox="1"/>
          <p:nvPr/>
        </p:nvSpPr>
        <p:spPr>
          <a:xfrm>
            <a:off x="25114678" y="4968879"/>
            <a:ext cx="4462432" cy="434022"/>
          </a:xfrm>
          <a:prstGeom prst="rect">
            <a:avLst/>
          </a:prstGeom>
        </p:spPr>
        <p:txBody>
          <a:bodyPr lIns="0" tIns="0" rIns="0" bIns="0" rtlCol="0" anchor="t">
            <a:spAutoFit/>
          </a:bodyPr>
          <a:lstStyle/>
          <a:p>
            <a:pPr algn="l">
              <a:lnSpc>
                <a:spcPts val="3640"/>
              </a:lnSpc>
            </a:pPr>
            <a:r>
              <a:rPr lang="en-US" sz="2600" b="1" spc="28">
                <a:solidFill>
                  <a:srgbClr val="3F4C89"/>
                </a:solidFill>
                <a:latin typeface="Arial" panose="020B0604020202020204" pitchFamily="34" charset="0"/>
                <a:ea typeface="Lato Bold"/>
                <a:cs typeface="Arial" panose="020B0604020202020204" pitchFamily="34" charset="0"/>
                <a:sym typeface="Lato Bold"/>
              </a:rPr>
              <a:t>PERMASALAHAN 01</a:t>
            </a:r>
          </a:p>
        </p:txBody>
      </p:sp>
      <p:sp>
        <p:nvSpPr>
          <p:cNvPr id="104" name="TextBox 31">
            <a:extLst>
              <a:ext uri="{FF2B5EF4-FFF2-40B4-BE49-F238E27FC236}">
                <a16:creationId xmlns:a16="http://schemas.microsoft.com/office/drawing/2014/main" id="{FBA637BA-AF99-B193-8604-8B3C1B96E820}"/>
              </a:ext>
            </a:extLst>
          </p:cNvPr>
          <p:cNvSpPr txBox="1"/>
          <p:nvPr/>
        </p:nvSpPr>
        <p:spPr>
          <a:xfrm>
            <a:off x="24399146" y="5635521"/>
            <a:ext cx="5893496" cy="1700594"/>
          </a:xfrm>
          <a:prstGeom prst="rect">
            <a:avLst/>
          </a:prstGeom>
        </p:spPr>
        <p:txBody>
          <a:bodyPr wrap="square" lIns="0" tIns="0" rIns="0" bIns="0" rtlCol="0" anchor="t">
            <a:spAutoFit/>
          </a:bodyPr>
          <a:lstStyle/>
          <a:p>
            <a:pPr algn="just">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Bagaimana hubungan antara faktor-faktor social capital, social presence dan self-perception theory dalam mempengaruhi retensi pemain game RPG?</a:t>
            </a:r>
          </a:p>
        </p:txBody>
      </p:sp>
      <p:sp>
        <p:nvSpPr>
          <p:cNvPr id="105" name="TextBox 32">
            <a:extLst>
              <a:ext uri="{FF2B5EF4-FFF2-40B4-BE49-F238E27FC236}">
                <a16:creationId xmlns:a16="http://schemas.microsoft.com/office/drawing/2014/main" id="{29621B28-6D18-B952-1BC2-BC5C01E32678}"/>
              </a:ext>
            </a:extLst>
          </p:cNvPr>
          <p:cNvSpPr txBox="1"/>
          <p:nvPr/>
        </p:nvSpPr>
        <p:spPr>
          <a:xfrm>
            <a:off x="32470878" y="5635521"/>
            <a:ext cx="5383272" cy="2141099"/>
          </a:xfrm>
          <a:prstGeom prst="rect">
            <a:avLst/>
          </a:prstGeom>
        </p:spPr>
        <p:txBody>
          <a:bodyPr wrap="square" lIns="0" tIns="0" rIns="0" bIns="0" rtlCol="0" anchor="t">
            <a:spAutoFit/>
          </a:bodyPr>
          <a:lstStyle/>
          <a:p>
            <a:pPr algn="just">
              <a:lnSpc>
                <a:spcPts val="3360"/>
              </a:lnSpc>
            </a:pPr>
            <a:r>
              <a:rPr lang="en-US" sz="2400" spc="26">
                <a:solidFill>
                  <a:srgbClr val="3F4C89"/>
                </a:solidFill>
                <a:latin typeface="Arial" panose="020B0604020202020204" pitchFamily="34" charset="0"/>
                <a:ea typeface="Lato"/>
                <a:cs typeface="Arial" panose="020B0604020202020204" pitchFamily="34" charset="0"/>
                <a:sym typeface="Lato"/>
              </a:rPr>
              <a:t>Bagaimana peran faktor-faktor ini dalam menjelaskan mengapa pemain memilih untuk tetap bermain game RPG dan tidak beralih ke game lain?</a:t>
            </a:r>
          </a:p>
          <a:p>
            <a:pPr algn="just">
              <a:lnSpc>
                <a:spcPts val="3360"/>
              </a:lnSpc>
            </a:pPr>
            <a:endParaRPr lang="en-US" sz="2400" spc="26">
              <a:solidFill>
                <a:srgbClr val="3F4C89"/>
              </a:solidFill>
              <a:latin typeface="Arial" panose="020B0604020202020204" pitchFamily="34" charset="0"/>
              <a:ea typeface="Lato"/>
              <a:cs typeface="Arial" panose="020B0604020202020204" pitchFamily="34" charset="0"/>
              <a:sym typeface="Lato"/>
            </a:endParaRPr>
          </a:p>
        </p:txBody>
      </p:sp>
      <p:sp>
        <p:nvSpPr>
          <p:cNvPr id="106" name="TextBox 35">
            <a:extLst>
              <a:ext uri="{FF2B5EF4-FFF2-40B4-BE49-F238E27FC236}">
                <a16:creationId xmlns:a16="http://schemas.microsoft.com/office/drawing/2014/main" id="{26933A82-5591-B13A-3CCC-EFA22A03CF27}"/>
              </a:ext>
            </a:extLst>
          </p:cNvPr>
          <p:cNvSpPr txBox="1"/>
          <p:nvPr/>
        </p:nvSpPr>
        <p:spPr>
          <a:xfrm>
            <a:off x="33195596" y="4954590"/>
            <a:ext cx="4462432" cy="422167"/>
          </a:xfrm>
          <a:prstGeom prst="rect">
            <a:avLst/>
          </a:prstGeom>
        </p:spPr>
        <p:txBody>
          <a:bodyPr lIns="0" tIns="0" rIns="0" bIns="0" rtlCol="0" anchor="t">
            <a:spAutoFit/>
          </a:bodyPr>
          <a:lstStyle/>
          <a:p>
            <a:pPr algn="l">
              <a:lnSpc>
                <a:spcPts val="3640"/>
              </a:lnSpc>
            </a:pPr>
            <a:r>
              <a:rPr lang="en-US" sz="2600" b="1" spc="28">
                <a:solidFill>
                  <a:srgbClr val="3F4C89"/>
                </a:solidFill>
                <a:latin typeface="Arial" panose="020B0604020202020204" pitchFamily="34" charset="0"/>
                <a:ea typeface="Lato Bold"/>
                <a:cs typeface="Arial" panose="020B0604020202020204" pitchFamily="34" charset="0"/>
                <a:sym typeface="Lato Bold"/>
              </a:rPr>
              <a:t>PERMASALAHAN 02</a:t>
            </a:r>
          </a:p>
        </p:txBody>
      </p:sp>
      <p:sp>
        <p:nvSpPr>
          <p:cNvPr id="107" name="Freeform 25">
            <a:extLst>
              <a:ext uri="{FF2B5EF4-FFF2-40B4-BE49-F238E27FC236}">
                <a16:creationId xmlns:a16="http://schemas.microsoft.com/office/drawing/2014/main" id="{168E69EA-0AE7-6A0E-7A04-F613DEFE82D5}"/>
              </a:ext>
            </a:extLst>
          </p:cNvPr>
          <p:cNvSpPr/>
          <p:nvPr/>
        </p:nvSpPr>
        <p:spPr>
          <a:xfrm>
            <a:off x="24399146" y="4914267"/>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8" name="Freeform 107">
            <a:extLst>
              <a:ext uri="{FF2B5EF4-FFF2-40B4-BE49-F238E27FC236}">
                <a16:creationId xmlns:a16="http://schemas.microsoft.com/office/drawing/2014/main" id="{12AE388D-C432-F102-1EC2-5FC9F1715B03}"/>
              </a:ext>
            </a:extLst>
          </p:cNvPr>
          <p:cNvSpPr/>
          <p:nvPr/>
        </p:nvSpPr>
        <p:spPr>
          <a:xfrm>
            <a:off x="32485515" y="4914268"/>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9" name="TextBox 5">
            <a:extLst>
              <a:ext uri="{FF2B5EF4-FFF2-40B4-BE49-F238E27FC236}">
                <a16:creationId xmlns:a16="http://schemas.microsoft.com/office/drawing/2014/main" id="{1A2E1274-1F72-3705-CAB0-0ED5976DAC32}"/>
              </a:ext>
            </a:extLst>
          </p:cNvPr>
          <p:cNvSpPr txBox="1"/>
          <p:nvPr/>
        </p:nvSpPr>
        <p:spPr>
          <a:xfrm>
            <a:off x="-19585553" y="1925252"/>
            <a:ext cx="9513291" cy="3693319"/>
          </a:xfrm>
          <a:prstGeom prst="rect">
            <a:avLst/>
          </a:prstGeom>
        </p:spPr>
        <p:txBody>
          <a:bodyPr wrap="square" lIns="0" tIns="0" rIns="0" bIns="0" rtlCol="0" anchor="t">
            <a:spAutoFit/>
          </a:bodyPr>
          <a:lstStyle/>
          <a:p>
            <a:pPr algn="l"/>
            <a:r>
              <a:rPr lang="en-US" sz="4800" b="1">
                <a:solidFill>
                  <a:srgbClr val="000000"/>
                </a:solidFill>
                <a:latin typeface="Arial" panose="020B0604020202020204" pitchFamily="34" charset="0"/>
                <a:ea typeface="Bebas Neue Bold"/>
                <a:cs typeface="Arial" panose="020B0604020202020204" pitchFamily="34" charset="0"/>
                <a:sym typeface="Bebas Neue Bold"/>
              </a:rPr>
              <a:t>Peran Jasa Powerpoint Terhadap Keberhasilan Mahasiswa Dalam Menghadapi Ujian Skripsi Order Aja Di Kanfast Pasti Mantap </a:t>
            </a:r>
          </a:p>
        </p:txBody>
      </p:sp>
      <p:sp>
        <p:nvSpPr>
          <p:cNvPr id="110" name="Rounded Rectangle 109">
            <a:extLst>
              <a:ext uri="{FF2B5EF4-FFF2-40B4-BE49-F238E27FC236}">
                <a16:creationId xmlns:a16="http://schemas.microsoft.com/office/drawing/2014/main" id="{D805E112-50A8-3506-9021-FFC6FFD15447}"/>
              </a:ext>
            </a:extLst>
          </p:cNvPr>
          <p:cNvSpPr/>
          <p:nvPr/>
        </p:nvSpPr>
        <p:spPr>
          <a:xfrm>
            <a:off x="-19585553" y="6184808"/>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5">
            <a:extLst>
              <a:ext uri="{FF2B5EF4-FFF2-40B4-BE49-F238E27FC236}">
                <a16:creationId xmlns:a16="http://schemas.microsoft.com/office/drawing/2014/main" id="{91B6E5C4-D996-5A02-56FD-EEE764ACCC92}"/>
              </a:ext>
            </a:extLst>
          </p:cNvPr>
          <p:cNvSpPr txBox="1"/>
          <p:nvPr/>
        </p:nvSpPr>
        <p:spPr>
          <a:xfrm>
            <a:off x="-19162014" y="6312264"/>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sp>
        <p:nvSpPr>
          <p:cNvPr id="115" name="TextBox 23">
            <a:extLst>
              <a:ext uri="{FF2B5EF4-FFF2-40B4-BE49-F238E27FC236}">
                <a16:creationId xmlns:a16="http://schemas.microsoft.com/office/drawing/2014/main" id="{A8A37191-4C7B-9B3A-3F95-77CE9AB70675}"/>
              </a:ext>
            </a:extLst>
          </p:cNvPr>
          <p:cNvSpPr txBox="1"/>
          <p:nvPr/>
        </p:nvSpPr>
        <p:spPr>
          <a:xfrm>
            <a:off x="18482451" y="9410700"/>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04 | Universitas Negeri Semarang</a:t>
            </a:r>
          </a:p>
        </p:txBody>
      </p:sp>
      <p:sp>
        <p:nvSpPr>
          <p:cNvPr id="116" name="TextBox 2">
            <a:extLst>
              <a:ext uri="{FF2B5EF4-FFF2-40B4-BE49-F238E27FC236}">
                <a16:creationId xmlns:a16="http://schemas.microsoft.com/office/drawing/2014/main" id="{0F58AC7C-739D-A445-EB86-D4CB1E37BF87}"/>
              </a:ext>
            </a:extLst>
          </p:cNvPr>
          <p:cNvSpPr txBox="1"/>
          <p:nvPr/>
        </p:nvSpPr>
        <p:spPr>
          <a:xfrm>
            <a:off x="3406866" y="-3157238"/>
            <a:ext cx="11474268" cy="1243930"/>
          </a:xfrm>
          <a:prstGeom prst="rect">
            <a:avLst/>
          </a:prstGeom>
        </p:spPr>
        <p:txBody>
          <a:bodyPr wrap="square" lIns="0" tIns="0" rIns="0" bIns="0" rtlCol="0" anchor="t">
            <a:spAutoFit/>
          </a:bodyPr>
          <a:lstStyle/>
          <a:p>
            <a:pPr algn="l">
              <a:lnSpc>
                <a:spcPts val="9676"/>
              </a:lnSpc>
            </a:pPr>
            <a:r>
              <a:rPr lang="en-US" sz="9486" b="1">
                <a:solidFill>
                  <a:srgbClr val="000000"/>
                </a:solidFill>
                <a:latin typeface="Arial" panose="020B0604020202020204" pitchFamily="34" charset="0"/>
                <a:ea typeface="Bebas Neue Bold"/>
                <a:cs typeface="Arial" panose="020B0604020202020204" pitchFamily="34" charset="0"/>
                <a:sym typeface="Bebas Neue Bold"/>
              </a:rPr>
              <a:t>Rumusan Masalah </a:t>
            </a:r>
          </a:p>
        </p:txBody>
      </p:sp>
      <p:sp>
        <p:nvSpPr>
          <p:cNvPr id="121" name="Freeform 120">
            <a:extLst>
              <a:ext uri="{FF2B5EF4-FFF2-40B4-BE49-F238E27FC236}">
                <a16:creationId xmlns:a16="http://schemas.microsoft.com/office/drawing/2014/main" id="{F5B08C5F-E689-FEF9-5483-B964A4EC7E55}"/>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FCD04162-4EA7-B406-348A-DBD60C23BD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726" y="516550"/>
            <a:ext cx="1123746" cy="11237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E0BB-EFD1-1A17-31A3-AC542515125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0180034-FB0E-E133-6D65-9CC71EB109BF}"/>
              </a:ext>
            </a:extLst>
          </p:cNvPr>
          <p:cNvSpPr txBox="1"/>
          <p:nvPr/>
        </p:nvSpPr>
        <p:spPr>
          <a:xfrm>
            <a:off x="2720840" y="1510580"/>
            <a:ext cx="11474268" cy="1243930"/>
          </a:xfrm>
          <a:prstGeom prst="rect">
            <a:avLst/>
          </a:prstGeom>
        </p:spPr>
        <p:txBody>
          <a:bodyPr wrap="square" lIns="0" tIns="0" rIns="0" bIns="0" rtlCol="0" anchor="t">
            <a:spAutoFit/>
          </a:bodyPr>
          <a:lstStyle/>
          <a:p>
            <a:pPr algn="l">
              <a:lnSpc>
                <a:spcPts val="9676"/>
              </a:lnSpc>
            </a:pPr>
            <a:r>
              <a:rPr lang="en-US" sz="8500" b="1" dirty="0">
                <a:solidFill>
                  <a:srgbClr val="000000"/>
                </a:solidFill>
                <a:latin typeface="Arial" panose="020B0604020202020204" pitchFamily="34" charset="0"/>
                <a:ea typeface="Bebas Neue Bold"/>
                <a:cs typeface="Arial" panose="020B0604020202020204" pitchFamily="34" charset="0"/>
                <a:sym typeface="Bebas Neue Bold"/>
              </a:rPr>
              <a:t>Kerangka Konseptual</a:t>
            </a:r>
          </a:p>
        </p:txBody>
      </p:sp>
      <p:grpSp>
        <p:nvGrpSpPr>
          <p:cNvPr id="6" name="Group 6">
            <a:extLst>
              <a:ext uri="{FF2B5EF4-FFF2-40B4-BE49-F238E27FC236}">
                <a16:creationId xmlns:a16="http://schemas.microsoft.com/office/drawing/2014/main" id="{301080CD-AFFB-0DC9-4F86-CD00B3871F50}"/>
              </a:ext>
            </a:extLst>
          </p:cNvPr>
          <p:cNvGrpSpPr/>
          <p:nvPr/>
        </p:nvGrpSpPr>
        <p:grpSpPr>
          <a:xfrm rot="-5400000">
            <a:off x="17540580" y="-830016"/>
            <a:ext cx="824742" cy="835290"/>
            <a:chOff x="0" y="0"/>
            <a:chExt cx="1551399" cy="1230385"/>
          </a:xfrm>
        </p:grpSpPr>
        <p:sp>
          <p:nvSpPr>
            <p:cNvPr id="7" name="Freeform 7">
              <a:extLst>
                <a:ext uri="{FF2B5EF4-FFF2-40B4-BE49-F238E27FC236}">
                  <a16:creationId xmlns:a16="http://schemas.microsoft.com/office/drawing/2014/main" id="{112FD0EA-1E71-2CD1-EAE5-F349AAEBCCEA}"/>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8" name="TextBox 8">
              <a:extLst>
                <a:ext uri="{FF2B5EF4-FFF2-40B4-BE49-F238E27FC236}">
                  <a16:creationId xmlns:a16="http://schemas.microsoft.com/office/drawing/2014/main" id="{B3902F86-465A-FE4E-314F-03C3C2B2F091}"/>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12" name="Group 12">
            <a:extLst>
              <a:ext uri="{FF2B5EF4-FFF2-40B4-BE49-F238E27FC236}">
                <a16:creationId xmlns:a16="http://schemas.microsoft.com/office/drawing/2014/main" id="{F0ED9920-3F63-E4AE-2E2C-52CC6DC6182B}"/>
              </a:ext>
            </a:extLst>
          </p:cNvPr>
          <p:cNvGrpSpPr/>
          <p:nvPr/>
        </p:nvGrpSpPr>
        <p:grpSpPr>
          <a:xfrm rot="-5400000">
            <a:off x="17510804" y="5452"/>
            <a:ext cx="824743" cy="813839"/>
            <a:chOff x="0" y="0"/>
            <a:chExt cx="217216" cy="214344"/>
          </a:xfrm>
        </p:grpSpPr>
        <p:sp>
          <p:nvSpPr>
            <p:cNvPr id="13" name="Freeform 13">
              <a:extLst>
                <a:ext uri="{FF2B5EF4-FFF2-40B4-BE49-F238E27FC236}">
                  <a16:creationId xmlns:a16="http://schemas.microsoft.com/office/drawing/2014/main" id="{5CE9D812-5DAE-C668-7D2D-99E0B0940F5A}"/>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4" name="TextBox 14">
              <a:extLst>
                <a:ext uri="{FF2B5EF4-FFF2-40B4-BE49-F238E27FC236}">
                  <a16:creationId xmlns:a16="http://schemas.microsoft.com/office/drawing/2014/main" id="{B4B8FC0D-0EB4-3823-598A-171C58981064}"/>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25" name="Freeform 25">
            <a:extLst>
              <a:ext uri="{FF2B5EF4-FFF2-40B4-BE49-F238E27FC236}">
                <a16:creationId xmlns:a16="http://schemas.microsoft.com/office/drawing/2014/main" id="{7576D82A-71E1-DFAB-97EE-9C17C8D341C7}"/>
              </a:ext>
            </a:extLst>
          </p:cNvPr>
          <p:cNvSpPr/>
          <p:nvPr/>
        </p:nvSpPr>
        <p:spPr>
          <a:xfrm rot="-5400000" flipH="1" flipV="1">
            <a:off x="15688715" y="523482"/>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6" name="TextBox 23">
            <a:extLst>
              <a:ext uri="{FF2B5EF4-FFF2-40B4-BE49-F238E27FC236}">
                <a16:creationId xmlns:a16="http://schemas.microsoft.com/office/drawing/2014/main" id="{A4734D5E-6751-1C84-21CB-5B96DAD5C287}"/>
              </a:ext>
            </a:extLst>
          </p:cNvPr>
          <p:cNvSpPr txBox="1"/>
          <p:nvPr/>
        </p:nvSpPr>
        <p:spPr>
          <a:xfrm>
            <a:off x="11500827" y="9410700"/>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04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grpSp>
        <p:nvGrpSpPr>
          <p:cNvPr id="60" name="Group 59">
            <a:extLst>
              <a:ext uri="{FF2B5EF4-FFF2-40B4-BE49-F238E27FC236}">
                <a16:creationId xmlns:a16="http://schemas.microsoft.com/office/drawing/2014/main" id="{F48CB57A-381E-AA1D-4C74-432A2115D085}"/>
              </a:ext>
            </a:extLst>
          </p:cNvPr>
          <p:cNvGrpSpPr/>
          <p:nvPr/>
        </p:nvGrpSpPr>
        <p:grpSpPr>
          <a:xfrm>
            <a:off x="783069" y="-4630421"/>
            <a:ext cx="1930282" cy="6828411"/>
            <a:chOff x="1270118" y="-1841674"/>
            <a:chExt cx="1123746" cy="3975274"/>
          </a:xfrm>
        </p:grpSpPr>
        <p:sp>
          <p:nvSpPr>
            <p:cNvPr id="59" name="Rounded Rectangle 58">
              <a:extLst>
                <a:ext uri="{FF2B5EF4-FFF2-40B4-BE49-F238E27FC236}">
                  <a16:creationId xmlns:a16="http://schemas.microsoft.com/office/drawing/2014/main" id="{60AE3CBC-CF7F-2D45-2CCE-A174A3E2C991}"/>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C869C4B7-03CD-11AD-5F71-AF3D2B1D05DC}"/>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BC6F108B-7B35-F010-393C-D0F861FAD904}"/>
              </a:ext>
            </a:extLst>
          </p:cNvPr>
          <p:cNvGrpSpPr/>
          <p:nvPr/>
        </p:nvGrpSpPr>
        <p:grpSpPr>
          <a:xfrm>
            <a:off x="-5066355" y="9462257"/>
            <a:ext cx="5671446" cy="824743"/>
            <a:chOff x="-1369616" y="9462257"/>
            <a:chExt cx="5671446" cy="824743"/>
          </a:xfrm>
        </p:grpSpPr>
        <p:grpSp>
          <p:nvGrpSpPr>
            <p:cNvPr id="28" name="Group 3">
              <a:extLst>
                <a:ext uri="{FF2B5EF4-FFF2-40B4-BE49-F238E27FC236}">
                  <a16:creationId xmlns:a16="http://schemas.microsoft.com/office/drawing/2014/main" id="{F64AE29D-FF29-E69B-DAA9-5E69EC2D88E1}"/>
                </a:ext>
              </a:extLst>
            </p:cNvPr>
            <p:cNvGrpSpPr/>
            <p:nvPr/>
          </p:nvGrpSpPr>
          <p:grpSpPr>
            <a:xfrm rot="-5400000">
              <a:off x="553822" y="7538819"/>
              <a:ext cx="824743" cy="4671619"/>
              <a:chOff x="0" y="0"/>
              <a:chExt cx="217216" cy="1230385"/>
            </a:xfrm>
          </p:grpSpPr>
          <p:sp>
            <p:nvSpPr>
              <p:cNvPr id="32" name="Freeform 4">
                <a:extLst>
                  <a:ext uri="{FF2B5EF4-FFF2-40B4-BE49-F238E27FC236}">
                    <a16:creationId xmlns:a16="http://schemas.microsoft.com/office/drawing/2014/main" id="{2393536D-7AA0-D446-60D6-70155F37E9D8}"/>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33" name="TextBox 5">
                <a:extLst>
                  <a:ext uri="{FF2B5EF4-FFF2-40B4-BE49-F238E27FC236}">
                    <a16:creationId xmlns:a16="http://schemas.microsoft.com/office/drawing/2014/main" id="{959B739D-760E-2DE7-9160-13F1E2D97405}"/>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29" name="Group 9">
              <a:extLst>
                <a:ext uri="{FF2B5EF4-FFF2-40B4-BE49-F238E27FC236}">
                  <a16:creationId xmlns:a16="http://schemas.microsoft.com/office/drawing/2014/main" id="{2BD5C269-64EA-14F0-48B9-3540E698EB53}"/>
                </a:ext>
              </a:extLst>
            </p:cNvPr>
            <p:cNvGrpSpPr/>
            <p:nvPr/>
          </p:nvGrpSpPr>
          <p:grpSpPr>
            <a:xfrm rot="-5400000">
              <a:off x="3482539" y="9467709"/>
              <a:ext cx="824743" cy="813839"/>
              <a:chOff x="0" y="0"/>
              <a:chExt cx="217216" cy="214344"/>
            </a:xfrm>
          </p:grpSpPr>
          <p:sp>
            <p:nvSpPr>
              <p:cNvPr id="30" name="Freeform 10">
                <a:extLst>
                  <a:ext uri="{FF2B5EF4-FFF2-40B4-BE49-F238E27FC236}">
                    <a16:creationId xmlns:a16="http://schemas.microsoft.com/office/drawing/2014/main" id="{0B6533EB-83BE-8E57-F51D-F3679EA71AA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1" name="TextBox 11">
                <a:extLst>
                  <a:ext uri="{FF2B5EF4-FFF2-40B4-BE49-F238E27FC236}">
                    <a16:creationId xmlns:a16="http://schemas.microsoft.com/office/drawing/2014/main" id="{B80455B2-711F-96B3-BCB7-9EF61C336FC7}"/>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sp>
        <p:nvSpPr>
          <p:cNvPr id="24" name="Freeform 24">
            <a:extLst>
              <a:ext uri="{FF2B5EF4-FFF2-40B4-BE49-F238E27FC236}">
                <a16:creationId xmlns:a16="http://schemas.microsoft.com/office/drawing/2014/main" id="{36FA77F1-2718-0F9F-A6A8-8DF5EDACDD51}"/>
              </a:ext>
            </a:extLst>
          </p:cNvPr>
          <p:cNvSpPr/>
          <p:nvPr/>
        </p:nvSpPr>
        <p:spPr>
          <a:xfrm rot="-5400000">
            <a:off x="1354732" y="8890594"/>
            <a:ext cx="954519" cy="209784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4" name="Group 33">
            <a:extLst>
              <a:ext uri="{FF2B5EF4-FFF2-40B4-BE49-F238E27FC236}">
                <a16:creationId xmlns:a16="http://schemas.microsoft.com/office/drawing/2014/main" id="{BA5057FA-6592-7C6F-A953-1C8DA5821378}"/>
              </a:ext>
            </a:extLst>
          </p:cNvPr>
          <p:cNvGrpSpPr/>
          <p:nvPr/>
        </p:nvGrpSpPr>
        <p:grpSpPr>
          <a:xfrm>
            <a:off x="-22592278" y="2617299"/>
            <a:ext cx="4841142" cy="5980034"/>
            <a:chOff x="1229936" y="2617299"/>
            <a:chExt cx="4841142" cy="5980034"/>
          </a:xfrm>
        </p:grpSpPr>
        <p:sp>
          <p:nvSpPr>
            <p:cNvPr id="35" name="Rectangle 34">
              <a:extLst>
                <a:ext uri="{FF2B5EF4-FFF2-40B4-BE49-F238E27FC236}">
                  <a16:creationId xmlns:a16="http://schemas.microsoft.com/office/drawing/2014/main" id="{D3CAC16C-FC14-CC44-E23B-69AEC8C47A6E}"/>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EC70126-1379-F216-FA2C-5DB260988F26}"/>
                </a:ext>
              </a:extLst>
            </p:cNvPr>
            <p:cNvSpPr/>
            <p:nvPr/>
          </p:nvSpPr>
          <p:spPr>
            <a:xfrm>
              <a:off x="12299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23">
            <a:extLst>
              <a:ext uri="{FF2B5EF4-FFF2-40B4-BE49-F238E27FC236}">
                <a16:creationId xmlns:a16="http://schemas.microsoft.com/office/drawing/2014/main" id="{8E07EE30-84FD-E9FA-963B-59292214768C}"/>
              </a:ext>
            </a:extLst>
          </p:cNvPr>
          <p:cNvSpPr txBox="1"/>
          <p:nvPr/>
        </p:nvSpPr>
        <p:spPr>
          <a:xfrm>
            <a:off x="-22149945"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for </a:t>
            </a:r>
          </a:p>
        </p:txBody>
      </p:sp>
      <p:grpSp>
        <p:nvGrpSpPr>
          <p:cNvPr id="38" name="Group 37">
            <a:extLst>
              <a:ext uri="{FF2B5EF4-FFF2-40B4-BE49-F238E27FC236}">
                <a16:creationId xmlns:a16="http://schemas.microsoft.com/office/drawing/2014/main" id="{53CF0A99-7E19-ADBE-B861-1FCD50195AEB}"/>
              </a:ext>
            </a:extLst>
          </p:cNvPr>
          <p:cNvGrpSpPr/>
          <p:nvPr/>
        </p:nvGrpSpPr>
        <p:grpSpPr>
          <a:xfrm>
            <a:off x="-17029328" y="2617299"/>
            <a:ext cx="4841142" cy="5980034"/>
            <a:chOff x="6792886" y="2617299"/>
            <a:chExt cx="4841142" cy="5980034"/>
          </a:xfrm>
        </p:grpSpPr>
        <p:sp>
          <p:nvSpPr>
            <p:cNvPr id="39" name="Rectangle 38">
              <a:extLst>
                <a:ext uri="{FF2B5EF4-FFF2-40B4-BE49-F238E27FC236}">
                  <a16:creationId xmlns:a16="http://schemas.microsoft.com/office/drawing/2014/main" id="{25F02C5B-707A-3E15-7F94-FDAA8748287A}"/>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FB35B6A-DB27-0B05-98F3-49D42D71D348}"/>
                </a:ext>
              </a:extLst>
            </p:cNvPr>
            <p:cNvSpPr/>
            <p:nvPr/>
          </p:nvSpPr>
          <p:spPr>
            <a:xfrm>
              <a:off x="679288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23">
            <a:extLst>
              <a:ext uri="{FF2B5EF4-FFF2-40B4-BE49-F238E27FC236}">
                <a16:creationId xmlns:a16="http://schemas.microsoft.com/office/drawing/2014/main" id="{7A707B2D-742C-7CA8-5C36-106069829C90}"/>
              </a:ext>
            </a:extLst>
          </p:cNvPr>
          <p:cNvSpPr txBox="1"/>
          <p:nvPr/>
        </p:nvSpPr>
        <p:spPr>
          <a:xfrm>
            <a:off x="-16586995"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a:t>
            </a:r>
          </a:p>
        </p:txBody>
      </p:sp>
      <p:grpSp>
        <p:nvGrpSpPr>
          <p:cNvPr id="42" name="Group 41">
            <a:extLst>
              <a:ext uri="{FF2B5EF4-FFF2-40B4-BE49-F238E27FC236}">
                <a16:creationId xmlns:a16="http://schemas.microsoft.com/office/drawing/2014/main" id="{3A8AE798-E272-C3A1-2F7E-DAB55CE522DA}"/>
              </a:ext>
            </a:extLst>
          </p:cNvPr>
          <p:cNvGrpSpPr/>
          <p:nvPr/>
        </p:nvGrpSpPr>
        <p:grpSpPr>
          <a:xfrm>
            <a:off x="-11466378" y="2617299"/>
            <a:ext cx="4841142" cy="5980034"/>
            <a:chOff x="12355836" y="2617299"/>
            <a:chExt cx="4841142" cy="5980034"/>
          </a:xfrm>
        </p:grpSpPr>
        <p:sp>
          <p:nvSpPr>
            <p:cNvPr id="43" name="Rectangle 42">
              <a:extLst>
                <a:ext uri="{FF2B5EF4-FFF2-40B4-BE49-F238E27FC236}">
                  <a16:creationId xmlns:a16="http://schemas.microsoft.com/office/drawing/2014/main" id="{06A35420-4AA9-65BC-2D6D-44939DF45E24}"/>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26B8461-6C49-7386-0554-6BE258BD3A18}"/>
                </a:ext>
              </a:extLst>
            </p:cNvPr>
            <p:cNvSpPr/>
            <p:nvPr/>
          </p:nvSpPr>
          <p:spPr>
            <a:xfrm>
              <a:off x="123558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23">
            <a:extLst>
              <a:ext uri="{FF2B5EF4-FFF2-40B4-BE49-F238E27FC236}">
                <a16:creationId xmlns:a16="http://schemas.microsoft.com/office/drawing/2014/main" id="{2A053AA5-091D-20BB-26B7-506BF0CB4AC6}"/>
              </a:ext>
            </a:extLst>
          </p:cNvPr>
          <p:cNvSpPr txBox="1"/>
          <p:nvPr/>
        </p:nvSpPr>
        <p:spPr>
          <a:xfrm>
            <a:off x="-11024045"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a:t>
            </a:r>
          </a:p>
        </p:txBody>
      </p:sp>
      <p:sp>
        <p:nvSpPr>
          <p:cNvPr id="62" name="TextBox 2">
            <a:extLst>
              <a:ext uri="{FF2B5EF4-FFF2-40B4-BE49-F238E27FC236}">
                <a16:creationId xmlns:a16="http://schemas.microsoft.com/office/drawing/2014/main" id="{45735D18-0DA3-D3B4-4BEF-F9650D1CFBFC}"/>
              </a:ext>
            </a:extLst>
          </p:cNvPr>
          <p:cNvSpPr txBox="1"/>
          <p:nvPr/>
        </p:nvSpPr>
        <p:spPr>
          <a:xfrm>
            <a:off x="3559266" y="-15506700"/>
            <a:ext cx="11474268" cy="1243930"/>
          </a:xfrm>
          <a:prstGeom prst="rect">
            <a:avLst/>
          </a:prstGeom>
        </p:spPr>
        <p:txBody>
          <a:bodyPr wrap="square" lIns="0" tIns="0" rIns="0" bIns="0" rtlCol="0" anchor="t">
            <a:spAutoFit/>
          </a:bodyPr>
          <a:lstStyle/>
          <a:p>
            <a:pPr algn="l">
              <a:lnSpc>
                <a:spcPts val="9676"/>
              </a:lnSpc>
            </a:pPr>
            <a:r>
              <a:rPr lang="en-US" sz="9486" b="1">
                <a:solidFill>
                  <a:srgbClr val="000000"/>
                </a:solidFill>
                <a:latin typeface="Arial" panose="020B0604020202020204" pitchFamily="34" charset="0"/>
                <a:ea typeface="Bebas Neue Bold"/>
                <a:cs typeface="Arial" panose="020B0604020202020204" pitchFamily="34" charset="0"/>
                <a:sym typeface="Bebas Neue Bold"/>
              </a:rPr>
              <a:t>Tujuan dan Manfaat</a:t>
            </a:r>
          </a:p>
        </p:txBody>
      </p:sp>
      <p:sp>
        <p:nvSpPr>
          <p:cNvPr id="63" name="Freeform 62">
            <a:extLst>
              <a:ext uri="{FF2B5EF4-FFF2-40B4-BE49-F238E27FC236}">
                <a16:creationId xmlns:a16="http://schemas.microsoft.com/office/drawing/2014/main" id="{EE638AA9-E4C0-1F1B-5287-289604DABC04}"/>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FC16F3F-4B2E-A079-E416-CF1A390B0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713" y="296410"/>
            <a:ext cx="1528483" cy="1528483"/>
          </a:xfrm>
          <a:prstGeom prst="rect">
            <a:avLst/>
          </a:prstGeom>
        </p:spPr>
      </p:pic>
      <p:pic>
        <p:nvPicPr>
          <p:cNvPr id="5" name="Picture 4">
            <a:extLst>
              <a:ext uri="{FF2B5EF4-FFF2-40B4-BE49-F238E27FC236}">
                <a16:creationId xmlns:a16="http://schemas.microsoft.com/office/drawing/2014/main" id="{1631F8F4-6DFC-9417-9520-826B282BF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4045" y="3624105"/>
            <a:ext cx="8603075" cy="3908386"/>
          </a:xfrm>
          <a:prstGeom prst="rect">
            <a:avLst/>
          </a:prstGeom>
        </p:spPr>
      </p:pic>
      <p:sp>
        <p:nvSpPr>
          <p:cNvPr id="9" name="TextBox 8">
            <a:extLst>
              <a:ext uri="{FF2B5EF4-FFF2-40B4-BE49-F238E27FC236}">
                <a16:creationId xmlns:a16="http://schemas.microsoft.com/office/drawing/2014/main" id="{1AE66A65-2AB8-8D92-1A11-A184A648D6A7}"/>
              </a:ext>
            </a:extLst>
          </p:cNvPr>
          <p:cNvSpPr txBox="1"/>
          <p:nvPr/>
        </p:nvSpPr>
        <p:spPr>
          <a:xfrm>
            <a:off x="252419" y="3554055"/>
            <a:ext cx="7678977" cy="3816429"/>
          </a:xfrm>
          <a:prstGeom prst="rect">
            <a:avLst/>
          </a:prstGeom>
          <a:noFill/>
        </p:spPr>
        <p:txBody>
          <a:bodyPr wrap="square" rtlCol="0">
            <a:spAutoFit/>
          </a:bodyPr>
          <a:lstStyle/>
          <a:p>
            <a:pPr algn="just"/>
            <a:r>
              <a:rPr lang="en-ID" sz="2200" dirty="0" err="1">
                <a:latin typeface="Times New Roman" panose="02020603050405020304" pitchFamily="18" charset="0"/>
                <a:cs typeface="Times New Roman" panose="02020603050405020304" pitchFamily="18" charset="0"/>
              </a:rPr>
              <a:t>Lingkungan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kerja</a:t>
            </a:r>
            <a:r>
              <a:rPr lang="en-ID" sz="2200" dirty="0">
                <a:latin typeface="Times New Roman" panose="02020603050405020304" pitchFamily="18" charset="0"/>
                <a:cs typeface="Times New Roman" panose="02020603050405020304" pitchFamily="18" charset="0"/>
              </a:rPr>
              <a:t> yang </a:t>
            </a:r>
            <a:r>
              <a:rPr lang="en-ID" sz="2200" dirty="0" err="1">
                <a:latin typeface="Times New Roman" panose="02020603050405020304" pitchFamily="18" charset="0"/>
                <a:cs typeface="Times New Roman" panose="02020603050405020304" pitchFamily="18" charset="0"/>
              </a:rPr>
              <a:t>kondusif</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beban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kerja</a:t>
            </a:r>
            <a:r>
              <a:rPr lang="en-ID" sz="2200" dirty="0">
                <a:latin typeface="Times New Roman" panose="02020603050405020304" pitchFamily="18" charset="0"/>
                <a:cs typeface="Times New Roman" panose="02020603050405020304" pitchFamily="18" charset="0"/>
              </a:rPr>
              <a:t> yang </a:t>
            </a:r>
            <a:r>
              <a:rPr lang="en-ID" sz="2200" dirty="0" err="1">
                <a:latin typeface="Times New Roman" panose="02020603050405020304" pitchFamily="18" charset="0"/>
                <a:cs typeface="Times New Roman" panose="02020603050405020304" pitchFamily="18" charset="0"/>
              </a:rPr>
              <a:t>seimbang</a:t>
            </a:r>
            <a:r>
              <a:rPr lang="en-ID" sz="2200" dirty="0">
                <a:latin typeface="Times New Roman" panose="02020603050405020304" pitchFamily="18" charset="0"/>
                <a:cs typeface="Times New Roman" panose="02020603050405020304" pitchFamily="18" charset="0"/>
              </a:rPr>
              <a:t>, dan </a:t>
            </a:r>
            <a:r>
              <a:rPr lang="en-ID" sz="2200" dirty="0" err="1">
                <a:latin typeface="Times New Roman" panose="02020603050405020304" pitchFamily="18" charset="0"/>
                <a:cs typeface="Times New Roman" panose="02020603050405020304" pitchFamily="18" charset="0"/>
              </a:rPr>
              <a:t>kepemimpinan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transformasional</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memiliki</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pengaruh</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signifikan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terhadap</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retensi</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karyawan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Lingkungan</a:t>
            </a:r>
            <a:r>
              <a:rPr lang="en-ID" sz="2200" dirty="0">
                <a:latin typeface="Times New Roman" panose="02020603050405020304" pitchFamily="18" charset="0"/>
                <a:cs typeface="Times New Roman" panose="02020603050405020304" pitchFamily="18" charset="0"/>
              </a:rPr>
              <a:t> yang </a:t>
            </a:r>
            <a:r>
              <a:rPr lang="en-ID" sz="2200" dirty="0" err="1">
                <a:latin typeface="Times New Roman" panose="02020603050405020304" pitchFamily="18" charset="0"/>
                <a:cs typeface="Times New Roman" panose="02020603050405020304" pitchFamily="18" charset="0"/>
              </a:rPr>
              <a:t>mendukung</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meningkatkan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kenyamanan</a:t>
            </a:r>
            <a:r>
              <a:rPr lang="en-ID" sz="2200" dirty="0">
                <a:latin typeface="Times New Roman" panose="02020603050405020304" pitchFamily="18" charset="0"/>
                <a:cs typeface="Times New Roman" panose="02020603050405020304" pitchFamily="18" charset="0"/>
              </a:rPr>
              <a:t> dan </a:t>
            </a:r>
            <a:r>
              <a:rPr lang="en-ID" sz="2200" dirty="0" err="1">
                <a:latin typeface="Times New Roman" panose="02020603050405020304" pitchFamily="18" charset="0"/>
                <a:cs typeface="Times New Roman" panose="02020603050405020304" pitchFamily="18" charset="0"/>
              </a:rPr>
              <a:t>loyalitas</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sementara</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beban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kerja</a:t>
            </a:r>
            <a:r>
              <a:rPr lang="en-ID" sz="2200" dirty="0">
                <a:latin typeface="Times New Roman" panose="02020603050405020304" pitchFamily="18" charset="0"/>
                <a:cs typeface="Times New Roman" panose="02020603050405020304" pitchFamily="18" charset="0"/>
              </a:rPr>
              <a:t> yang </a:t>
            </a:r>
            <a:r>
              <a:rPr lang="en-ID" sz="2200" dirty="0" err="1">
                <a:latin typeface="Times New Roman" panose="02020603050405020304" pitchFamily="18" charset="0"/>
                <a:cs typeface="Times New Roman" panose="02020603050405020304" pitchFamily="18" charset="0"/>
              </a:rPr>
              <a:t>sesuai</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mencegah</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stres</a:t>
            </a:r>
            <a:r>
              <a:rPr lang="en-ID" sz="2200" dirty="0">
                <a:latin typeface="Times New Roman" panose="02020603050405020304" pitchFamily="18" charset="0"/>
                <a:cs typeface="Times New Roman" panose="02020603050405020304" pitchFamily="18" charset="0"/>
              </a:rPr>
              <a:t> dan </a:t>
            </a:r>
            <a:r>
              <a:rPr lang="en-ID" sz="2200" dirty="0" err="1">
                <a:latin typeface="Times New Roman" panose="02020603050405020304" pitchFamily="18" charset="0"/>
                <a:cs typeface="Times New Roman" panose="02020603050405020304" pitchFamily="18" charset="0"/>
              </a:rPr>
              <a:t>kelelahan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Kepemimpinan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transformasional</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melalui</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inspirasi</a:t>
            </a:r>
            <a:r>
              <a:rPr lang="en-ID" sz="2200" dirty="0">
                <a:latin typeface="Times New Roman" panose="02020603050405020304" pitchFamily="18" charset="0"/>
                <a:cs typeface="Times New Roman" panose="02020603050405020304" pitchFamily="18" charset="0"/>
              </a:rPr>
              <a:t> dan </a:t>
            </a:r>
            <a:r>
              <a:rPr lang="en-ID" sz="2200" dirty="0" err="1">
                <a:latin typeface="Times New Roman" panose="02020603050405020304" pitchFamily="18" charset="0"/>
                <a:cs typeface="Times New Roman" panose="02020603050405020304" pitchFamily="18" charset="0"/>
              </a:rPr>
              <a:t>perhatian</a:t>
            </a:r>
            <a:r>
              <a:rPr lang="en-ID" sz="2200" dirty="0">
                <a:latin typeface="Times New Roman" panose="02020603050405020304" pitchFamily="18" charset="0"/>
                <a:cs typeface="Times New Roman" panose="02020603050405020304" pitchFamily="18" charset="0"/>
              </a:rPr>
              <a:t> individual, </a:t>
            </a:r>
            <a:r>
              <a:rPr lang="en-ID" sz="2200" dirty="0" err="1">
                <a:latin typeface="Times New Roman" panose="02020603050405020304" pitchFamily="18" charset="0"/>
                <a:cs typeface="Times New Roman" panose="02020603050405020304" pitchFamily="18" charset="0"/>
              </a:rPr>
              <a:t>memperkuat</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keterikatan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emosional</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karyawan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Penelitian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ini</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bertujuan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menganalisis</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pengaruh</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faktor-faktor</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tersebut</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terhadap</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retensi</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karyawan</a:t>
            </a:r>
            <a:r>
              <a:rPr lang="en-ID" sz="2200" dirty="0">
                <a:latin typeface="Times New Roman" panose="02020603050405020304" pitchFamily="18" charset="0"/>
                <a:cs typeface="Times New Roman" panose="02020603050405020304" pitchFamily="18" charset="0"/>
              </a:rPr>
              <a:t> di Dira Café </a:t>
            </a:r>
            <a:r>
              <a:rPr lang="en-ID" sz="2200" dirty="0" err="1">
                <a:latin typeface="Times New Roman" panose="02020603050405020304" pitchFamily="18" charset="0"/>
                <a:cs typeface="Times New Roman" panose="02020603050405020304" pitchFamily="18" charset="0"/>
              </a:rPr>
              <a:t>Kencong</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dengan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harapan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memberikan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rekomendasi</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strategis</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untuk</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menciptakan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lingkungan</a:t>
            </a:r>
            <a:r>
              <a:rPr lang="en-ID" sz="2200" dirty="0">
                <a:latin typeface="Times New Roman" panose="02020603050405020304" pitchFamily="18" charset="0"/>
                <a:cs typeface="Times New Roman" panose="02020603050405020304" pitchFamily="18" charset="0"/>
              </a:rPr>
              <a:t> </a:t>
            </a:r>
            <a:r>
              <a:rPr lang="en-ID" sz="2200" dirty="0" err="1">
                <a:latin typeface="Times New Roman" panose="02020603050405020304" pitchFamily="18" charset="0"/>
                <a:cs typeface="Times New Roman" panose="02020603050405020304" pitchFamily="18" charset="0"/>
              </a:rPr>
              <a:t>kerja</a:t>
            </a:r>
            <a:r>
              <a:rPr lang="en-ID" sz="2200" dirty="0">
                <a:latin typeface="Times New Roman" panose="02020603050405020304" pitchFamily="18" charset="0"/>
                <a:cs typeface="Times New Roman" panose="02020603050405020304" pitchFamily="18" charset="0"/>
              </a:rPr>
              <a:t> yang </a:t>
            </a:r>
            <a:r>
              <a:rPr lang="en-ID" sz="2200" dirty="0" err="1">
                <a:latin typeface="Times New Roman" panose="02020603050405020304" pitchFamily="18" charset="0"/>
                <a:cs typeface="Times New Roman" panose="02020603050405020304" pitchFamily="18" charset="0"/>
              </a:rPr>
              <a:t>produktif</a:t>
            </a:r>
            <a:r>
              <a:rPr lang="en-ID" sz="2200" dirty="0">
                <a:latin typeface="Times New Roman" panose="02020603050405020304" pitchFamily="18" charset="0"/>
                <a:cs typeface="Times New Roman" panose="02020603050405020304" pitchFamily="18" charset="0"/>
              </a:rPr>
              <a:t> dan </a:t>
            </a:r>
            <a:r>
              <a:rPr lang="en-ID" sz="2200" dirty="0" err="1">
                <a:latin typeface="Times New Roman" panose="02020603050405020304" pitchFamily="18" charset="0"/>
                <a:cs typeface="Times New Roman" panose="02020603050405020304" pitchFamily="18" charset="0"/>
              </a:rPr>
              <a:t>berkelanjutan</a:t>
            </a:r>
            <a:r>
              <a:rPr lang="en-ID"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43505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9B231-4B14-307C-5543-02997EBC7CE3}"/>
            </a:ext>
          </a:extLst>
        </p:cNvPr>
        <p:cNvGrpSpPr/>
        <p:nvPr/>
      </p:nvGrpSpPr>
      <p:grpSpPr>
        <a:xfrm>
          <a:off x="0" y="0"/>
          <a:ext cx="0" cy="0"/>
          <a:chOff x="0" y="0"/>
          <a:chExt cx="0" cy="0"/>
        </a:xfrm>
      </p:grpSpPr>
      <p:sp>
        <p:nvSpPr>
          <p:cNvPr id="44" name="TextBox 5">
            <a:extLst>
              <a:ext uri="{FF2B5EF4-FFF2-40B4-BE49-F238E27FC236}">
                <a16:creationId xmlns:a16="http://schemas.microsoft.com/office/drawing/2014/main" id="{7909C8DD-7977-A868-598E-A435D8C0C769}"/>
              </a:ext>
            </a:extLst>
          </p:cNvPr>
          <p:cNvSpPr txBox="1"/>
          <p:nvPr/>
        </p:nvSpPr>
        <p:spPr>
          <a:xfrm>
            <a:off x="7205617" y="2347664"/>
            <a:ext cx="10307393" cy="4247317"/>
          </a:xfrm>
          <a:prstGeom prst="rect">
            <a:avLst/>
          </a:prstGeom>
        </p:spPr>
        <p:txBody>
          <a:bodyPr wrap="square" lIns="0" tIns="0" rIns="0" bIns="0" rtlCol="0" anchor="t">
            <a:spAutoFit/>
          </a:bodyPr>
          <a:lstStyle/>
          <a:p>
            <a:pPr algn="l"/>
            <a:endParaRPr lang="en-US" sz="19900" b="1" dirty="0">
              <a:solidFill>
                <a:srgbClr val="000000"/>
              </a:solidFill>
              <a:latin typeface="Arial" panose="020B0604020202020204" pitchFamily="34" charset="0"/>
              <a:ea typeface="Bebas Neue Bold"/>
              <a:cs typeface="Arial" panose="020B0604020202020204" pitchFamily="34" charset="0"/>
              <a:sym typeface="Bebas Neue Bold"/>
            </a:endParaRPr>
          </a:p>
          <a:p>
            <a:pPr algn="l"/>
            <a:r>
              <a:rPr lang="en-US" sz="7700" b="1" dirty="0">
                <a:solidFill>
                  <a:srgbClr val="00007F"/>
                </a:solidFill>
                <a:latin typeface="Arial" panose="020B0604020202020204" pitchFamily="34" charset="0"/>
                <a:ea typeface="Bebas Neue Bold"/>
                <a:cs typeface="Arial" panose="020B0604020202020204" pitchFamily="34" charset="0"/>
                <a:sym typeface="Bebas Neue Bold"/>
              </a:rPr>
              <a:t>METODE PENELITIAN</a:t>
            </a:r>
          </a:p>
        </p:txBody>
      </p:sp>
      <p:grpSp>
        <p:nvGrpSpPr>
          <p:cNvPr id="49" name="Group 48">
            <a:extLst>
              <a:ext uri="{FF2B5EF4-FFF2-40B4-BE49-F238E27FC236}">
                <a16:creationId xmlns:a16="http://schemas.microsoft.com/office/drawing/2014/main" id="{84C0AD07-430E-AA11-E220-9089D166A2D2}"/>
              </a:ext>
            </a:extLst>
          </p:cNvPr>
          <p:cNvGrpSpPr/>
          <p:nvPr/>
        </p:nvGrpSpPr>
        <p:grpSpPr>
          <a:xfrm>
            <a:off x="7187039" y="6734555"/>
            <a:ext cx="7229322" cy="685800"/>
            <a:chOff x="7962029" y="6057900"/>
            <a:chExt cx="7229322" cy="685800"/>
          </a:xfrm>
        </p:grpSpPr>
        <p:sp>
          <p:nvSpPr>
            <p:cNvPr id="47" name="Rounded Rectangle 46">
              <a:extLst>
                <a:ext uri="{FF2B5EF4-FFF2-40B4-BE49-F238E27FC236}">
                  <a16:creationId xmlns:a16="http://schemas.microsoft.com/office/drawing/2014/main" id="{316F0595-A073-CD88-50C3-1791A06A5F83}"/>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5">
              <a:extLst>
                <a:ext uri="{FF2B5EF4-FFF2-40B4-BE49-F238E27FC236}">
                  <a16:creationId xmlns:a16="http://schemas.microsoft.com/office/drawing/2014/main" id="{13097F35-73B1-C47F-DE9A-DE670B3B062F}"/>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dirty="0">
                  <a:solidFill>
                    <a:schemeClr val="bg1"/>
                  </a:solidFill>
                  <a:latin typeface="Arial" panose="020B0604020202020204" pitchFamily="34" charset="0"/>
                  <a:ea typeface="Bebas Neue Bold"/>
                  <a:cs typeface="Arial" panose="020B0604020202020204" pitchFamily="34" charset="0"/>
                  <a:sym typeface="Bebas Neue Bold"/>
                </a:rPr>
                <a:t>Mirza </a:t>
              </a:r>
              <a:r>
                <a:rPr lang="en-US" sz="2800" dirty="0" err="1">
                  <a:solidFill>
                    <a:schemeClr val="bg1"/>
                  </a:solidFill>
                  <a:latin typeface="Arial" panose="020B0604020202020204" pitchFamily="34" charset="0"/>
                  <a:ea typeface="Bebas Neue Bold"/>
                  <a:cs typeface="Arial" panose="020B0604020202020204" pitchFamily="34" charset="0"/>
                  <a:sym typeface="Bebas Neue Bold"/>
                </a:rPr>
                <a:t>Hidayatul</a:t>
              </a:r>
              <a:r>
                <a:rPr lang="en-US" sz="2800" dirty="0">
                  <a:solidFill>
                    <a:schemeClr val="bg1"/>
                  </a:solidFill>
                  <a:latin typeface="Arial" panose="020B0604020202020204" pitchFamily="34" charset="0"/>
                  <a:ea typeface="Bebas Neue Bold"/>
                  <a:cs typeface="Arial" panose="020B0604020202020204" pitchFamily="34" charset="0"/>
                  <a:sym typeface="Bebas Neue Bold"/>
                </a:rPr>
                <a:t> Camelia 2110411017</a:t>
              </a:r>
            </a:p>
          </p:txBody>
        </p:sp>
      </p:grpSp>
      <p:grpSp>
        <p:nvGrpSpPr>
          <p:cNvPr id="3" name="Group 2">
            <a:extLst>
              <a:ext uri="{FF2B5EF4-FFF2-40B4-BE49-F238E27FC236}">
                <a16:creationId xmlns:a16="http://schemas.microsoft.com/office/drawing/2014/main" id="{7A98A3F7-8ACE-DB08-7EC9-B1B019FC9897}"/>
              </a:ext>
            </a:extLst>
          </p:cNvPr>
          <p:cNvGrpSpPr/>
          <p:nvPr/>
        </p:nvGrpSpPr>
        <p:grpSpPr>
          <a:xfrm>
            <a:off x="-8077200" y="9462257"/>
            <a:ext cx="5671446" cy="824743"/>
            <a:chOff x="-1369616" y="9462257"/>
            <a:chExt cx="5671446" cy="824743"/>
          </a:xfrm>
        </p:grpSpPr>
        <p:grpSp>
          <p:nvGrpSpPr>
            <p:cNvPr id="4" name="Group 3">
              <a:extLst>
                <a:ext uri="{FF2B5EF4-FFF2-40B4-BE49-F238E27FC236}">
                  <a16:creationId xmlns:a16="http://schemas.microsoft.com/office/drawing/2014/main" id="{638B2F30-D77F-3248-B0A3-8C2283F53A25}"/>
                </a:ext>
              </a:extLst>
            </p:cNvPr>
            <p:cNvGrpSpPr/>
            <p:nvPr/>
          </p:nvGrpSpPr>
          <p:grpSpPr>
            <a:xfrm rot="-5400000">
              <a:off x="553822" y="7538819"/>
              <a:ext cx="824743" cy="4671619"/>
              <a:chOff x="0" y="0"/>
              <a:chExt cx="217216" cy="1230385"/>
            </a:xfrm>
          </p:grpSpPr>
          <p:sp>
            <p:nvSpPr>
              <p:cNvPr id="8" name="Freeform 4">
                <a:extLst>
                  <a:ext uri="{FF2B5EF4-FFF2-40B4-BE49-F238E27FC236}">
                    <a16:creationId xmlns:a16="http://schemas.microsoft.com/office/drawing/2014/main" id="{94243A7E-8B2B-B8CF-6067-AC5C886CD809}"/>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9" name="TextBox 5">
                <a:extLst>
                  <a:ext uri="{FF2B5EF4-FFF2-40B4-BE49-F238E27FC236}">
                    <a16:creationId xmlns:a16="http://schemas.microsoft.com/office/drawing/2014/main" id="{590BF54F-D827-1482-6928-CEBADF6C3A80}"/>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5" name="Group 9">
              <a:extLst>
                <a:ext uri="{FF2B5EF4-FFF2-40B4-BE49-F238E27FC236}">
                  <a16:creationId xmlns:a16="http://schemas.microsoft.com/office/drawing/2014/main" id="{DF7CADA6-C082-4C6A-C419-EF9883208B2E}"/>
                </a:ext>
              </a:extLst>
            </p:cNvPr>
            <p:cNvGrpSpPr/>
            <p:nvPr/>
          </p:nvGrpSpPr>
          <p:grpSpPr>
            <a:xfrm rot="-5400000">
              <a:off x="3482539" y="9467709"/>
              <a:ext cx="824743" cy="813839"/>
              <a:chOff x="0" y="0"/>
              <a:chExt cx="217216" cy="214344"/>
            </a:xfrm>
          </p:grpSpPr>
          <p:sp>
            <p:nvSpPr>
              <p:cNvPr id="6" name="Freeform 10">
                <a:extLst>
                  <a:ext uri="{FF2B5EF4-FFF2-40B4-BE49-F238E27FC236}">
                    <a16:creationId xmlns:a16="http://schemas.microsoft.com/office/drawing/2014/main" id="{E835E7B9-02C8-4537-419E-760F03A6E082}"/>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7" name="TextBox 11">
                <a:extLst>
                  <a:ext uri="{FF2B5EF4-FFF2-40B4-BE49-F238E27FC236}">
                    <a16:creationId xmlns:a16="http://schemas.microsoft.com/office/drawing/2014/main" id="{19030BB6-42F4-9948-1849-2378C094335C}"/>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sp>
        <p:nvSpPr>
          <p:cNvPr id="10" name="Rounded Rectangle 9">
            <a:extLst>
              <a:ext uri="{FF2B5EF4-FFF2-40B4-BE49-F238E27FC236}">
                <a16:creationId xmlns:a16="http://schemas.microsoft.com/office/drawing/2014/main" id="{84420CC9-AA3F-811F-B302-6F6B87E98801}"/>
              </a:ext>
            </a:extLst>
          </p:cNvPr>
          <p:cNvSpPr/>
          <p:nvPr/>
        </p:nvSpPr>
        <p:spPr>
          <a:xfrm>
            <a:off x="15999057" y="14135100"/>
            <a:ext cx="16331206" cy="125450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5">
            <a:extLst>
              <a:ext uri="{FF2B5EF4-FFF2-40B4-BE49-F238E27FC236}">
                <a16:creationId xmlns:a16="http://schemas.microsoft.com/office/drawing/2014/main" id="{89DF6D64-2DD6-5107-C889-8ADF5E244E88}"/>
              </a:ext>
            </a:extLst>
          </p:cNvPr>
          <p:cNvSpPr/>
          <p:nvPr/>
        </p:nvSpPr>
        <p:spPr>
          <a:xfrm rot="-5400000" flipH="1" flipV="1">
            <a:off x="-3812463" y="7775116"/>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a:extLst>
              <a:ext uri="{FF2B5EF4-FFF2-40B4-BE49-F238E27FC236}">
                <a16:creationId xmlns:a16="http://schemas.microsoft.com/office/drawing/2014/main" id="{A257F670-A4F7-F2CC-3244-63B2EF83AF1A}"/>
              </a:ext>
            </a:extLst>
          </p:cNvPr>
          <p:cNvSpPr/>
          <p:nvPr/>
        </p:nvSpPr>
        <p:spPr>
          <a:xfrm rot="-5400000">
            <a:off x="20307463" y="8890594"/>
            <a:ext cx="954519" cy="209784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9" name="Group 6">
            <a:extLst>
              <a:ext uri="{FF2B5EF4-FFF2-40B4-BE49-F238E27FC236}">
                <a16:creationId xmlns:a16="http://schemas.microsoft.com/office/drawing/2014/main" id="{5CFD0651-2D29-A7B9-612F-13516AAB3A01}"/>
              </a:ext>
            </a:extLst>
          </p:cNvPr>
          <p:cNvGrpSpPr/>
          <p:nvPr/>
        </p:nvGrpSpPr>
        <p:grpSpPr>
          <a:xfrm rot="-5400000">
            <a:off x="16067633" y="-6153756"/>
            <a:ext cx="3770636" cy="835290"/>
            <a:chOff x="0" y="0"/>
            <a:chExt cx="1551399" cy="1230385"/>
          </a:xfrm>
        </p:grpSpPr>
        <p:sp>
          <p:nvSpPr>
            <p:cNvPr id="30" name="Freeform 7">
              <a:extLst>
                <a:ext uri="{FF2B5EF4-FFF2-40B4-BE49-F238E27FC236}">
                  <a16:creationId xmlns:a16="http://schemas.microsoft.com/office/drawing/2014/main" id="{334ADF3E-7991-2C85-EFB0-A5846F5850A7}"/>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31" name="TextBox 8">
              <a:extLst>
                <a:ext uri="{FF2B5EF4-FFF2-40B4-BE49-F238E27FC236}">
                  <a16:creationId xmlns:a16="http://schemas.microsoft.com/office/drawing/2014/main" id="{EA5AD286-77F5-C75E-AEF3-D5F0ED27BA2E}"/>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32" name="Group 12">
            <a:extLst>
              <a:ext uri="{FF2B5EF4-FFF2-40B4-BE49-F238E27FC236}">
                <a16:creationId xmlns:a16="http://schemas.microsoft.com/office/drawing/2014/main" id="{0DAACCE9-3847-1262-9A50-2ECC88A2A577}"/>
              </a:ext>
            </a:extLst>
          </p:cNvPr>
          <p:cNvGrpSpPr/>
          <p:nvPr/>
        </p:nvGrpSpPr>
        <p:grpSpPr>
          <a:xfrm rot="-5400000">
            <a:off x="17416300" y="-3584897"/>
            <a:ext cx="1013751" cy="813839"/>
            <a:chOff x="0" y="0"/>
            <a:chExt cx="217216" cy="214344"/>
          </a:xfrm>
        </p:grpSpPr>
        <p:sp>
          <p:nvSpPr>
            <p:cNvPr id="35" name="Freeform 13">
              <a:extLst>
                <a:ext uri="{FF2B5EF4-FFF2-40B4-BE49-F238E27FC236}">
                  <a16:creationId xmlns:a16="http://schemas.microsoft.com/office/drawing/2014/main" id="{BF1CD502-3C36-64F6-4FBE-8415966213F0}"/>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6" name="TextBox 14">
              <a:extLst>
                <a:ext uri="{FF2B5EF4-FFF2-40B4-BE49-F238E27FC236}">
                  <a16:creationId xmlns:a16="http://schemas.microsoft.com/office/drawing/2014/main" id="{AD6506FA-A3CE-5186-E1A4-A056F8F03A48}"/>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73" name="Group 72">
            <a:extLst>
              <a:ext uri="{FF2B5EF4-FFF2-40B4-BE49-F238E27FC236}">
                <a16:creationId xmlns:a16="http://schemas.microsoft.com/office/drawing/2014/main" id="{170D14A2-9824-A4AB-4F19-B5F3C9D82DF7}"/>
              </a:ext>
            </a:extLst>
          </p:cNvPr>
          <p:cNvGrpSpPr/>
          <p:nvPr/>
        </p:nvGrpSpPr>
        <p:grpSpPr>
          <a:xfrm>
            <a:off x="-13868400" y="9462257"/>
            <a:ext cx="12927761" cy="824744"/>
            <a:chOff x="-1369614" y="9462257"/>
            <a:chExt cx="12927761" cy="824744"/>
          </a:xfrm>
          <a:solidFill>
            <a:srgbClr val="00007F"/>
          </a:solidFill>
        </p:grpSpPr>
        <p:sp>
          <p:nvSpPr>
            <p:cNvPr id="74" name="Freeform 4">
              <a:extLst>
                <a:ext uri="{FF2B5EF4-FFF2-40B4-BE49-F238E27FC236}">
                  <a16:creationId xmlns:a16="http://schemas.microsoft.com/office/drawing/2014/main" id="{4F15AB98-78AA-61CD-DD5E-3D7E353B8C04}"/>
                </a:ext>
              </a:extLst>
            </p:cNvPr>
            <p:cNvSpPr/>
            <p:nvPr/>
          </p:nvSpPr>
          <p:spPr>
            <a:xfrm rot="16200000">
              <a:off x="4160622" y="3932021"/>
              <a:ext cx="824743" cy="11885216"/>
            </a:xfrm>
            <a:custGeom>
              <a:avLst/>
              <a:gdLst/>
              <a:ahLst/>
              <a:cxnLst/>
              <a:rect l="l" t="t" r="r" b="b"/>
              <a:pathLst>
                <a:path w="217216" h="1230385">
                  <a:moveTo>
                    <a:pt x="0" y="0"/>
                  </a:moveTo>
                  <a:lnTo>
                    <a:pt x="217216" y="0"/>
                  </a:lnTo>
                  <a:lnTo>
                    <a:pt x="217216" y="1230385"/>
                  </a:lnTo>
                  <a:lnTo>
                    <a:pt x="0" y="1230385"/>
                  </a:lnTo>
                  <a:close/>
                </a:path>
              </a:pathLst>
            </a:custGeom>
            <a:solidFill>
              <a:schemeClr val="bg1">
                <a:lumMod val="85000"/>
              </a:schemeClr>
            </a:solidFill>
          </p:spPr>
          <p:txBody>
            <a:bodyPr/>
            <a:lstStyle/>
            <a:p>
              <a:endParaRPr lang="en-US"/>
            </a:p>
          </p:txBody>
        </p:sp>
        <p:sp>
          <p:nvSpPr>
            <p:cNvPr id="75" name="Freeform 10">
              <a:extLst>
                <a:ext uri="{FF2B5EF4-FFF2-40B4-BE49-F238E27FC236}">
                  <a16:creationId xmlns:a16="http://schemas.microsoft.com/office/drawing/2014/main" id="{0F1ED725-DDB2-0A73-6441-3E2DE73CF855}"/>
                </a:ext>
              </a:extLst>
            </p:cNvPr>
            <p:cNvSpPr/>
            <p:nvPr/>
          </p:nvSpPr>
          <p:spPr>
            <a:xfrm rot="16200000">
              <a:off x="10738856" y="9467710"/>
              <a:ext cx="824743" cy="813839"/>
            </a:xfrm>
            <a:custGeom>
              <a:avLst/>
              <a:gdLst/>
              <a:ahLst/>
              <a:cxnLst/>
              <a:rect l="l" t="t" r="r" b="b"/>
              <a:pathLst>
                <a:path w="217216" h="214344">
                  <a:moveTo>
                    <a:pt x="0" y="0"/>
                  </a:moveTo>
                  <a:lnTo>
                    <a:pt x="217216" y="0"/>
                  </a:lnTo>
                  <a:lnTo>
                    <a:pt x="217216" y="214344"/>
                  </a:lnTo>
                  <a:lnTo>
                    <a:pt x="0" y="214344"/>
                  </a:lnTo>
                  <a:close/>
                </a:path>
              </a:pathLst>
            </a:custGeom>
            <a:solidFill>
              <a:schemeClr val="bg1">
                <a:lumMod val="65000"/>
              </a:schemeClr>
            </a:solidFill>
          </p:spPr>
          <p:txBody>
            <a:bodyPr/>
            <a:lstStyle/>
            <a:p>
              <a:endParaRPr lang="en-US"/>
            </a:p>
          </p:txBody>
        </p:sp>
      </p:grpSp>
      <p:sp>
        <p:nvSpPr>
          <p:cNvPr id="123" name="TextBox 23">
            <a:extLst>
              <a:ext uri="{FF2B5EF4-FFF2-40B4-BE49-F238E27FC236}">
                <a16:creationId xmlns:a16="http://schemas.microsoft.com/office/drawing/2014/main" id="{E5DA6AD7-C01B-24B9-3A49-322A80CB7257}"/>
              </a:ext>
            </a:extLst>
          </p:cNvPr>
          <p:cNvSpPr txBox="1"/>
          <p:nvPr/>
        </p:nvSpPr>
        <p:spPr>
          <a:xfrm>
            <a:off x="22200742" y="9597102"/>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11 | Universitas Negeri Semarang</a:t>
            </a:r>
          </a:p>
        </p:txBody>
      </p:sp>
      <p:grpSp>
        <p:nvGrpSpPr>
          <p:cNvPr id="2" name="Group 1">
            <a:extLst>
              <a:ext uri="{FF2B5EF4-FFF2-40B4-BE49-F238E27FC236}">
                <a16:creationId xmlns:a16="http://schemas.microsoft.com/office/drawing/2014/main" id="{9367CB80-C468-554E-F124-A42B99B9213B}"/>
              </a:ext>
            </a:extLst>
          </p:cNvPr>
          <p:cNvGrpSpPr/>
          <p:nvPr/>
        </p:nvGrpSpPr>
        <p:grpSpPr>
          <a:xfrm>
            <a:off x="-17960413" y="3009900"/>
            <a:ext cx="16542023" cy="6125259"/>
            <a:chOff x="838200" y="3009900"/>
            <a:chExt cx="16542023" cy="6125259"/>
          </a:xfrm>
        </p:grpSpPr>
        <p:sp>
          <p:nvSpPr>
            <p:cNvPr id="12" name="Rounded Rectangle 11">
              <a:extLst>
                <a:ext uri="{FF2B5EF4-FFF2-40B4-BE49-F238E27FC236}">
                  <a16:creationId xmlns:a16="http://schemas.microsoft.com/office/drawing/2014/main" id="{1354333E-F039-646A-795C-9EA717236D5A}"/>
                </a:ext>
              </a:extLst>
            </p:cNvPr>
            <p:cNvSpPr/>
            <p:nvPr/>
          </p:nvSpPr>
          <p:spPr>
            <a:xfrm>
              <a:off x="1049017" y="3255482"/>
              <a:ext cx="16331206" cy="5533808"/>
            </a:xfrm>
            <a:prstGeom prst="round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a:extLst>
                <a:ext uri="{FF2B5EF4-FFF2-40B4-BE49-F238E27FC236}">
                  <a16:creationId xmlns:a16="http://schemas.microsoft.com/office/drawing/2014/main" id="{5D9CC577-95B6-5CDF-3D40-2688E7619B88}"/>
                </a:ext>
              </a:extLst>
            </p:cNvPr>
            <p:cNvSpPr/>
            <p:nvPr/>
          </p:nvSpPr>
          <p:spPr>
            <a:xfrm rot="16200000">
              <a:off x="838200" y="3009900"/>
              <a:ext cx="1212677" cy="1212677"/>
            </a:xfrm>
            <a:prstGeom prst="teardrop">
              <a:avLst>
                <a:gd name="adj" fmla="val 10603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a:extLst>
                <a:ext uri="{FF2B5EF4-FFF2-40B4-BE49-F238E27FC236}">
                  <a16:creationId xmlns:a16="http://schemas.microsoft.com/office/drawing/2014/main" id="{28F158CF-5D3C-4CD0-269C-7EAEEC3545B7}"/>
                </a:ext>
              </a:extLst>
            </p:cNvPr>
            <p:cNvSpPr/>
            <p:nvPr/>
          </p:nvSpPr>
          <p:spPr>
            <a:xfrm rot="10800000">
              <a:off x="853701" y="7922482"/>
              <a:ext cx="1212677" cy="1212677"/>
            </a:xfrm>
            <a:prstGeom prst="teardrop">
              <a:avLst>
                <a:gd name="adj" fmla="val 10603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2">
            <a:extLst>
              <a:ext uri="{FF2B5EF4-FFF2-40B4-BE49-F238E27FC236}">
                <a16:creationId xmlns:a16="http://schemas.microsoft.com/office/drawing/2014/main" id="{0FCEBDB5-85B3-FFE4-FF08-2E7D7F259913}"/>
              </a:ext>
            </a:extLst>
          </p:cNvPr>
          <p:cNvSpPr txBox="1"/>
          <p:nvPr/>
        </p:nvSpPr>
        <p:spPr>
          <a:xfrm>
            <a:off x="-7243525" y="4778455"/>
            <a:ext cx="6118135" cy="2487861"/>
          </a:xfrm>
          <a:prstGeom prst="rect">
            <a:avLst/>
          </a:prstGeom>
        </p:spPr>
        <p:txBody>
          <a:bodyPr wrap="square" lIns="0" tIns="0" rIns="0" bIns="0" rtlCol="0" anchor="t">
            <a:spAutoFit/>
          </a:bodyPr>
          <a:lstStyle/>
          <a:p>
            <a:pPr algn="l">
              <a:lnSpc>
                <a:spcPts val="9676"/>
              </a:lnSpc>
            </a:pPr>
            <a:r>
              <a:rPr lang="en-US" sz="9000" b="1">
                <a:solidFill>
                  <a:srgbClr val="000000"/>
                </a:solidFill>
                <a:latin typeface="Arial" panose="020B0604020202020204" pitchFamily="34" charset="0"/>
                <a:ea typeface="Bebas Neue Bold"/>
                <a:cs typeface="Arial" panose="020B0604020202020204" pitchFamily="34" charset="0"/>
                <a:sym typeface="Bebas Neue Bold"/>
              </a:rPr>
              <a:t>Kerangka</a:t>
            </a:r>
          </a:p>
          <a:p>
            <a:pPr algn="l">
              <a:lnSpc>
                <a:spcPts val="9676"/>
              </a:lnSpc>
            </a:pPr>
            <a:r>
              <a:rPr lang="en-US" sz="9000" b="1">
                <a:solidFill>
                  <a:srgbClr val="000000"/>
                </a:solidFill>
                <a:latin typeface="Arial" panose="020B0604020202020204" pitchFamily="34" charset="0"/>
                <a:ea typeface="Bebas Neue Bold"/>
                <a:cs typeface="Arial" panose="020B0604020202020204" pitchFamily="34" charset="0"/>
                <a:sym typeface="Bebas Neue Bold"/>
              </a:rPr>
              <a:t>Teori</a:t>
            </a:r>
          </a:p>
        </p:txBody>
      </p:sp>
      <p:sp>
        <p:nvSpPr>
          <p:cNvPr id="16" name="TextBox 23">
            <a:extLst>
              <a:ext uri="{FF2B5EF4-FFF2-40B4-BE49-F238E27FC236}">
                <a16:creationId xmlns:a16="http://schemas.microsoft.com/office/drawing/2014/main" id="{84282FD1-88F5-0AA0-3269-5F74882D3A34}"/>
              </a:ext>
            </a:extLst>
          </p:cNvPr>
          <p:cNvSpPr txBox="1"/>
          <p:nvPr/>
        </p:nvSpPr>
        <p:spPr>
          <a:xfrm>
            <a:off x="-10565830" y="9633556"/>
            <a:ext cx="6381372" cy="409599"/>
          </a:xfrm>
          <a:prstGeom prst="rect">
            <a:avLst/>
          </a:prstGeom>
        </p:spPr>
        <p:txBody>
          <a:bodyPr wrap="square" lIns="0" tIns="0" rIns="0" bIns="0" rtlCol="0" anchor="t">
            <a:spAutoFit/>
          </a:bodyPr>
          <a:lstStyle/>
          <a:p>
            <a:pPr algn="ctr">
              <a:lnSpc>
                <a:spcPts val="3499"/>
              </a:lnSpc>
            </a:pPr>
            <a:r>
              <a:rPr lang="en-US" sz="2499" i="1">
                <a:solidFill>
                  <a:srgbClr val="3F4C89">
                    <a:alpha val="81000"/>
                  </a:srgbClr>
                </a:solidFill>
                <a:latin typeface="Arial" panose="020B0604020202020204" pitchFamily="34" charset="0"/>
                <a:ea typeface="Nourd"/>
                <a:cs typeface="Arial" panose="020B0604020202020204" pitchFamily="34" charset="0"/>
                <a:sym typeface="Nourd"/>
              </a:rPr>
              <a:t>09 | Universitas Negeri Semarang</a:t>
            </a:r>
          </a:p>
        </p:txBody>
      </p:sp>
      <p:grpSp>
        <p:nvGrpSpPr>
          <p:cNvPr id="77" name="Group 76">
            <a:extLst>
              <a:ext uri="{FF2B5EF4-FFF2-40B4-BE49-F238E27FC236}">
                <a16:creationId xmlns:a16="http://schemas.microsoft.com/office/drawing/2014/main" id="{EC1C30EF-3762-114E-1CB5-71EED20222E0}"/>
              </a:ext>
            </a:extLst>
          </p:cNvPr>
          <p:cNvGrpSpPr/>
          <p:nvPr/>
        </p:nvGrpSpPr>
        <p:grpSpPr>
          <a:xfrm>
            <a:off x="1789339" y="-3761924"/>
            <a:ext cx="4188235" cy="11750173"/>
            <a:chOff x="1270118" y="-1841674"/>
            <a:chExt cx="1123746" cy="3975274"/>
          </a:xfrm>
        </p:grpSpPr>
        <p:sp>
          <p:nvSpPr>
            <p:cNvPr id="78" name="Rounded Rectangle 77">
              <a:extLst>
                <a:ext uri="{FF2B5EF4-FFF2-40B4-BE49-F238E27FC236}">
                  <a16:creationId xmlns:a16="http://schemas.microsoft.com/office/drawing/2014/main" id="{9E5170C8-D545-5773-0CC2-B5C93F84F2B6}"/>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BA59C4CA-2839-0993-4B1C-BE79DBC5D07B}"/>
                </a:ext>
              </a:extLst>
            </p:cNvPr>
            <p:cNvSpPr/>
            <p:nvPr/>
          </p:nvSpPr>
          <p:spPr>
            <a:xfrm>
              <a:off x="1270118" y="-1841674"/>
              <a:ext cx="1123746" cy="3937174"/>
            </a:xfrm>
            <a:prstGeom prst="roundRect">
              <a:avLst>
                <a:gd name="adj" fmla="val 50000"/>
              </a:avLst>
            </a:prstGeom>
            <a:solidFill>
              <a:schemeClr val="bg1">
                <a:lumMod val="65000"/>
              </a:schemeClr>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4">
            <a:extLst>
              <a:ext uri="{FF2B5EF4-FFF2-40B4-BE49-F238E27FC236}">
                <a16:creationId xmlns:a16="http://schemas.microsoft.com/office/drawing/2014/main" id="{F78CECE7-FC8A-C521-3D1B-86285A47B07A}"/>
              </a:ext>
            </a:extLst>
          </p:cNvPr>
          <p:cNvGrpSpPr/>
          <p:nvPr/>
        </p:nvGrpSpPr>
        <p:grpSpPr>
          <a:xfrm rot="5400000" flipH="1">
            <a:off x="-4110271" y="7576919"/>
            <a:ext cx="824743" cy="4671619"/>
            <a:chOff x="0" y="0"/>
            <a:chExt cx="217216" cy="1230385"/>
          </a:xfrm>
        </p:grpSpPr>
        <p:sp>
          <p:nvSpPr>
            <p:cNvPr id="18" name="Freeform 25">
              <a:extLst>
                <a:ext uri="{FF2B5EF4-FFF2-40B4-BE49-F238E27FC236}">
                  <a16:creationId xmlns:a16="http://schemas.microsoft.com/office/drawing/2014/main" id="{ED989A70-AE4F-D4C1-6B77-5E48CA8AAE88}"/>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19" name="TextBox 26">
              <a:extLst>
                <a:ext uri="{FF2B5EF4-FFF2-40B4-BE49-F238E27FC236}">
                  <a16:creationId xmlns:a16="http://schemas.microsoft.com/office/drawing/2014/main" id="{5DD7500B-9D5C-1244-84B3-6488E47014C9}"/>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20" name="Group 30">
            <a:extLst>
              <a:ext uri="{FF2B5EF4-FFF2-40B4-BE49-F238E27FC236}">
                <a16:creationId xmlns:a16="http://schemas.microsoft.com/office/drawing/2014/main" id="{A41517C4-4A8B-F043-A005-212CA2A282A6}"/>
              </a:ext>
            </a:extLst>
          </p:cNvPr>
          <p:cNvGrpSpPr/>
          <p:nvPr/>
        </p:nvGrpSpPr>
        <p:grpSpPr>
          <a:xfrm rot="5400000" flipH="1">
            <a:off x="-1168687" y="9505809"/>
            <a:ext cx="824743" cy="813839"/>
            <a:chOff x="0" y="0"/>
            <a:chExt cx="217216" cy="214344"/>
          </a:xfrm>
        </p:grpSpPr>
        <p:sp>
          <p:nvSpPr>
            <p:cNvPr id="21" name="Freeform 31">
              <a:extLst>
                <a:ext uri="{FF2B5EF4-FFF2-40B4-BE49-F238E27FC236}">
                  <a16:creationId xmlns:a16="http://schemas.microsoft.com/office/drawing/2014/main" id="{5DF34389-5446-0012-AABD-264736154B30}"/>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22" name="TextBox 32">
              <a:extLst>
                <a:ext uri="{FF2B5EF4-FFF2-40B4-BE49-F238E27FC236}">
                  <a16:creationId xmlns:a16="http://schemas.microsoft.com/office/drawing/2014/main" id="{CB2ADB9B-F71B-2180-8CC5-13CD538598C8}"/>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23" name="Group 24">
            <a:extLst>
              <a:ext uri="{FF2B5EF4-FFF2-40B4-BE49-F238E27FC236}">
                <a16:creationId xmlns:a16="http://schemas.microsoft.com/office/drawing/2014/main" id="{BA10FCDE-7104-2604-B87D-4EE5762B1E47}"/>
              </a:ext>
            </a:extLst>
          </p:cNvPr>
          <p:cNvGrpSpPr/>
          <p:nvPr/>
        </p:nvGrpSpPr>
        <p:grpSpPr>
          <a:xfrm rot="-5400000">
            <a:off x="22027798" y="-1923438"/>
            <a:ext cx="824743" cy="4671619"/>
            <a:chOff x="0" y="0"/>
            <a:chExt cx="217216" cy="1230385"/>
          </a:xfrm>
        </p:grpSpPr>
        <p:sp>
          <p:nvSpPr>
            <p:cNvPr id="25" name="Freeform 25">
              <a:extLst>
                <a:ext uri="{FF2B5EF4-FFF2-40B4-BE49-F238E27FC236}">
                  <a16:creationId xmlns:a16="http://schemas.microsoft.com/office/drawing/2014/main" id="{D57850FF-FE9B-E996-CAFD-6A6AF69A71F8}"/>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26" name="TextBox 26">
              <a:extLst>
                <a:ext uri="{FF2B5EF4-FFF2-40B4-BE49-F238E27FC236}">
                  <a16:creationId xmlns:a16="http://schemas.microsoft.com/office/drawing/2014/main" id="{FC3C13F9-22C5-F022-408A-A7FE969D1800}"/>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27" name="Group 30">
            <a:extLst>
              <a:ext uri="{FF2B5EF4-FFF2-40B4-BE49-F238E27FC236}">
                <a16:creationId xmlns:a16="http://schemas.microsoft.com/office/drawing/2014/main" id="{B3DD4556-D531-CF3B-7D27-2EA975AF832F}"/>
              </a:ext>
            </a:extLst>
          </p:cNvPr>
          <p:cNvGrpSpPr/>
          <p:nvPr/>
        </p:nvGrpSpPr>
        <p:grpSpPr>
          <a:xfrm rot="-5400000">
            <a:off x="19086214" y="5452"/>
            <a:ext cx="824743" cy="813839"/>
            <a:chOff x="0" y="0"/>
            <a:chExt cx="217216" cy="214344"/>
          </a:xfrm>
        </p:grpSpPr>
        <p:sp>
          <p:nvSpPr>
            <p:cNvPr id="33" name="Freeform 31">
              <a:extLst>
                <a:ext uri="{FF2B5EF4-FFF2-40B4-BE49-F238E27FC236}">
                  <a16:creationId xmlns:a16="http://schemas.microsoft.com/office/drawing/2014/main" id="{B02CDE65-D6B3-81DF-D8DF-0662C86D7E19}"/>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4" name="TextBox 32">
              <a:extLst>
                <a:ext uri="{FF2B5EF4-FFF2-40B4-BE49-F238E27FC236}">
                  <a16:creationId xmlns:a16="http://schemas.microsoft.com/office/drawing/2014/main" id="{1BEC1FB5-9AD5-287B-06F7-D0DAADB4D47A}"/>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37" name="Rounded Rectangle 36">
            <a:extLst>
              <a:ext uri="{FF2B5EF4-FFF2-40B4-BE49-F238E27FC236}">
                <a16:creationId xmlns:a16="http://schemas.microsoft.com/office/drawing/2014/main" id="{FFD79345-C744-1844-77F1-410970B6EC30}"/>
              </a:ext>
            </a:extLst>
          </p:cNvPr>
          <p:cNvSpPr/>
          <p:nvPr/>
        </p:nvSpPr>
        <p:spPr>
          <a:xfrm>
            <a:off x="19732308" y="2143307"/>
            <a:ext cx="15124941" cy="6908280"/>
          </a:xfrm>
          <a:prstGeom prst="roundRect">
            <a:avLst>
              <a:gd name="adj" fmla="val 1105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BB7B7C8-74D7-B55C-2547-50D015A12B9E}"/>
              </a:ext>
            </a:extLst>
          </p:cNvPr>
          <p:cNvGrpSpPr/>
          <p:nvPr/>
        </p:nvGrpSpPr>
        <p:grpSpPr>
          <a:xfrm>
            <a:off x="20305036" y="2605774"/>
            <a:ext cx="7215992" cy="828560"/>
            <a:chOff x="2042308" y="3634585"/>
            <a:chExt cx="7215992" cy="828560"/>
          </a:xfrm>
        </p:grpSpPr>
        <p:sp>
          <p:nvSpPr>
            <p:cNvPr id="39" name="Freeform 24">
              <a:extLst>
                <a:ext uri="{FF2B5EF4-FFF2-40B4-BE49-F238E27FC236}">
                  <a16:creationId xmlns:a16="http://schemas.microsoft.com/office/drawing/2014/main" id="{983DC078-CE09-C182-86F7-70CADD8F249C}"/>
                </a:ext>
              </a:extLst>
            </p:cNvPr>
            <p:cNvSpPr/>
            <p:nvPr/>
          </p:nvSpPr>
          <p:spPr>
            <a:xfrm>
              <a:off x="2042308" y="3700121"/>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0" name="TextBox 33">
              <a:extLst>
                <a:ext uri="{FF2B5EF4-FFF2-40B4-BE49-F238E27FC236}">
                  <a16:creationId xmlns:a16="http://schemas.microsoft.com/office/drawing/2014/main" id="{481CF156-5362-99D5-E53A-2C539E36123A}"/>
                </a:ext>
              </a:extLst>
            </p:cNvPr>
            <p:cNvSpPr txBox="1"/>
            <p:nvPr/>
          </p:nvSpPr>
          <p:spPr>
            <a:xfrm>
              <a:off x="2733714" y="3634585"/>
              <a:ext cx="6524586" cy="828560"/>
            </a:xfrm>
            <a:prstGeom prst="rect">
              <a:avLst/>
            </a:prstGeom>
          </p:spPr>
          <p:txBody>
            <a:bodyPr wrap="square" lIns="0" tIns="0" rIns="0" bIns="0" rtlCol="0" anchor="t">
              <a:spAutoFit/>
            </a:bodyPr>
            <a:lstStyle/>
            <a:p>
              <a:pPr algn="l">
                <a:lnSpc>
                  <a:spcPts val="3360"/>
                </a:lnSpc>
              </a:pPr>
              <a:r>
                <a:rPr lang="en-US" sz="2400" spc="26">
                  <a:latin typeface="Lato"/>
                  <a:ea typeface="Lato"/>
                  <a:cs typeface="Lato"/>
                  <a:sym typeface="Lato"/>
                </a:rPr>
                <a:t>Penelitian menggunakan pendekatan kuantitatif. </a:t>
              </a:r>
            </a:p>
          </p:txBody>
        </p:sp>
      </p:grpSp>
      <p:grpSp>
        <p:nvGrpSpPr>
          <p:cNvPr id="41" name="Group 40">
            <a:extLst>
              <a:ext uri="{FF2B5EF4-FFF2-40B4-BE49-F238E27FC236}">
                <a16:creationId xmlns:a16="http://schemas.microsoft.com/office/drawing/2014/main" id="{28FA8981-1AE0-6681-8292-66A7ABF94BCB}"/>
              </a:ext>
            </a:extLst>
          </p:cNvPr>
          <p:cNvGrpSpPr/>
          <p:nvPr/>
        </p:nvGrpSpPr>
        <p:grpSpPr>
          <a:xfrm>
            <a:off x="20305036" y="3648617"/>
            <a:ext cx="13767764" cy="828560"/>
            <a:chOff x="2042308" y="3634585"/>
            <a:chExt cx="13767764" cy="828560"/>
          </a:xfrm>
        </p:grpSpPr>
        <p:sp>
          <p:nvSpPr>
            <p:cNvPr id="42" name="Freeform 24">
              <a:extLst>
                <a:ext uri="{FF2B5EF4-FFF2-40B4-BE49-F238E27FC236}">
                  <a16:creationId xmlns:a16="http://schemas.microsoft.com/office/drawing/2014/main" id="{B03CD549-B62A-0091-2000-7532FBB29083}"/>
                </a:ext>
              </a:extLst>
            </p:cNvPr>
            <p:cNvSpPr/>
            <p:nvPr/>
          </p:nvSpPr>
          <p:spPr>
            <a:xfrm>
              <a:off x="2042308" y="3700121"/>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3" name="TextBox 33">
              <a:extLst>
                <a:ext uri="{FF2B5EF4-FFF2-40B4-BE49-F238E27FC236}">
                  <a16:creationId xmlns:a16="http://schemas.microsoft.com/office/drawing/2014/main" id="{86F2CA25-6824-5E6E-AE84-F2FD2E52AAFE}"/>
                </a:ext>
              </a:extLst>
            </p:cNvPr>
            <p:cNvSpPr txBox="1"/>
            <p:nvPr/>
          </p:nvSpPr>
          <p:spPr>
            <a:xfrm>
              <a:off x="2733714" y="3634585"/>
              <a:ext cx="13076358" cy="828560"/>
            </a:xfrm>
            <a:prstGeom prst="rect">
              <a:avLst/>
            </a:prstGeom>
          </p:spPr>
          <p:txBody>
            <a:bodyPr wrap="square" lIns="0" tIns="0" rIns="0" bIns="0" rtlCol="0" anchor="t">
              <a:spAutoFit/>
            </a:bodyPr>
            <a:lstStyle/>
            <a:p>
              <a:pPr algn="l">
                <a:lnSpc>
                  <a:spcPts val="3360"/>
                </a:lnSpc>
              </a:pPr>
              <a:r>
                <a:rPr lang="en-US" sz="2400" spc="26">
                  <a:latin typeface="Lato"/>
                  <a:ea typeface="Lato"/>
                  <a:cs typeface="Lato"/>
                  <a:sym typeface="Lato"/>
                </a:rPr>
                <a:t>Populasinya berupa gamer yang memainkan game online pada mobile devices. Pada penelitian ini dalam penggunaan teknik pengambilan sampel menggunakan non probability sampling</a:t>
              </a:r>
            </a:p>
          </p:txBody>
        </p:sp>
      </p:grpSp>
      <p:grpSp>
        <p:nvGrpSpPr>
          <p:cNvPr id="45" name="Group 44">
            <a:extLst>
              <a:ext uri="{FF2B5EF4-FFF2-40B4-BE49-F238E27FC236}">
                <a16:creationId xmlns:a16="http://schemas.microsoft.com/office/drawing/2014/main" id="{393E858F-B1D0-A2BF-1E03-AAE5732A72E1}"/>
              </a:ext>
            </a:extLst>
          </p:cNvPr>
          <p:cNvGrpSpPr/>
          <p:nvPr/>
        </p:nvGrpSpPr>
        <p:grpSpPr>
          <a:xfrm>
            <a:off x="20305036" y="4691460"/>
            <a:ext cx="13767764" cy="828560"/>
            <a:chOff x="2042308" y="3634585"/>
            <a:chExt cx="13767764" cy="828560"/>
          </a:xfrm>
        </p:grpSpPr>
        <p:sp>
          <p:nvSpPr>
            <p:cNvPr id="46" name="Freeform 45">
              <a:extLst>
                <a:ext uri="{FF2B5EF4-FFF2-40B4-BE49-F238E27FC236}">
                  <a16:creationId xmlns:a16="http://schemas.microsoft.com/office/drawing/2014/main" id="{79C45DAE-817F-AD69-9ADA-B0C8C15A4DE4}"/>
                </a:ext>
              </a:extLst>
            </p:cNvPr>
            <p:cNvSpPr/>
            <p:nvPr/>
          </p:nvSpPr>
          <p:spPr>
            <a:xfrm>
              <a:off x="2042308" y="3700121"/>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0" name="TextBox 33">
              <a:extLst>
                <a:ext uri="{FF2B5EF4-FFF2-40B4-BE49-F238E27FC236}">
                  <a16:creationId xmlns:a16="http://schemas.microsoft.com/office/drawing/2014/main" id="{B7D73B85-6EAD-3F82-8ECF-B4CBA841FB6E}"/>
                </a:ext>
              </a:extLst>
            </p:cNvPr>
            <p:cNvSpPr txBox="1"/>
            <p:nvPr/>
          </p:nvSpPr>
          <p:spPr>
            <a:xfrm>
              <a:off x="2733714" y="3634585"/>
              <a:ext cx="13076358" cy="828560"/>
            </a:xfrm>
            <a:prstGeom prst="rect">
              <a:avLst/>
            </a:prstGeom>
          </p:spPr>
          <p:txBody>
            <a:bodyPr wrap="square" lIns="0" tIns="0" rIns="0" bIns="0" rtlCol="0" anchor="t">
              <a:spAutoFit/>
            </a:bodyPr>
            <a:lstStyle/>
            <a:p>
              <a:pPr algn="l">
                <a:lnSpc>
                  <a:spcPts val="3360"/>
                </a:lnSpc>
              </a:pPr>
              <a:r>
                <a:rPr lang="en-US" sz="2400" spc="26">
                  <a:latin typeface="Lato"/>
                  <a:ea typeface="Lato"/>
                  <a:cs typeface="Lato"/>
                  <a:sym typeface="Lato"/>
                </a:rPr>
                <a:t>Tempat untuk melakukan penelitian dilakukan melalui sosial media berupa Twitter, Discord dan beberapa sosial media lainnya. </a:t>
              </a:r>
            </a:p>
          </p:txBody>
        </p:sp>
      </p:grpSp>
      <p:grpSp>
        <p:nvGrpSpPr>
          <p:cNvPr id="51" name="Group 50">
            <a:extLst>
              <a:ext uri="{FF2B5EF4-FFF2-40B4-BE49-F238E27FC236}">
                <a16:creationId xmlns:a16="http://schemas.microsoft.com/office/drawing/2014/main" id="{D0FAA787-ED4E-2D0F-78BF-C5A8339DA3B3}"/>
              </a:ext>
            </a:extLst>
          </p:cNvPr>
          <p:cNvGrpSpPr/>
          <p:nvPr/>
        </p:nvGrpSpPr>
        <p:grpSpPr>
          <a:xfrm>
            <a:off x="20305036" y="5685922"/>
            <a:ext cx="13197692" cy="828560"/>
            <a:chOff x="2042308" y="3634585"/>
            <a:chExt cx="13197692" cy="828560"/>
          </a:xfrm>
        </p:grpSpPr>
        <p:sp>
          <p:nvSpPr>
            <p:cNvPr id="52" name="Freeform 24">
              <a:extLst>
                <a:ext uri="{FF2B5EF4-FFF2-40B4-BE49-F238E27FC236}">
                  <a16:creationId xmlns:a16="http://schemas.microsoft.com/office/drawing/2014/main" id="{CCC69CE5-1017-97DB-5E95-B43307D227F8}"/>
                </a:ext>
              </a:extLst>
            </p:cNvPr>
            <p:cNvSpPr/>
            <p:nvPr/>
          </p:nvSpPr>
          <p:spPr>
            <a:xfrm>
              <a:off x="2042308" y="3700121"/>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3" name="TextBox 33">
              <a:extLst>
                <a:ext uri="{FF2B5EF4-FFF2-40B4-BE49-F238E27FC236}">
                  <a16:creationId xmlns:a16="http://schemas.microsoft.com/office/drawing/2014/main" id="{D8972219-F90D-5666-0285-C7A10AA607AB}"/>
                </a:ext>
              </a:extLst>
            </p:cNvPr>
            <p:cNvSpPr txBox="1"/>
            <p:nvPr/>
          </p:nvSpPr>
          <p:spPr>
            <a:xfrm>
              <a:off x="2733714" y="3634585"/>
              <a:ext cx="12506286" cy="828560"/>
            </a:xfrm>
            <a:prstGeom prst="rect">
              <a:avLst/>
            </a:prstGeom>
          </p:spPr>
          <p:txBody>
            <a:bodyPr wrap="square" lIns="0" tIns="0" rIns="0" bIns="0" rtlCol="0" anchor="t">
              <a:spAutoFit/>
            </a:bodyPr>
            <a:lstStyle/>
            <a:p>
              <a:pPr algn="l">
                <a:lnSpc>
                  <a:spcPts val="3360"/>
                </a:lnSpc>
              </a:pPr>
              <a:r>
                <a:rPr lang="en-US" sz="2400" spc="26">
                  <a:latin typeface="Lato"/>
                  <a:ea typeface="Lato"/>
                  <a:cs typeface="Lato"/>
                  <a:sym typeface="Lato"/>
                </a:rPr>
                <a:t>Penelitian menggunakan variabel independen berupa relationship gamer-game. Sedangkan variabel dependent berupa retensi gamer RPGs,</a:t>
              </a:r>
            </a:p>
          </p:txBody>
        </p:sp>
      </p:grpSp>
      <p:grpSp>
        <p:nvGrpSpPr>
          <p:cNvPr id="54" name="Group 53">
            <a:extLst>
              <a:ext uri="{FF2B5EF4-FFF2-40B4-BE49-F238E27FC236}">
                <a16:creationId xmlns:a16="http://schemas.microsoft.com/office/drawing/2014/main" id="{C604FC82-3BD6-A43D-7889-4838E77A578D}"/>
              </a:ext>
            </a:extLst>
          </p:cNvPr>
          <p:cNvGrpSpPr/>
          <p:nvPr/>
        </p:nvGrpSpPr>
        <p:grpSpPr>
          <a:xfrm>
            <a:off x="20305036" y="6728765"/>
            <a:ext cx="13767764" cy="828560"/>
            <a:chOff x="2042308" y="3634585"/>
            <a:chExt cx="13767764" cy="828560"/>
          </a:xfrm>
        </p:grpSpPr>
        <p:sp>
          <p:nvSpPr>
            <p:cNvPr id="55" name="Freeform 24">
              <a:extLst>
                <a:ext uri="{FF2B5EF4-FFF2-40B4-BE49-F238E27FC236}">
                  <a16:creationId xmlns:a16="http://schemas.microsoft.com/office/drawing/2014/main" id="{1DD0D56E-D773-2269-E3BE-BD84492E12FF}"/>
                </a:ext>
              </a:extLst>
            </p:cNvPr>
            <p:cNvSpPr/>
            <p:nvPr/>
          </p:nvSpPr>
          <p:spPr>
            <a:xfrm>
              <a:off x="2042308" y="3700121"/>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AB30FC59-70DE-1697-3870-1A067C5BA080}"/>
                </a:ext>
              </a:extLst>
            </p:cNvPr>
            <p:cNvSpPr txBox="1"/>
            <p:nvPr/>
          </p:nvSpPr>
          <p:spPr>
            <a:xfrm>
              <a:off x="2733714" y="3634585"/>
              <a:ext cx="13076358" cy="828560"/>
            </a:xfrm>
            <a:prstGeom prst="rect">
              <a:avLst/>
            </a:prstGeom>
          </p:spPr>
          <p:txBody>
            <a:bodyPr wrap="square" lIns="0" tIns="0" rIns="0" bIns="0" rtlCol="0" anchor="t">
              <a:spAutoFit/>
            </a:bodyPr>
            <a:lstStyle/>
            <a:p>
              <a:pPr algn="l">
                <a:lnSpc>
                  <a:spcPts val="3360"/>
                </a:lnSpc>
              </a:pPr>
              <a:r>
                <a:rPr lang="en-US" sz="2400" spc="26">
                  <a:latin typeface="Lato"/>
                  <a:ea typeface="Lato"/>
                  <a:cs typeface="Lato"/>
                  <a:sym typeface="Lato"/>
                </a:rPr>
                <a:t>Analisis data pada penelitian ini dibagi dalam 2 analisis, yaitu profil responden dan statistic inferensial. </a:t>
              </a:r>
            </a:p>
          </p:txBody>
        </p:sp>
      </p:grpSp>
      <p:grpSp>
        <p:nvGrpSpPr>
          <p:cNvPr id="57" name="Group 56">
            <a:extLst>
              <a:ext uri="{FF2B5EF4-FFF2-40B4-BE49-F238E27FC236}">
                <a16:creationId xmlns:a16="http://schemas.microsoft.com/office/drawing/2014/main" id="{8E7EBE3C-FEBD-F366-CB61-E734EC339D71}"/>
              </a:ext>
            </a:extLst>
          </p:cNvPr>
          <p:cNvGrpSpPr/>
          <p:nvPr/>
        </p:nvGrpSpPr>
        <p:grpSpPr>
          <a:xfrm>
            <a:off x="20305036" y="7771608"/>
            <a:ext cx="13767761" cy="828560"/>
            <a:chOff x="2042308" y="3634585"/>
            <a:chExt cx="13767761" cy="828560"/>
          </a:xfrm>
        </p:grpSpPr>
        <p:sp>
          <p:nvSpPr>
            <p:cNvPr id="58" name="Freeform 57">
              <a:extLst>
                <a:ext uri="{FF2B5EF4-FFF2-40B4-BE49-F238E27FC236}">
                  <a16:creationId xmlns:a16="http://schemas.microsoft.com/office/drawing/2014/main" id="{5AD24846-C78A-AFBC-F1A0-A1B3E3DA3213}"/>
                </a:ext>
              </a:extLst>
            </p:cNvPr>
            <p:cNvSpPr/>
            <p:nvPr/>
          </p:nvSpPr>
          <p:spPr>
            <a:xfrm>
              <a:off x="2042308" y="3700121"/>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9" name="TextBox 58">
              <a:extLst>
                <a:ext uri="{FF2B5EF4-FFF2-40B4-BE49-F238E27FC236}">
                  <a16:creationId xmlns:a16="http://schemas.microsoft.com/office/drawing/2014/main" id="{2EB5FB98-60BB-5B81-2F63-CE712013D71F}"/>
                </a:ext>
              </a:extLst>
            </p:cNvPr>
            <p:cNvSpPr txBox="1"/>
            <p:nvPr/>
          </p:nvSpPr>
          <p:spPr>
            <a:xfrm>
              <a:off x="2733714" y="3634585"/>
              <a:ext cx="13076355" cy="828560"/>
            </a:xfrm>
            <a:prstGeom prst="rect">
              <a:avLst/>
            </a:prstGeom>
          </p:spPr>
          <p:txBody>
            <a:bodyPr wrap="square" lIns="0" tIns="0" rIns="0" bIns="0" rtlCol="0" anchor="t">
              <a:spAutoFit/>
            </a:bodyPr>
            <a:lstStyle/>
            <a:p>
              <a:pPr algn="l">
                <a:lnSpc>
                  <a:spcPts val="3360"/>
                </a:lnSpc>
              </a:pPr>
              <a:r>
                <a:rPr lang="en-US" sz="2400" spc="26">
                  <a:latin typeface="Lato"/>
                  <a:ea typeface="Lato"/>
                  <a:cs typeface="Lato"/>
                  <a:sym typeface="Lato"/>
                </a:rPr>
                <a:t>Data primer menjadi data utama dalam penelitian ini yang diperoleh melalui survei kuesioner. Data sekunder diperoleh melalui surat kabar atau berita online</a:t>
              </a:r>
            </a:p>
          </p:txBody>
        </p:sp>
      </p:grpSp>
      <p:sp>
        <p:nvSpPr>
          <p:cNvPr id="60" name="TextBox 2">
            <a:extLst>
              <a:ext uri="{FF2B5EF4-FFF2-40B4-BE49-F238E27FC236}">
                <a16:creationId xmlns:a16="http://schemas.microsoft.com/office/drawing/2014/main" id="{0256BB56-BBBF-F98D-B795-DC6E77A597E1}"/>
              </a:ext>
            </a:extLst>
          </p:cNvPr>
          <p:cNvSpPr txBox="1"/>
          <p:nvPr/>
        </p:nvSpPr>
        <p:spPr>
          <a:xfrm>
            <a:off x="25679400" y="508646"/>
            <a:ext cx="11005266" cy="1166473"/>
          </a:xfrm>
          <a:prstGeom prst="rect">
            <a:avLst/>
          </a:prstGeom>
        </p:spPr>
        <p:txBody>
          <a:bodyPr wrap="square" lIns="0" tIns="0" rIns="0" bIns="0" rtlCol="0" anchor="t">
            <a:spAutoFit/>
          </a:bodyPr>
          <a:lstStyle/>
          <a:p>
            <a:pPr algn="l">
              <a:lnSpc>
                <a:spcPts val="9676"/>
              </a:lnSpc>
            </a:pPr>
            <a:r>
              <a:rPr lang="en-US" sz="8000" b="1">
                <a:solidFill>
                  <a:srgbClr val="000000"/>
                </a:solidFill>
                <a:latin typeface="Arial" panose="020B0604020202020204" pitchFamily="34" charset="0"/>
                <a:ea typeface="Bebas Neue Bold"/>
                <a:cs typeface="Arial" panose="020B0604020202020204" pitchFamily="34" charset="0"/>
                <a:sym typeface="Bebas Neue Bold"/>
              </a:rPr>
              <a:t>Metode Penelitian</a:t>
            </a:r>
          </a:p>
        </p:txBody>
      </p:sp>
      <p:sp>
        <p:nvSpPr>
          <p:cNvPr id="61" name="Freeform 60">
            <a:extLst>
              <a:ext uri="{FF2B5EF4-FFF2-40B4-BE49-F238E27FC236}">
                <a16:creationId xmlns:a16="http://schemas.microsoft.com/office/drawing/2014/main" id="{FA798ED0-93F2-77DA-D26A-4CD9143577E2}"/>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2" name="Picture 61">
            <a:extLst>
              <a:ext uri="{FF2B5EF4-FFF2-40B4-BE49-F238E27FC236}">
                <a16:creationId xmlns:a16="http://schemas.microsoft.com/office/drawing/2014/main" id="{1FEEDC59-F02C-C5B3-A871-555294D966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9365" y="2605774"/>
            <a:ext cx="3928181" cy="3928181"/>
          </a:xfrm>
          <a:prstGeom prst="rect">
            <a:avLst/>
          </a:prstGeom>
        </p:spPr>
      </p:pic>
    </p:spTree>
    <p:extLst>
      <p:ext uri="{BB962C8B-B14F-4D97-AF65-F5344CB8AC3E}">
        <p14:creationId xmlns:p14="http://schemas.microsoft.com/office/powerpoint/2010/main" val="93195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8DC4-C54B-855C-FBCA-AB7CAF13647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2C2762-6A4A-E35D-B59D-9EF3910B994E}"/>
              </a:ext>
            </a:extLst>
          </p:cNvPr>
          <p:cNvSpPr txBox="1"/>
          <p:nvPr/>
        </p:nvSpPr>
        <p:spPr>
          <a:xfrm>
            <a:off x="3069386" y="508646"/>
            <a:ext cx="11005266" cy="1166473"/>
          </a:xfrm>
          <a:prstGeom prst="rect">
            <a:avLst/>
          </a:prstGeom>
        </p:spPr>
        <p:txBody>
          <a:bodyPr wrap="square" lIns="0" tIns="0" rIns="0" bIns="0" rtlCol="0" anchor="t">
            <a:spAutoFit/>
          </a:bodyPr>
          <a:lstStyle/>
          <a:p>
            <a:pPr algn="l">
              <a:lnSpc>
                <a:spcPts val="9676"/>
              </a:lnSpc>
            </a:pPr>
            <a:r>
              <a:rPr lang="en-US" sz="8000" b="1" dirty="0">
                <a:solidFill>
                  <a:srgbClr val="000000"/>
                </a:solidFill>
                <a:latin typeface="Arial" panose="020B0604020202020204" pitchFamily="34" charset="0"/>
                <a:ea typeface="Bebas Neue Bold"/>
                <a:cs typeface="Arial" panose="020B0604020202020204" pitchFamily="34" charset="0"/>
                <a:sym typeface="Bebas Neue Bold"/>
              </a:rPr>
              <a:t>Metode Penelitian</a:t>
            </a:r>
          </a:p>
        </p:txBody>
      </p:sp>
      <p:sp>
        <p:nvSpPr>
          <p:cNvPr id="24" name="Freeform 24">
            <a:extLst>
              <a:ext uri="{FF2B5EF4-FFF2-40B4-BE49-F238E27FC236}">
                <a16:creationId xmlns:a16="http://schemas.microsoft.com/office/drawing/2014/main" id="{2F666593-A690-B1DA-1CB7-3EAA56A54C02}"/>
              </a:ext>
            </a:extLst>
          </p:cNvPr>
          <p:cNvSpPr/>
          <p:nvPr/>
        </p:nvSpPr>
        <p:spPr>
          <a:xfrm rot="-5400000">
            <a:off x="-439618" y="2119556"/>
            <a:ext cx="879236" cy="1932387"/>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6" name="TextBox 23">
            <a:extLst>
              <a:ext uri="{FF2B5EF4-FFF2-40B4-BE49-F238E27FC236}">
                <a16:creationId xmlns:a16="http://schemas.microsoft.com/office/drawing/2014/main" id="{6FCB7864-05E3-6175-B3E2-AC11D4B00EA6}"/>
              </a:ext>
            </a:extLst>
          </p:cNvPr>
          <p:cNvSpPr txBox="1"/>
          <p:nvPr/>
        </p:nvSpPr>
        <p:spPr>
          <a:xfrm>
            <a:off x="11500827" y="9597102"/>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11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sp>
        <p:nvSpPr>
          <p:cNvPr id="18" name="Freeform 25">
            <a:extLst>
              <a:ext uri="{FF2B5EF4-FFF2-40B4-BE49-F238E27FC236}">
                <a16:creationId xmlns:a16="http://schemas.microsoft.com/office/drawing/2014/main" id="{66599DE1-929E-3ED8-B999-2310B7348130}"/>
              </a:ext>
            </a:extLst>
          </p:cNvPr>
          <p:cNvSpPr/>
          <p:nvPr/>
        </p:nvSpPr>
        <p:spPr>
          <a:xfrm rot="-5400000" flipH="1" flipV="1">
            <a:off x="18226703" y="7775116"/>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Rounded Rectangle 2">
            <a:extLst>
              <a:ext uri="{FF2B5EF4-FFF2-40B4-BE49-F238E27FC236}">
                <a16:creationId xmlns:a16="http://schemas.microsoft.com/office/drawing/2014/main" id="{66B2D7F9-A478-4D3D-61B6-D4AC5A705FB5}"/>
              </a:ext>
            </a:extLst>
          </p:cNvPr>
          <p:cNvSpPr/>
          <p:nvPr/>
        </p:nvSpPr>
        <p:spPr>
          <a:xfrm>
            <a:off x="1687391" y="2143307"/>
            <a:ext cx="15124941" cy="6908280"/>
          </a:xfrm>
          <a:prstGeom prst="roundRect">
            <a:avLst>
              <a:gd name="adj" fmla="val 11052"/>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33">
            <a:extLst>
              <a:ext uri="{FF2B5EF4-FFF2-40B4-BE49-F238E27FC236}">
                <a16:creationId xmlns:a16="http://schemas.microsoft.com/office/drawing/2014/main" id="{A129F0EC-B3BA-5964-304B-38B60E860AA3}"/>
              </a:ext>
            </a:extLst>
          </p:cNvPr>
          <p:cNvSpPr txBox="1"/>
          <p:nvPr/>
        </p:nvSpPr>
        <p:spPr>
          <a:xfrm>
            <a:off x="2285999" y="2812815"/>
            <a:ext cx="13716000" cy="2585323"/>
          </a:xfrm>
          <a:prstGeom prst="rect">
            <a:avLst/>
          </a:prstGeom>
        </p:spPr>
        <p:txBody>
          <a:bodyPr wrap="square" lIns="0" tIns="0" rIns="0" bIns="0" rtlCol="0" anchor="t">
            <a:spAutoFit/>
          </a:bodyPr>
          <a:lstStyle/>
          <a:p>
            <a:pPr algn="just"/>
            <a:r>
              <a:rPr lang="en-ID" sz="2800" dirty="0" err="1">
                <a:latin typeface="Times New Roman" panose="02020603050405020304" pitchFamily="18" charset="0"/>
                <a:cs typeface="Times New Roman" panose="02020603050405020304" pitchFamily="18" charset="0"/>
              </a:rPr>
              <a:t>Metode</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penelitian</a:t>
            </a:r>
            <a:r>
              <a:rPr lang="en-ID" sz="2800" dirty="0">
                <a:latin typeface="Times New Roman" panose="02020603050405020304" pitchFamily="18" charset="0"/>
                <a:cs typeface="Times New Roman" panose="02020603050405020304" pitchFamily="18" charset="0"/>
              </a:rPr>
              <a:t> yang </a:t>
            </a:r>
            <a:r>
              <a:rPr lang="en-ID" sz="2800" dirty="0" err="1">
                <a:latin typeface="Times New Roman" panose="02020603050405020304" pitchFamily="18" charset="0"/>
                <a:cs typeface="Times New Roman" panose="02020603050405020304" pitchFamily="18" charset="0"/>
              </a:rPr>
              <a:t>digunakan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dalam</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penelitian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ini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adalah</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kuantitatif</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dengan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pendekatan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asosiatif</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kausal</a:t>
            </a:r>
            <a:r>
              <a:rPr lang="en-ID" sz="2800" dirty="0">
                <a:latin typeface="Times New Roman" panose="02020603050405020304" pitchFamily="18" charset="0"/>
                <a:cs typeface="Times New Roman" panose="02020603050405020304" pitchFamily="18" charset="0"/>
              </a:rPr>
              <a:t>, yang </a:t>
            </a:r>
            <a:r>
              <a:rPr lang="en-ID" sz="2800" dirty="0" err="1">
                <a:latin typeface="Times New Roman" panose="02020603050405020304" pitchFamily="18" charset="0"/>
                <a:cs typeface="Times New Roman" panose="02020603050405020304" pitchFamily="18" charset="0"/>
              </a:rPr>
              <a:t>bertujuan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menguji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pengaruh</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lingkungan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kerja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beban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kerja</a:t>
            </a:r>
            <a:r>
              <a:rPr lang="en-ID" sz="2800" dirty="0">
                <a:latin typeface="Times New Roman" panose="02020603050405020304" pitchFamily="18" charset="0"/>
                <a:cs typeface="Times New Roman" panose="02020603050405020304" pitchFamily="18" charset="0"/>
              </a:rPr>
              <a:t>, dan </a:t>
            </a:r>
            <a:r>
              <a:rPr lang="en-ID" sz="2800" dirty="0" err="1">
                <a:latin typeface="Times New Roman" panose="02020603050405020304" pitchFamily="18" charset="0"/>
                <a:cs typeface="Times New Roman" panose="02020603050405020304" pitchFamily="18" charset="0"/>
              </a:rPr>
              <a:t>kepemimpinan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transformasional</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terhadap</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retensi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karyawan</a:t>
            </a:r>
            <a:r>
              <a:rPr lang="en-ID" sz="2800" dirty="0">
                <a:latin typeface="Times New Roman" panose="02020603050405020304" pitchFamily="18" charset="0"/>
                <a:cs typeface="Times New Roman" panose="02020603050405020304" pitchFamily="18" charset="0"/>
              </a:rPr>
              <a:t> di Dira Café </a:t>
            </a:r>
            <a:r>
              <a:rPr lang="en-ID" sz="2800" dirty="0" err="1">
                <a:latin typeface="Times New Roman" panose="02020603050405020304" pitchFamily="18" charset="0"/>
                <a:cs typeface="Times New Roman" panose="02020603050405020304" pitchFamily="18" charset="0"/>
              </a:rPr>
              <a:t>Kencong</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Kabupaten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Jember</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Pendekatan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ini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dirancang</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menganalisis</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hubungan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sebab</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akibat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antarvariabel</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sehingga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memungkinkan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peneliti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memahami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sejauh</a:t>
            </a:r>
            <a:r>
              <a:rPr lang="en-ID" sz="2800" dirty="0">
                <a:latin typeface="Times New Roman" panose="02020603050405020304" pitchFamily="18" charset="0"/>
                <a:cs typeface="Times New Roman" panose="02020603050405020304" pitchFamily="18" charset="0"/>
              </a:rPr>
              <a:t> mana </a:t>
            </a:r>
            <a:r>
              <a:rPr lang="en-ID" sz="2800" dirty="0" err="1">
                <a:latin typeface="Times New Roman" panose="02020603050405020304" pitchFamily="18" charset="0"/>
                <a:cs typeface="Times New Roman" panose="02020603050405020304" pitchFamily="18" charset="0"/>
              </a:rPr>
              <a:t>variabel</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bebas</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memengaruhi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variabel</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terikat</a:t>
            </a:r>
            <a:r>
              <a:rPr lang="en-ID" sz="2800" dirty="0">
                <a:latin typeface="Times New Roman" panose="02020603050405020304" pitchFamily="18" charset="0"/>
                <a:cs typeface="Times New Roman" panose="02020603050405020304" pitchFamily="18" charset="0"/>
              </a:rPr>
              <a:t>. </a:t>
            </a:r>
          </a:p>
        </p:txBody>
      </p:sp>
      <p:grpSp>
        <p:nvGrpSpPr>
          <p:cNvPr id="39" name="Group 24">
            <a:extLst>
              <a:ext uri="{FF2B5EF4-FFF2-40B4-BE49-F238E27FC236}">
                <a16:creationId xmlns:a16="http://schemas.microsoft.com/office/drawing/2014/main" id="{C28CCF4C-0209-E1D1-3D56-2E5CB914072D}"/>
              </a:ext>
            </a:extLst>
          </p:cNvPr>
          <p:cNvGrpSpPr/>
          <p:nvPr/>
        </p:nvGrpSpPr>
        <p:grpSpPr>
          <a:xfrm rot="-5400000">
            <a:off x="17340907" y="-1923438"/>
            <a:ext cx="824743" cy="4671619"/>
            <a:chOff x="0" y="0"/>
            <a:chExt cx="217216" cy="1230385"/>
          </a:xfrm>
        </p:grpSpPr>
        <p:sp>
          <p:nvSpPr>
            <p:cNvPr id="40" name="Freeform 25">
              <a:extLst>
                <a:ext uri="{FF2B5EF4-FFF2-40B4-BE49-F238E27FC236}">
                  <a16:creationId xmlns:a16="http://schemas.microsoft.com/office/drawing/2014/main" id="{5983E9CD-8B4D-5141-2AD0-CCE5C98E8A9B}"/>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41" name="TextBox 26">
              <a:extLst>
                <a:ext uri="{FF2B5EF4-FFF2-40B4-BE49-F238E27FC236}">
                  <a16:creationId xmlns:a16="http://schemas.microsoft.com/office/drawing/2014/main" id="{857F2A6D-5F1A-7533-22D0-6D918CC2CB9D}"/>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42" name="Group 30">
            <a:extLst>
              <a:ext uri="{FF2B5EF4-FFF2-40B4-BE49-F238E27FC236}">
                <a16:creationId xmlns:a16="http://schemas.microsoft.com/office/drawing/2014/main" id="{C1B3DC90-6EEB-B578-3B8F-25B1969BA470}"/>
              </a:ext>
            </a:extLst>
          </p:cNvPr>
          <p:cNvGrpSpPr/>
          <p:nvPr/>
        </p:nvGrpSpPr>
        <p:grpSpPr>
          <a:xfrm rot="-5400000">
            <a:off x="14399323" y="5452"/>
            <a:ext cx="824743" cy="813839"/>
            <a:chOff x="0" y="0"/>
            <a:chExt cx="217216" cy="214344"/>
          </a:xfrm>
        </p:grpSpPr>
        <p:sp>
          <p:nvSpPr>
            <p:cNvPr id="43" name="Freeform 31">
              <a:extLst>
                <a:ext uri="{FF2B5EF4-FFF2-40B4-BE49-F238E27FC236}">
                  <a16:creationId xmlns:a16="http://schemas.microsoft.com/office/drawing/2014/main" id="{219AB886-291C-6C67-E444-8A9F9744D383}"/>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61" name="TextBox 32">
              <a:extLst>
                <a:ext uri="{FF2B5EF4-FFF2-40B4-BE49-F238E27FC236}">
                  <a16:creationId xmlns:a16="http://schemas.microsoft.com/office/drawing/2014/main" id="{EE938062-08F1-673B-7A73-67F02B70952A}"/>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62" name="Group 24">
            <a:extLst>
              <a:ext uri="{FF2B5EF4-FFF2-40B4-BE49-F238E27FC236}">
                <a16:creationId xmlns:a16="http://schemas.microsoft.com/office/drawing/2014/main" id="{0CEA668F-BD16-770F-DC3E-4F216986C1A6}"/>
              </a:ext>
            </a:extLst>
          </p:cNvPr>
          <p:cNvGrpSpPr/>
          <p:nvPr/>
        </p:nvGrpSpPr>
        <p:grpSpPr>
          <a:xfrm rot="5400000" flipH="1">
            <a:off x="553822" y="7563462"/>
            <a:ext cx="824743" cy="4671619"/>
            <a:chOff x="0" y="0"/>
            <a:chExt cx="217216" cy="1230385"/>
          </a:xfrm>
        </p:grpSpPr>
        <p:sp>
          <p:nvSpPr>
            <p:cNvPr id="63" name="Freeform 25">
              <a:extLst>
                <a:ext uri="{FF2B5EF4-FFF2-40B4-BE49-F238E27FC236}">
                  <a16:creationId xmlns:a16="http://schemas.microsoft.com/office/drawing/2014/main" id="{72B0BCCD-6DCA-F2E3-E104-3078D26CF7DB}"/>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64" name="TextBox 26">
              <a:extLst>
                <a:ext uri="{FF2B5EF4-FFF2-40B4-BE49-F238E27FC236}">
                  <a16:creationId xmlns:a16="http://schemas.microsoft.com/office/drawing/2014/main" id="{A3DB859C-ECEC-AAB4-C98D-B9F824C4A104}"/>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65" name="Group 30">
            <a:extLst>
              <a:ext uri="{FF2B5EF4-FFF2-40B4-BE49-F238E27FC236}">
                <a16:creationId xmlns:a16="http://schemas.microsoft.com/office/drawing/2014/main" id="{63F2D020-410E-D7F2-BCD3-B638A04A6A89}"/>
              </a:ext>
            </a:extLst>
          </p:cNvPr>
          <p:cNvGrpSpPr/>
          <p:nvPr/>
        </p:nvGrpSpPr>
        <p:grpSpPr>
          <a:xfrm rot="5400000" flipH="1">
            <a:off x="3495406" y="9492352"/>
            <a:ext cx="824743" cy="813839"/>
            <a:chOff x="0" y="0"/>
            <a:chExt cx="217216" cy="214344"/>
          </a:xfrm>
        </p:grpSpPr>
        <p:sp>
          <p:nvSpPr>
            <p:cNvPr id="83" name="Freeform 31">
              <a:extLst>
                <a:ext uri="{FF2B5EF4-FFF2-40B4-BE49-F238E27FC236}">
                  <a16:creationId xmlns:a16="http://schemas.microsoft.com/office/drawing/2014/main" id="{83EB5577-DC64-3E94-5E5A-1BE6EED2326F}"/>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86" name="TextBox 32">
              <a:extLst>
                <a:ext uri="{FF2B5EF4-FFF2-40B4-BE49-F238E27FC236}">
                  <a16:creationId xmlns:a16="http://schemas.microsoft.com/office/drawing/2014/main" id="{CE0D8029-ED96-6E85-D8F7-926E0D5B931A}"/>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nvGrpSpPr>
          <p:cNvPr id="88" name="Group 87">
            <a:extLst>
              <a:ext uri="{FF2B5EF4-FFF2-40B4-BE49-F238E27FC236}">
                <a16:creationId xmlns:a16="http://schemas.microsoft.com/office/drawing/2014/main" id="{8DE3B7E1-AD37-BC59-3F42-B7109C0AC1DA}"/>
              </a:ext>
            </a:extLst>
          </p:cNvPr>
          <p:cNvGrpSpPr/>
          <p:nvPr/>
        </p:nvGrpSpPr>
        <p:grpSpPr>
          <a:xfrm>
            <a:off x="764920" y="-1831967"/>
            <a:ext cx="1123746" cy="3975274"/>
            <a:chOff x="1270118" y="-1841674"/>
            <a:chExt cx="1123746" cy="3975274"/>
          </a:xfrm>
        </p:grpSpPr>
        <p:sp>
          <p:nvSpPr>
            <p:cNvPr id="89" name="Rounded Rectangle 88">
              <a:extLst>
                <a:ext uri="{FF2B5EF4-FFF2-40B4-BE49-F238E27FC236}">
                  <a16:creationId xmlns:a16="http://schemas.microsoft.com/office/drawing/2014/main" id="{1AE60EDD-8BBC-BE3C-1D40-135DD4066347}"/>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63458559-65D1-EFE5-94BE-AD09447F80CA}"/>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2">
            <a:extLst>
              <a:ext uri="{FF2B5EF4-FFF2-40B4-BE49-F238E27FC236}">
                <a16:creationId xmlns:a16="http://schemas.microsoft.com/office/drawing/2014/main" id="{7DE9EC9B-3CEA-B6B0-DEAF-6DBE243C9E26}"/>
              </a:ext>
            </a:extLst>
          </p:cNvPr>
          <p:cNvSpPr txBox="1"/>
          <p:nvPr/>
        </p:nvSpPr>
        <p:spPr>
          <a:xfrm>
            <a:off x="2562775" y="12581661"/>
            <a:ext cx="13162448" cy="1335750"/>
          </a:xfrm>
          <a:prstGeom prst="rect">
            <a:avLst/>
          </a:prstGeom>
        </p:spPr>
        <p:txBody>
          <a:bodyPr wrap="square" lIns="0" tIns="0" rIns="0" bIns="0" rtlCol="0" anchor="t">
            <a:spAutoFit/>
          </a:bodyPr>
          <a:lstStyle/>
          <a:p>
            <a:pPr algn="ctr">
              <a:lnSpc>
                <a:spcPts val="9676"/>
              </a:lnSpc>
            </a:pPr>
            <a:r>
              <a:rPr lang="en-US" sz="13800" b="1">
                <a:solidFill>
                  <a:srgbClr val="000000"/>
                </a:solidFill>
                <a:latin typeface="Arial" panose="020B0604020202020204" pitchFamily="34" charset="0"/>
                <a:ea typeface="Bebas Neue Bold"/>
                <a:cs typeface="Arial" panose="020B0604020202020204" pitchFamily="34" charset="0"/>
                <a:sym typeface="Bebas Neue Bold"/>
              </a:rPr>
              <a:t>TERIMAKASIH</a:t>
            </a:r>
          </a:p>
        </p:txBody>
      </p:sp>
      <p:grpSp>
        <p:nvGrpSpPr>
          <p:cNvPr id="97" name="Group 96">
            <a:extLst>
              <a:ext uri="{FF2B5EF4-FFF2-40B4-BE49-F238E27FC236}">
                <a16:creationId xmlns:a16="http://schemas.microsoft.com/office/drawing/2014/main" id="{E968AD2F-1F70-D883-0392-34A47E4EE23B}"/>
              </a:ext>
            </a:extLst>
          </p:cNvPr>
          <p:cNvGrpSpPr/>
          <p:nvPr/>
        </p:nvGrpSpPr>
        <p:grpSpPr>
          <a:xfrm>
            <a:off x="5598494" y="14639061"/>
            <a:ext cx="7229322" cy="685800"/>
            <a:chOff x="7962029" y="6057900"/>
            <a:chExt cx="7229322" cy="685800"/>
          </a:xfrm>
        </p:grpSpPr>
        <p:sp>
          <p:nvSpPr>
            <p:cNvPr id="98" name="Rounded Rectangle 97">
              <a:extLst>
                <a:ext uri="{FF2B5EF4-FFF2-40B4-BE49-F238E27FC236}">
                  <a16:creationId xmlns:a16="http://schemas.microsoft.com/office/drawing/2014/main" id="{093E1A0D-A88E-E7CF-A5B9-52B07BD22CBE}"/>
                </a:ext>
              </a:extLst>
            </p:cNvPr>
            <p:cNvSpPr/>
            <p:nvPr/>
          </p:nvSpPr>
          <p:spPr>
            <a:xfrm>
              <a:off x="7962029" y="6057900"/>
              <a:ext cx="7229322" cy="685800"/>
            </a:xfrm>
            <a:prstGeom prst="roundRect">
              <a:avLst>
                <a:gd name="adj" fmla="val 50000"/>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5">
              <a:extLst>
                <a:ext uri="{FF2B5EF4-FFF2-40B4-BE49-F238E27FC236}">
                  <a16:creationId xmlns:a16="http://schemas.microsoft.com/office/drawing/2014/main" id="{DCFBE062-28DD-4003-4914-6262ED935A05}"/>
                </a:ext>
              </a:extLst>
            </p:cNvPr>
            <p:cNvSpPr txBox="1"/>
            <p:nvPr/>
          </p:nvSpPr>
          <p:spPr>
            <a:xfrm>
              <a:off x="8385568" y="6185356"/>
              <a:ext cx="6553200" cy="430887"/>
            </a:xfrm>
            <a:prstGeom prst="rect">
              <a:avLst/>
            </a:prstGeom>
          </p:spPr>
          <p:txBody>
            <a:bodyPr wrap="square" lIns="0" tIns="0" rIns="0" bIns="0" rtlCol="0" anchor="t">
              <a:spAutoFit/>
            </a:bodyPr>
            <a:lstStyle/>
            <a:p>
              <a:pPr algn="l"/>
              <a:r>
                <a:rPr lang="en-US" sz="2800">
                  <a:solidFill>
                    <a:schemeClr val="bg1"/>
                  </a:solidFill>
                  <a:latin typeface="Arial" panose="020B0604020202020204" pitchFamily="34" charset="0"/>
                  <a:ea typeface="Bebas Neue Bold"/>
                  <a:cs typeface="Arial" panose="020B0604020202020204" pitchFamily="34" charset="0"/>
                  <a:sym typeface="Bebas Neue Bold"/>
                </a:rPr>
                <a:t>Desain by @Kanfast | NIM. 1323632372</a:t>
              </a:r>
            </a:p>
          </p:txBody>
        </p:sp>
      </p:grpSp>
      <p:sp>
        <p:nvSpPr>
          <p:cNvPr id="100" name="Freeform 99">
            <a:extLst>
              <a:ext uri="{FF2B5EF4-FFF2-40B4-BE49-F238E27FC236}">
                <a16:creationId xmlns:a16="http://schemas.microsoft.com/office/drawing/2014/main" id="{06C7CCF0-4AC7-0AFF-6BC6-743C6EB671D4}"/>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601A7C8-7FC4-D651-45A8-C18CA9107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927" y="670062"/>
            <a:ext cx="1166473" cy="1166473"/>
          </a:xfrm>
          <a:prstGeom prst="rect">
            <a:avLst/>
          </a:prstGeom>
        </p:spPr>
      </p:pic>
    </p:spTree>
    <p:extLst>
      <p:ext uri="{BB962C8B-B14F-4D97-AF65-F5344CB8AC3E}">
        <p14:creationId xmlns:p14="http://schemas.microsoft.com/office/powerpoint/2010/main" val="1980697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491AA-CDF8-A0EC-3EEE-D1A1C7695BC8}"/>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7600D935-CA48-2034-BCF6-125C5DCC221C}"/>
              </a:ext>
            </a:extLst>
          </p:cNvPr>
          <p:cNvSpPr/>
          <p:nvPr/>
        </p:nvSpPr>
        <p:spPr>
          <a:xfrm>
            <a:off x="978397" y="3622573"/>
            <a:ext cx="16331206" cy="4974760"/>
          </a:xfrm>
          <a:prstGeom prst="round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
            <a:extLst>
              <a:ext uri="{FF2B5EF4-FFF2-40B4-BE49-F238E27FC236}">
                <a16:creationId xmlns:a16="http://schemas.microsoft.com/office/drawing/2014/main" id="{082DCE36-4639-0D19-2E2F-79BCD9F278EE}"/>
              </a:ext>
            </a:extLst>
          </p:cNvPr>
          <p:cNvGrpSpPr/>
          <p:nvPr/>
        </p:nvGrpSpPr>
        <p:grpSpPr>
          <a:xfrm rot="-5400000">
            <a:off x="17540580" y="-830016"/>
            <a:ext cx="824742" cy="835290"/>
            <a:chOff x="0" y="0"/>
            <a:chExt cx="1551399" cy="1230385"/>
          </a:xfrm>
        </p:grpSpPr>
        <p:sp>
          <p:nvSpPr>
            <p:cNvPr id="7" name="Freeform 7">
              <a:extLst>
                <a:ext uri="{FF2B5EF4-FFF2-40B4-BE49-F238E27FC236}">
                  <a16:creationId xmlns:a16="http://schemas.microsoft.com/office/drawing/2014/main" id="{512AC3F9-383E-8912-08BB-F943E90ABE29}"/>
                </a:ext>
              </a:extLst>
            </p:cNvPr>
            <p:cNvSpPr/>
            <p:nvPr/>
          </p:nvSpPr>
          <p:spPr>
            <a:xfrm>
              <a:off x="0" y="0"/>
              <a:ext cx="1551399" cy="1230385"/>
            </a:xfrm>
            <a:custGeom>
              <a:avLst/>
              <a:gdLst/>
              <a:ahLst/>
              <a:cxnLst/>
              <a:rect l="l" t="t" r="r" b="b"/>
              <a:pathLst>
                <a:path w="1551399" h="1230385">
                  <a:moveTo>
                    <a:pt x="0" y="0"/>
                  </a:moveTo>
                  <a:lnTo>
                    <a:pt x="1551399" y="0"/>
                  </a:lnTo>
                  <a:lnTo>
                    <a:pt x="1551399" y="1230385"/>
                  </a:lnTo>
                  <a:lnTo>
                    <a:pt x="0" y="1230385"/>
                  </a:lnTo>
                  <a:close/>
                </a:path>
              </a:pathLst>
            </a:custGeom>
            <a:solidFill>
              <a:srgbClr val="FFCD39"/>
            </a:solidFill>
          </p:spPr>
          <p:txBody>
            <a:bodyPr/>
            <a:lstStyle/>
            <a:p>
              <a:endParaRPr lang="en-US"/>
            </a:p>
          </p:txBody>
        </p:sp>
        <p:sp>
          <p:nvSpPr>
            <p:cNvPr id="8" name="TextBox 8">
              <a:extLst>
                <a:ext uri="{FF2B5EF4-FFF2-40B4-BE49-F238E27FC236}">
                  <a16:creationId xmlns:a16="http://schemas.microsoft.com/office/drawing/2014/main" id="{5DEDDE1B-8FD2-1409-EA34-410F1FEA8513}"/>
                </a:ext>
              </a:extLst>
            </p:cNvPr>
            <p:cNvSpPr txBox="1"/>
            <p:nvPr/>
          </p:nvSpPr>
          <p:spPr>
            <a:xfrm>
              <a:off x="0" y="28575"/>
              <a:ext cx="1551399" cy="1201810"/>
            </a:xfrm>
            <a:prstGeom prst="rect">
              <a:avLst/>
            </a:prstGeom>
          </p:spPr>
          <p:txBody>
            <a:bodyPr lIns="50800" tIns="50800" rIns="50800" bIns="50800" rtlCol="0" anchor="ctr"/>
            <a:lstStyle/>
            <a:p>
              <a:pPr algn="ctr">
                <a:lnSpc>
                  <a:spcPts val="1898"/>
                </a:lnSpc>
              </a:pPr>
              <a:endParaRPr/>
            </a:p>
          </p:txBody>
        </p:sp>
      </p:grpSp>
      <p:grpSp>
        <p:nvGrpSpPr>
          <p:cNvPr id="12" name="Group 12">
            <a:extLst>
              <a:ext uri="{FF2B5EF4-FFF2-40B4-BE49-F238E27FC236}">
                <a16:creationId xmlns:a16="http://schemas.microsoft.com/office/drawing/2014/main" id="{2561C581-C905-6CED-5A9A-337EC6456A22}"/>
              </a:ext>
            </a:extLst>
          </p:cNvPr>
          <p:cNvGrpSpPr/>
          <p:nvPr/>
        </p:nvGrpSpPr>
        <p:grpSpPr>
          <a:xfrm rot="-5400000">
            <a:off x="17510804" y="5452"/>
            <a:ext cx="824743" cy="813839"/>
            <a:chOff x="0" y="0"/>
            <a:chExt cx="217216" cy="214344"/>
          </a:xfrm>
        </p:grpSpPr>
        <p:sp>
          <p:nvSpPr>
            <p:cNvPr id="13" name="Freeform 13">
              <a:extLst>
                <a:ext uri="{FF2B5EF4-FFF2-40B4-BE49-F238E27FC236}">
                  <a16:creationId xmlns:a16="http://schemas.microsoft.com/office/drawing/2014/main" id="{FA373280-C1BA-23BB-D96F-BE85B4CB08B2}"/>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14" name="TextBox 14">
              <a:extLst>
                <a:ext uri="{FF2B5EF4-FFF2-40B4-BE49-F238E27FC236}">
                  <a16:creationId xmlns:a16="http://schemas.microsoft.com/office/drawing/2014/main" id="{168C123B-11F9-43EC-8896-53E42EFB3088}"/>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sp>
        <p:nvSpPr>
          <p:cNvPr id="25" name="Freeform 25">
            <a:extLst>
              <a:ext uri="{FF2B5EF4-FFF2-40B4-BE49-F238E27FC236}">
                <a16:creationId xmlns:a16="http://schemas.microsoft.com/office/drawing/2014/main" id="{1FC2B39F-C66A-5861-D3E0-89998D563AA7}"/>
              </a:ext>
            </a:extLst>
          </p:cNvPr>
          <p:cNvSpPr/>
          <p:nvPr/>
        </p:nvSpPr>
        <p:spPr>
          <a:xfrm rot="-5400000" flipH="1" flipV="1">
            <a:off x="15688715" y="523482"/>
            <a:ext cx="1013751" cy="2228024"/>
          </a:xfrm>
          <a:custGeom>
            <a:avLst/>
            <a:gdLst/>
            <a:ahLst/>
            <a:cxnLst/>
            <a:rect l="l" t="t" r="r" b="b"/>
            <a:pathLst>
              <a:path w="879236" h="1932387">
                <a:moveTo>
                  <a:pt x="879236" y="1932386"/>
                </a:moveTo>
                <a:lnTo>
                  <a:pt x="0" y="1932386"/>
                </a:lnTo>
                <a:lnTo>
                  <a:pt x="0" y="0"/>
                </a:lnTo>
                <a:lnTo>
                  <a:pt x="879236" y="0"/>
                </a:lnTo>
                <a:lnTo>
                  <a:pt x="879236" y="193238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6" name="TextBox 23">
            <a:extLst>
              <a:ext uri="{FF2B5EF4-FFF2-40B4-BE49-F238E27FC236}">
                <a16:creationId xmlns:a16="http://schemas.microsoft.com/office/drawing/2014/main" id="{FC05F56B-E347-C2C3-F77C-C80E09BBDB4A}"/>
              </a:ext>
            </a:extLst>
          </p:cNvPr>
          <p:cNvSpPr txBox="1"/>
          <p:nvPr/>
        </p:nvSpPr>
        <p:spPr>
          <a:xfrm>
            <a:off x="11500827" y="9410700"/>
            <a:ext cx="6381372" cy="409599"/>
          </a:xfrm>
          <a:prstGeom prst="rect">
            <a:avLst/>
          </a:prstGeom>
        </p:spPr>
        <p:txBody>
          <a:bodyPr wrap="square" lIns="0" tIns="0" rIns="0" bIns="0" rtlCol="0" anchor="t">
            <a:spAutoFit/>
          </a:bodyPr>
          <a:lstStyle/>
          <a:p>
            <a:pPr algn="ctr">
              <a:lnSpc>
                <a:spcPts val="3499"/>
              </a:lnSpc>
            </a:pPr>
            <a:r>
              <a:rPr lang="en-US" sz="2499" i="1" dirty="0">
                <a:solidFill>
                  <a:srgbClr val="3F4C89">
                    <a:alpha val="81000"/>
                  </a:srgbClr>
                </a:solidFill>
                <a:latin typeface="Arial" panose="020B0604020202020204" pitchFamily="34" charset="0"/>
                <a:ea typeface="Nourd"/>
                <a:cs typeface="Arial" panose="020B0604020202020204" pitchFamily="34" charset="0"/>
                <a:sym typeface="Nourd"/>
              </a:rPr>
              <a:t>04 | Universitas Muhammadiyah </a:t>
            </a:r>
            <a:r>
              <a:rPr lang="en-US" sz="2499" i="1" dirty="0" err="1">
                <a:solidFill>
                  <a:srgbClr val="3F4C89">
                    <a:alpha val="81000"/>
                  </a:srgbClr>
                </a:solidFill>
                <a:latin typeface="Arial" panose="020B0604020202020204" pitchFamily="34" charset="0"/>
                <a:ea typeface="Nourd"/>
                <a:cs typeface="Arial" panose="020B0604020202020204" pitchFamily="34" charset="0"/>
                <a:sym typeface="Nourd"/>
              </a:rPr>
              <a:t>Jember</a:t>
            </a:r>
            <a:endParaRPr lang="en-US" sz="2499" i="1" dirty="0">
              <a:solidFill>
                <a:srgbClr val="3F4C89">
                  <a:alpha val="81000"/>
                </a:srgbClr>
              </a:solidFill>
              <a:latin typeface="Arial" panose="020B0604020202020204" pitchFamily="34" charset="0"/>
              <a:ea typeface="Nourd"/>
              <a:cs typeface="Arial" panose="020B0604020202020204" pitchFamily="34" charset="0"/>
              <a:sym typeface="Nourd"/>
            </a:endParaRPr>
          </a:p>
        </p:txBody>
      </p:sp>
      <p:grpSp>
        <p:nvGrpSpPr>
          <p:cNvPr id="60" name="Group 59">
            <a:extLst>
              <a:ext uri="{FF2B5EF4-FFF2-40B4-BE49-F238E27FC236}">
                <a16:creationId xmlns:a16="http://schemas.microsoft.com/office/drawing/2014/main" id="{93DB0B15-EACC-778C-9E31-2C4952A6B4D0}"/>
              </a:ext>
            </a:extLst>
          </p:cNvPr>
          <p:cNvGrpSpPr/>
          <p:nvPr/>
        </p:nvGrpSpPr>
        <p:grpSpPr>
          <a:xfrm>
            <a:off x="783069" y="-4630421"/>
            <a:ext cx="1930282" cy="6828411"/>
            <a:chOff x="1270118" y="-1841674"/>
            <a:chExt cx="1123746" cy="3975274"/>
          </a:xfrm>
        </p:grpSpPr>
        <p:sp>
          <p:nvSpPr>
            <p:cNvPr id="59" name="Rounded Rectangle 58">
              <a:extLst>
                <a:ext uri="{FF2B5EF4-FFF2-40B4-BE49-F238E27FC236}">
                  <a16:creationId xmlns:a16="http://schemas.microsoft.com/office/drawing/2014/main" id="{CE6EAAB1-075C-131D-3E84-A543D2399522}"/>
                </a:ext>
              </a:extLst>
            </p:cNvPr>
            <p:cNvSpPr/>
            <p:nvPr/>
          </p:nvSpPr>
          <p:spPr>
            <a:xfrm>
              <a:off x="1270118" y="-1803574"/>
              <a:ext cx="1123746" cy="3937174"/>
            </a:xfrm>
            <a:prstGeom prst="roundRect">
              <a:avLst>
                <a:gd name="adj" fmla="val 50000"/>
              </a:avLst>
            </a:prstGeom>
            <a:solidFill>
              <a:srgbClr val="00007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813D381F-90D6-EBEB-83FD-DBDCF38A03F6}"/>
                </a:ext>
              </a:extLst>
            </p:cNvPr>
            <p:cNvSpPr/>
            <p:nvPr/>
          </p:nvSpPr>
          <p:spPr>
            <a:xfrm>
              <a:off x="1270118" y="-1841674"/>
              <a:ext cx="1123746" cy="3937174"/>
            </a:xfrm>
            <a:prstGeom prst="roundRect">
              <a:avLst>
                <a:gd name="adj" fmla="val 50000"/>
              </a:avLst>
            </a:prstGeom>
            <a:solidFill>
              <a:schemeClr val="bg1"/>
            </a:solidFill>
            <a:ln w="12700">
              <a:solidFill>
                <a:srgbClr val="0000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a:extLst>
              <a:ext uri="{FF2B5EF4-FFF2-40B4-BE49-F238E27FC236}">
                <a16:creationId xmlns:a16="http://schemas.microsoft.com/office/drawing/2014/main" id="{9E662260-564B-000F-C3F0-DCB3CB2D4B7B}"/>
              </a:ext>
            </a:extLst>
          </p:cNvPr>
          <p:cNvSpPr/>
          <p:nvPr/>
        </p:nvSpPr>
        <p:spPr>
          <a:xfrm>
            <a:off x="1837912" y="4345007"/>
            <a:ext cx="6750136"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9A9A23B8-7573-A237-F307-BB27B912CD31}"/>
              </a:ext>
            </a:extLst>
          </p:cNvPr>
          <p:cNvSpPr/>
          <p:nvPr/>
        </p:nvSpPr>
        <p:spPr>
          <a:xfrm>
            <a:off x="9677242" y="4355690"/>
            <a:ext cx="7315357" cy="347003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4">
            <a:extLst>
              <a:ext uri="{FF2B5EF4-FFF2-40B4-BE49-F238E27FC236}">
                <a16:creationId xmlns:a16="http://schemas.microsoft.com/office/drawing/2014/main" id="{9B541CB7-B67D-3A78-90CB-385CF24CF32F}"/>
              </a:ext>
            </a:extLst>
          </p:cNvPr>
          <p:cNvSpPr txBox="1"/>
          <p:nvPr/>
        </p:nvSpPr>
        <p:spPr>
          <a:xfrm>
            <a:off x="3004475" y="4968879"/>
            <a:ext cx="4462432" cy="434022"/>
          </a:xfrm>
          <a:prstGeom prst="rect">
            <a:avLst/>
          </a:prstGeom>
        </p:spPr>
        <p:txBody>
          <a:bodyPr lIns="0" tIns="0" rIns="0" bIns="0" rtlCol="0" anchor="t">
            <a:spAutoFit/>
          </a:bodyPr>
          <a:lstStyle/>
          <a:p>
            <a:pPr algn="l">
              <a:lnSpc>
                <a:spcPts val="3640"/>
              </a:lnSpc>
            </a:pPr>
            <a:r>
              <a:rPr lang="en-US" sz="2600" b="1" spc="28" dirty="0">
                <a:solidFill>
                  <a:srgbClr val="3F4C89"/>
                </a:solidFill>
                <a:latin typeface="Arial" panose="020B0604020202020204" pitchFamily="34" charset="0"/>
                <a:ea typeface="Lato Bold"/>
                <a:cs typeface="Arial" panose="020B0604020202020204" pitchFamily="34" charset="0"/>
                <a:sym typeface="Lato Bold"/>
              </a:rPr>
              <a:t>Populasi</a:t>
            </a:r>
          </a:p>
        </p:txBody>
      </p:sp>
      <p:sp>
        <p:nvSpPr>
          <p:cNvPr id="18" name="TextBox 31">
            <a:extLst>
              <a:ext uri="{FF2B5EF4-FFF2-40B4-BE49-F238E27FC236}">
                <a16:creationId xmlns:a16="http://schemas.microsoft.com/office/drawing/2014/main" id="{93D53B59-89F5-669E-4C80-5924E4A0AB13}"/>
              </a:ext>
            </a:extLst>
          </p:cNvPr>
          <p:cNvSpPr txBox="1"/>
          <p:nvPr/>
        </p:nvSpPr>
        <p:spPr>
          <a:xfrm>
            <a:off x="2288943" y="5507226"/>
            <a:ext cx="5893496" cy="1538883"/>
          </a:xfrm>
          <a:prstGeom prst="rect">
            <a:avLst/>
          </a:prstGeom>
        </p:spPr>
        <p:txBody>
          <a:bodyPr wrap="square" lIns="0" tIns="0" rIns="0" bIns="0" rtlCol="0" anchor="t">
            <a:spAutoFit/>
          </a:bodyPr>
          <a:lstStyle/>
          <a:p>
            <a:pPr algn="just"/>
            <a:r>
              <a:rPr lang="en-ID" sz="2000" dirty="0" err="1">
                <a:latin typeface="Times New Roman" panose="02020603050405020304" pitchFamily="18" charset="0"/>
                <a:cs typeface="Times New Roman" panose="02020603050405020304" pitchFamily="18" charset="0"/>
              </a:rPr>
              <a:t>Populasi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dalam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penelitian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adalah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seluruh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Dira Café </a:t>
            </a:r>
            <a:r>
              <a:rPr lang="en-ID" sz="2000" dirty="0" err="1">
                <a:latin typeface="Times New Roman" panose="02020603050405020304" pitchFamily="18" charset="0"/>
                <a:cs typeface="Times New Roman" panose="02020603050405020304" pitchFamily="18" charset="0"/>
              </a:rPr>
              <a:t>Kencong</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berjumlah</a:t>
            </a:r>
            <a:r>
              <a:rPr lang="en-ID" sz="2000" dirty="0">
                <a:latin typeface="Times New Roman" panose="02020603050405020304" pitchFamily="18" charset="0"/>
                <a:cs typeface="Times New Roman" panose="02020603050405020304" pitchFamily="18" charset="0"/>
              </a:rPr>
              <a:t> 75 orang, yang </a:t>
            </a:r>
            <a:r>
              <a:rPr lang="en-ID" sz="2000" dirty="0" err="1">
                <a:latin typeface="Times New Roman" panose="02020603050405020304" pitchFamily="18" charset="0"/>
                <a:cs typeface="Times New Roman" panose="02020603050405020304" pitchFamily="18" charset="0"/>
              </a:rPr>
              <a:t>dianggap</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relevan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karena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mereka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terlibat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langsung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dalam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operasional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kafe</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memiliki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pengalaman</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sesuai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variabel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penelitian</a:t>
            </a:r>
            <a:r>
              <a:rPr lang="en-ID" sz="2000" dirty="0">
                <a:latin typeface="Times New Roman" panose="02020603050405020304" pitchFamily="18" charset="0"/>
                <a:cs typeface="Times New Roman" panose="02020603050405020304" pitchFamily="18" charset="0"/>
              </a:rPr>
              <a:t>. </a:t>
            </a:r>
            <a:endParaRPr lang="en-US" sz="2000" spc="26" dirty="0">
              <a:solidFill>
                <a:srgbClr val="3F4C89"/>
              </a:solidFill>
              <a:latin typeface="Times New Roman" panose="02020603050405020304" pitchFamily="18" charset="0"/>
              <a:ea typeface="Lato"/>
              <a:cs typeface="Times New Roman" panose="02020603050405020304" pitchFamily="18" charset="0"/>
              <a:sym typeface="Lato"/>
            </a:endParaRPr>
          </a:p>
        </p:txBody>
      </p:sp>
      <p:sp>
        <p:nvSpPr>
          <p:cNvPr id="19" name="TextBox 32">
            <a:extLst>
              <a:ext uri="{FF2B5EF4-FFF2-40B4-BE49-F238E27FC236}">
                <a16:creationId xmlns:a16="http://schemas.microsoft.com/office/drawing/2014/main" id="{6C437B00-5529-1A2D-2C93-01D233BC1A28}"/>
              </a:ext>
            </a:extLst>
          </p:cNvPr>
          <p:cNvSpPr txBox="1"/>
          <p:nvPr/>
        </p:nvSpPr>
        <p:spPr>
          <a:xfrm>
            <a:off x="10360674" y="5501139"/>
            <a:ext cx="6403325" cy="2154436"/>
          </a:xfrm>
          <a:prstGeom prst="rect">
            <a:avLst/>
          </a:prstGeom>
        </p:spPr>
        <p:txBody>
          <a:bodyPr wrap="square" lIns="0" tIns="0" rIns="0" bIns="0" rtlCol="0" anchor="t">
            <a:spAutoFit/>
          </a:bodyPr>
          <a:lstStyle/>
          <a:p>
            <a:pPr algn="just"/>
            <a:r>
              <a:rPr lang="en-ID" sz="2000" dirty="0">
                <a:latin typeface="Times New Roman" panose="02020603050405020304" pitchFamily="18" charset="0"/>
                <a:cs typeface="Times New Roman" panose="02020603050405020304" pitchFamily="18" charset="0"/>
              </a:rPr>
              <a:t>Teknik </a:t>
            </a:r>
            <a:r>
              <a:rPr lang="en-ID" sz="2000" dirty="0" err="1">
                <a:latin typeface="Times New Roman" panose="02020603050405020304" pitchFamily="18" charset="0"/>
                <a:cs typeface="Times New Roman" panose="02020603050405020304" pitchFamily="18" charset="0"/>
              </a:rPr>
              <a:t>pengambilan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sampel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menggunakan</a:t>
            </a:r>
            <a:r>
              <a:rPr lang="en-ID" sz="2000" dirty="0">
                <a:latin typeface="Times New Roman" panose="02020603050405020304" pitchFamily="18" charset="0"/>
                <a:cs typeface="Times New Roman" panose="02020603050405020304" pitchFamily="18" charset="0"/>
              </a:rPr>
              <a:t> total sampling, di mana </a:t>
            </a:r>
            <a:r>
              <a:rPr lang="en-ID" sz="2000" dirty="0" err="1">
                <a:latin typeface="Times New Roman" panose="02020603050405020304" pitchFamily="18" charset="0"/>
                <a:cs typeface="Times New Roman" panose="02020603050405020304" pitchFamily="18" charset="0"/>
              </a:rPr>
              <a:t>seluruh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populasi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dijadikan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sampel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karena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jumlahnya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relatif</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kecil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demikian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jumlah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sampel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sama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populasi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yaitu</a:t>
            </a:r>
            <a:r>
              <a:rPr lang="en-ID" sz="2000" dirty="0">
                <a:latin typeface="Times New Roman" panose="02020603050405020304" pitchFamily="18" charset="0"/>
                <a:cs typeface="Times New Roman" panose="02020603050405020304" pitchFamily="18" charset="0"/>
              </a:rPr>
              <a:t> 75 orang. </a:t>
            </a:r>
            <a:r>
              <a:rPr lang="en-ID" sz="2000" dirty="0" err="1">
                <a:latin typeface="Times New Roman" panose="02020603050405020304" pitchFamily="18" charset="0"/>
                <a:cs typeface="Times New Roman" panose="02020603050405020304" pitchFamily="18" charset="0"/>
              </a:rPr>
              <a:t>Pendekatan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memberikan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hasil</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lebih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akurat</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representatif</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karena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seluruh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populasi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terwakili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serta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memungkinkan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analisis</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komprehensif</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berdasarkan</a:t>
            </a:r>
            <a:r>
              <a:rPr lang="en-ID" sz="2000"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dari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karyawan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berbagai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jabatan</a:t>
            </a:r>
            <a:r>
              <a:rPr lang="en-ID" sz="2000" dirty="0">
                <a:latin typeface="Times New Roman" panose="02020603050405020304" pitchFamily="18" charset="0"/>
                <a:cs typeface="Times New Roman" panose="02020603050405020304" pitchFamily="18" charset="0"/>
              </a:rPr>
              <a:t> dan divisi.</a:t>
            </a:r>
            <a:endParaRPr lang="en-US" sz="2000" spc="26" dirty="0">
              <a:solidFill>
                <a:srgbClr val="3F4C89"/>
              </a:solidFill>
              <a:latin typeface="Times New Roman" panose="02020603050405020304" pitchFamily="18" charset="0"/>
              <a:ea typeface="Lato"/>
              <a:cs typeface="Times New Roman" panose="02020603050405020304" pitchFamily="18" charset="0"/>
              <a:sym typeface="Lato"/>
            </a:endParaRPr>
          </a:p>
        </p:txBody>
      </p:sp>
      <p:sp>
        <p:nvSpPr>
          <p:cNvPr id="20" name="TextBox 35">
            <a:extLst>
              <a:ext uri="{FF2B5EF4-FFF2-40B4-BE49-F238E27FC236}">
                <a16:creationId xmlns:a16="http://schemas.microsoft.com/office/drawing/2014/main" id="{F1125095-F399-7553-5F9D-2EBF1CDD4E0B}"/>
              </a:ext>
            </a:extLst>
          </p:cNvPr>
          <p:cNvSpPr txBox="1"/>
          <p:nvPr/>
        </p:nvSpPr>
        <p:spPr>
          <a:xfrm>
            <a:off x="11085393" y="4954590"/>
            <a:ext cx="4462432" cy="422167"/>
          </a:xfrm>
          <a:prstGeom prst="rect">
            <a:avLst/>
          </a:prstGeom>
        </p:spPr>
        <p:txBody>
          <a:bodyPr lIns="0" tIns="0" rIns="0" bIns="0" rtlCol="0" anchor="t">
            <a:spAutoFit/>
          </a:bodyPr>
          <a:lstStyle/>
          <a:p>
            <a:pPr algn="l">
              <a:lnSpc>
                <a:spcPts val="3640"/>
              </a:lnSpc>
            </a:pPr>
            <a:r>
              <a:rPr lang="en-US" sz="2600" b="1" spc="28" dirty="0">
                <a:solidFill>
                  <a:srgbClr val="3F4C89"/>
                </a:solidFill>
                <a:latin typeface="Arial" panose="020B0604020202020204" pitchFamily="34" charset="0"/>
                <a:ea typeface="Lato Bold"/>
                <a:cs typeface="Arial" panose="020B0604020202020204" pitchFamily="34" charset="0"/>
                <a:sym typeface="Lato Bold"/>
              </a:rPr>
              <a:t>Sampel</a:t>
            </a:r>
          </a:p>
        </p:txBody>
      </p:sp>
      <p:sp>
        <p:nvSpPr>
          <p:cNvPr id="23" name="Freeform 25">
            <a:extLst>
              <a:ext uri="{FF2B5EF4-FFF2-40B4-BE49-F238E27FC236}">
                <a16:creationId xmlns:a16="http://schemas.microsoft.com/office/drawing/2014/main" id="{7B661BC0-7FC2-4066-4281-05472CF69817}"/>
              </a:ext>
            </a:extLst>
          </p:cNvPr>
          <p:cNvSpPr/>
          <p:nvPr/>
        </p:nvSpPr>
        <p:spPr>
          <a:xfrm>
            <a:off x="2288943" y="4914267"/>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5">
            <a:extLst>
              <a:ext uri="{FF2B5EF4-FFF2-40B4-BE49-F238E27FC236}">
                <a16:creationId xmlns:a16="http://schemas.microsoft.com/office/drawing/2014/main" id="{4CE6BA60-34E3-6F50-DDA3-B1186E6D815C}"/>
              </a:ext>
            </a:extLst>
          </p:cNvPr>
          <p:cNvSpPr/>
          <p:nvPr/>
        </p:nvSpPr>
        <p:spPr>
          <a:xfrm>
            <a:off x="10375312" y="4914268"/>
            <a:ext cx="496978" cy="458463"/>
          </a:xfrm>
          <a:custGeom>
            <a:avLst/>
            <a:gdLst/>
            <a:ahLst/>
            <a:cxnLst/>
            <a:rect l="l" t="t" r="r" b="b"/>
            <a:pathLst>
              <a:path w="662638" h="611284">
                <a:moveTo>
                  <a:pt x="0" y="0"/>
                </a:moveTo>
                <a:lnTo>
                  <a:pt x="662638" y="0"/>
                </a:lnTo>
                <a:lnTo>
                  <a:pt x="662638" y="611284"/>
                </a:lnTo>
                <a:lnTo>
                  <a:pt x="0" y="6112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57C2860C-AA8C-E8BA-63CA-E8AA8DD533FA}"/>
              </a:ext>
            </a:extLst>
          </p:cNvPr>
          <p:cNvGrpSpPr/>
          <p:nvPr/>
        </p:nvGrpSpPr>
        <p:grpSpPr>
          <a:xfrm>
            <a:off x="-5066355" y="9462257"/>
            <a:ext cx="5671446" cy="824743"/>
            <a:chOff x="-1369616" y="9462257"/>
            <a:chExt cx="5671446" cy="824743"/>
          </a:xfrm>
        </p:grpSpPr>
        <p:grpSp>
          <p:nvGrpSpPr>
            <p:cNvPr id="28" name="Group 3">
              <a:extLst>
                <a:ext uri="{FF2B5EF4-FFF2-40B4-BE49-F238E27FC236}">
                  <a16:creationId xmlns:a16="http://schemas.microsoft.com/office/drawing/2014/main" id="{CE353B0F-B6EA-497A-C996-08516DA1886A}"/>
                </a:ext>
              </a:extLst>
            </p:cNvPr>
            <p:cNvGrpSpPr/>
            <p:nvPr/>
          </p:nvGrpSpPr>
          <p:grpSpPr>
            <a:xfrm rot="-5400000">
              <a:off x="553822" y="7538819"/>
              <a:ext cx="824743" cy="4671619"/>
              <a:chOff x="0" y="0"/>
              <a:chExt cx="217216" cy="1230385"/>
            </a:xfrm>
          </p:grpSpPr>
          <p:sp>
            <p:nvSpPr>
              <p:cNvPr id="32" name="Freeform 4">
                <a:extLst>
                  <a:ext uri="{FF2B5EF4-FFF2-40B4-BE49-F238E27FC236}">
                    <a16:creationId xmlns:a16="http://schemas.microsoft.com/office/drawing/2014/main" id="{D4865E7B-6880-575F-76BF-262637419131}"/>
                  </a:ext>
                </a:extLst>
              </p:cNvPr>
              <p:cNvSpPr/>
              <p:nvPr/>
            </p:nvSpPr>
            <p:spPr>
              <a:xfrm>
                <a:off x="0" y="0"/>
                <a:ext cx="217216" cy="1230385"/>
              </a:xfrm>
              <a:custGeom>
                <a:avLst/>
                <a:gdLst/>
                <a:ahLst/>
                <a:cxnLst/>
                <a:rect l="l" t="t" r="r" b="b"/>
                <a:pathLst>
                  <a:path w="217216" h="1230385">
                    <a:moveTo>
                      <a:pt x="0" y="0"/>
                    </a:moveTo>
                    <a:lnTo>
                      <a:pt x="217216" y="0"/>
                    </a:lnTo>
                    <a:lnTo>
                      <a:pt x="217216" y="1230385"/>
                    </a:lnTo>
                    <a:lnTo>
                      <a:pt x="0" y="1230385"/>
                    </a:lnTo>
                    <a:close/>
                  </a:path>
                </a:pathLst>
              </a:custGeom>
              <a:solidFill>
                <a:srgbClr val="FFCD39"/>
              </a:solidFill>
            </p:spPr>
            <p:txBody>
              <a:bodyPr/>
              <a:lstStyle/>
              <a:p>
                <a:endParaRPr lang="en-US"/>
              </a:p>
            </p:txBody>
          </p:sp>
          <p:sp>
            <p:nvSpPr>
              <p:cNvPr id="33" name="TextBox 5">
                <a:extLst>
                  <a:ext uri="{FF2B5EF4-FFF2-40B4-BE49-F238E27FC236}">
                    <a16:creationId xmlns:a16="http://schemas.microsoft.com/office/drawing/2014/main" id="{38B87A66-A3B9-1F9B-8866-F4D7ED5A4FAB}"/>
                  </a:ext>
                </a:extLst>
              </p:cNvPr>
              <p:cNvSpPr txBox="1"/>
              <p:nvPr/>
            </p:nvSpPr>
            <p:spPr>
              <a:xfrm>
                <a:off x="0" y="28575"/>
                <a:ext cx="217216" cy="1201810"/>
              </a:xfrm>
              <a:prstGeom prst="rect">
                <a:avLst/>
              </a:prstGeom>
            </p:spPr>
            <p:txBody>
              <a:bodyPr lIns="50800" tIns="50800" rIns="50800" bIns="50800" rtlCol="0" anchor="ctr"/>
              <a:lstStyle/>
              <a:p>
                <a:pPr algn="ctr">
                  <a:lnSpc>
                    <a:spcPts val="1898"/>
                  </a:lnSpc>
                </a:pPr>
                <a:endParaRPr/>
              </a:p>
            </p:txBody>
          </p:sp>
        </p:grpSp>
        <p:grpSp>
          <p:nvGrpSpPr>
            <p:cNvPr id="29" name="Group 9">
              <a:extLst>
                <a:ext uri="{FF2B5EF4-FFF2-40B4-BE49-F238E27FC236}">
                  <a16:creationId xmlns:a16="http://schemas.microsoft.com/office/drawing/2014/main" id="{9D316EE6-7EA1-752D-AAA7-8ECE9B234E3F}"/>
                </a:ext>
              </a:extLst>
            </p:cNvPr>
            <p:cNvGrpSpPr/>
            <p:nvPr/>
          </p:nvGrpSpPr>
          <p:grpSpPr>
            <a:xfrm rot="-5400000">
              <a:off x="3482539" y="9467709"/>
              <a:ext cx="824743" cy="813839"/>
              <a:chOff x="0" y="0"/>
              <a:chExt cx="217216" cy="214344"/>
            </a:xfrm>
          </p:grpSpPr>
          <p:sp>
            <p:nvSpPr>
              <p:cNvPr id="30" name="Freeform 10">
                <a:extLst>
                  <a:ext uri="{FF2B5EF4-FFF2-40B4-BE49-F238E27FC236}">
                    <a16:creationId xmlns:a16="http://schemas.microsoft.com/office/drawing/2014/main" id="{335A02BA-719F-ECD1-E3A7-A86F4C31E3BA}"/>
                  </a:ext>
                </a:extLst>
              </p:cNvPr>
              <p:cNvSpPr/>
              <p:nvPr/>
            </p:nvSpPr>
            <p:spPr>
              <a:xfrm>
                <a:off x="0" y="0"/>
                <a:ext cx="217216" cy="214344"/>
              </a:xfrm>
              <a:custGeom>
                <a:avLst/>
                <a:gdLst/>
                <a:ahLst/>
                <a:cxnLst/>
                <a:rect l="l" t="t" r="r" b="b"/>
                <a:pathLst>
                  <a:path w="217216" h="214344">
                    <a:moveTo>
                      <a:pt x="0" y="0"/>
                    </a:moveTo>
                    <a:lnTo>
                      <a:pt x="217216" y="0"/>
                    </a:lnTo>
                    <a:lnTo>
                      <a:pt x="217216" y="214344"/>
                    </a:lnTo>
                    <a:lnTo>
                      <a:pt x="0" y="214344"/>
                    </a:lnTo>
                    <a:close/>
                  </a:path>
                </a:pathLst>
              </a:custGeom>
              <a:solidFill>
                <a:srgbClr val="000000"/>
              </a:solidFill>
            </p:spPr>
            <p:txBody>
              <a:bodyPr/>
              <a:lstStyle/>
              <a:p>
                <a:endParaRPr lang="en-US"/>
              </a:p>
            </p:txBody>
          </p:sp>
          <p:sp>
            <p:nvSpPr>
              <p:cNvPr id="31" name="TextBox 11">
                <a:extLst>
                  <a:ext uri="{FF2B5EF4-FFF2-40B4-BE49-F238E27FC236}">
                    <a16:creationId xmlns:a16="http://schemas.microsoft.com/office/drawing/2014/main" id="{D86959A1-CBD9-8E5C-4BC8-1CD00CEF26A6}"/>
                  </a:ext>
                </a:extLst>
              </p:cNvPr>
              <p:cNvSpPr txBox="1"/>
              <p:nvPr/>
            </p:nvSpPr>
            <p:spPr>
              <a:xfrm>
                <a:off x="0" y="28575"/>
                <a:ext cx="217216" cy="185769"/>
              </a:xfrm>
              <a:prstGeom prst="rect">
                <a:avLst/>
              </a:prstGeom>
            </p:spPr>
            <p:txBody>
              <a:bodyPr lIns="50800" tIns="50800" rIns="50800" bIns="50800" rtlCol="0" anchor="ctr"/>
              <a:lstStyle/>
              <a:p>
                <a:pPr algn="ctr">
                  <a:lnSpc>
                    <a:spcPts val="1898"/>
                  </a:lnSpc>
                </a:pPr>
                <a:endParaRPr/>
              </a:p>
            </p:txBody>
          </p:sp>
        </p:grpSp>
      </p:grpSp>
      <p:sp>
        <p:nvSpPr>
          <p:cNvPr id="24" name="Freeform 24">
            <a:extLst>
              <a:ext uri="{FF2B5EF4-FFF2-40B4-BE49-F238E27FC236}">
                <a16:creationId xmlns:a16="http://schemas.microsoft.com/office/drawing/2014/main" id="{4443A0B6-9653-7809-ABDC-D8CEECE25D27}"/>
              </a:ext>
            </a:extLst>
          </p:cNvPr>
          <p:cNvSpPr/>
          <p:nvPr/>
        </p:nvSpPr>
        <p:spPr>
          <a:xfrm rot="-5400000">
            <a:off x="1354732" y="8890594"/>
            <a:ext cx="954519" cy="2097844"/>
          </a:xfrm>
          <a:custGeom>
            <a:avLst/>
            <a:gdLst/>
            <a:ahLst/>
            <a:cxnLst/>
            <a:rect l="l" t="t" r="r" b="b"/>
            <a:pathLst>
              <a:path w="879236" h="1932387">
                <a:moveTo>
                  <a:pt x="0" y="0"/>
                </a:moveTo>
                <a:lnTo>
                  <a:pt x="879236" y="0"/>
                </a:lnTo>
                <a:lnTo>
                  <a:pt x="879236" y="1932387"/>
                </a:lnTo>
                <a:lnTo>
                  <a:pt x="0" y="193238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4" name="Group 33">
            <a:extLst>
              <a:ext uri="{FF2B5EF4-FFF2-40B4-BE49-F238E27FC236}">
                <a16:creationId xmlns:a16="http://schemas.microsoft.com/office/drawing/2014/main" id="{76B1C678-F9E0-924C-A815-D7DAF4EAF28A}"/>
              </a:ext>
            </a:extLst>
          </p:cNvPr>
          <p:cNvGrpSpPr/>
          <p:nvPr/>
        </p:nvGrpSpPr>
        <p:grpSpPr>
          <a:xfrm>
            <a:off x="-22592278" y="2617299"/>
            <a:ext cx="4841142" cy="5980034"/>
            <a:chOff x="1229936" y="2617299"/>
            <a:chExt cx="4841142" cy="5980034"/>
          </a:xfrm>
        </p:grpSpPr>
        <p:sp>
          <p:nvSpPr>
            <p:cNvPr id="35" name="Rectangle 34">
              <a:extLst>
                <a:ext uri="{FF2B5EF4-FFF2-40B4-BE49-F238E27FC236}">
                  <a16:creationId xmlns:a16="http://schemas.microsoft.com/office/drawing/2014/main" id="{256B60D4-FAF0-9356-5137-95BBB04807E6}"/>
                </a:ext>
              </a:extLst>
            </p:cNvPr>
            <p:cNvSpPr/>
            <p:nvPr/>
          </p:nvSpPr>
          <p:spPr>
            <a:xfrm>
              <a:off x="12299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2C84F3-F53C-9DAD-0475-D0153E9095D1}"/>
                </a:ext>
              </a:extLst>
            </p:cNvPr>
            <p:cNvSpPr/>
            <p:nvPr/>
          </p:nvSpPr>
          <p:spPr>
            <a:xfrm>
              <a:off x="12299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23">
            <a:extLst>
              <a:ext uri="{FF2B5EF4-FFF2-40B4-BE49-F238E27FC236}">
                <a16:creationId xmlns:a16="http://schemas.microsoft.com/office/drawing/2014/main" id="{6D282D7C-E52D-42FE-C2C8-FEC7CB700574}"/>
              </a:ext>
            </a:extLst>
          </p:cNvPr>
          <p:cNvSpPr txBox="1"/>
          <p:nvPr/>
        </p:nvSpPr>
        <p:spPr>
          <a:xfrm>
            <a:off x="-22149945"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for </a:t>
            </a:r>
          </a:p>
        </p:txBody>
      </p:sp>
      <p:grpSp>
        <p:nvGrpSpPr>
          <p:cNvPr id="38" name="Group 37">
            <a:extLst>
              <a:ext uri="{FF2B5EF4-FFF2-40B4-BE49-F238E27FC236}">
                <a16:creationId xmlns:a16="http://schemas.microsoft.com/office/drawing/2014/main" id="{11B32F86-040B-A875-4D7D-BD3A22447618}"/>
              </a:ext>
            </a:extLst>
          </p:cNvPr>
          <p:cNvGrpSpPr/>
          <p:nvPr/>
        </p:nvGrpSpPr>
        <p:grpSpPr>
          <a:xfrm>
            <a:off x="-17029328" y="2617299"/>
            <a:ext cx="4841142" cy="5980034"/>
            <a:chOff x="6792886" y="2617299"/>
            <a:chExt cx="4841142" cy="5980034"/>
          </a:xfrm>
        </p:grpSpPr>
        <p:sp>
          <p:nvSpPr>
            <p:cNvPr id="39" name="Rectangle 38">
              <a:extLst>
                <a:ext uri="{FF2B5EF4-FFF2-40B4-BE49-F238E27FC236}">
                  <a16:creationId xmlns:a16="http://schemas.microsoft.com/office/drawing/2014/main" id="{B64EC12C-8B23-0D87-C443-199B3415D479}"/>
                </a:ext>
              </a:extLst>
            </p:cNvPr>
            <p:cNvSpPr/>
            <p:nvPr/>
          </p:nvSpPr>
          <p:spPr>
            <a:xfrm>
              <a:off x="679288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BFBFB5B-7008-B206-CFDA-6E6B0F90E9DA}"/>
                </a:ext>
              </a:extLst>
            </p:cNvPr>
            <p:cNvSpPr/>
            <p:nvPr/>
          </p:nvSpPr>
          <p:spPr>
            <a:xfrm>
              <a:off x="679288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23">
            <a:extLst>
              <a:ext uri="{FF2B5EF4-FFF2-40B4-BE49-F238E27FC236}">
                <a16:creationId xmlns:a16="http://schemas.microsoft.com/office/drawing/2014/main" id="{17C0D46A-B548-C02B-C398-2AEF7AE1B263}"/>
              </a:ext>
            </a:extLst>
          </p:cNvPr>
          <p:cNvSpPr txBox="1"/>
          <p:nvPr/>
        </p:nvSpPr>
        <p:spPr>
          <a:xfrm>
            <a:off x="-16586995"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fo</a:t>
            </a:r>
          </a:p>
        </p:txBody>
      </p:sp>
      <p:grpSp>
        <p:nvGrpSpPr>
          <p:cNvPr id="42" name="Group 41">
            <a:extLst>
              <a:ext uri="{FF2B5EF4-FFF2-40B4-BE49-F238E27FC236}">
                <a16:creationId xmlns:a16="http://schemas.microsoft.com/office/drawing/2014/main" id="{81C33FE6-1DA1-2727-077D-563CEBDCC4B0}"/>
              </a:ext>
            </a:extLst>
          </p:cNvPr>
          <p:cNvGrpSpPr/>
          <p:nvPr/>
        </p:nvGrpSpPr>
        <p:grpSpPr>
          <a:xfrm>
            <a:off x="-11466378" y="2617299"/>
            <a:ext cx="4841142" cy="5980034"/>
            <a:chOff x="12355836" y="2617299"/>
            <a:chExt cx="4841142" cy="5980034"/>
          </a:xfrm>
        </p:grpSpPr>
        <p:sp>
          <p:nvSpPr>
            <p:cNvPr id="43" name="Rectangle 42">
              <a:extLst>
                <a:ext uri="{FF2B5EF4-FFF2-40B4-BE49-F238E27FC236}">
                  <a16:creationId xmlns:a16="http://schemas.microsoft.com/office/drawing/2014/main" id="{BF00BA18-392E-CA81-C77D-C2C7B8A7CE19}"/>
                </a:ext>
              </a:extLst>
            </p:cNvPr>
            <p:cNvSpPr/>
            <p:nvPr/>
          </p:nvSpPr>
          <p:spPr>
            <a:xfrm>
              <a:off x="12355836" y="2617299"/>
              <a:ext cx="4841142" cy="5751434"/>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D517EAD-6B2E-7C59-A994-7ADE23D93E50}"/>
                </a:ext>
              </a:extLst>
            </p:cNvPr>
            <p:cNvSpPr/>
            <p:nvPr/>
          </p:nvSpPr>
          <p:spPr>
            <a:xfrm>
              <a:off x="12355836" y="8368732"/>
              <a:ext cx="4841142" cy="228601"/>
            </a:xfrm>
            <a:prstGeom prst="rect">
              <a:avLst/>
            </a:prstGeom>
            <a:solidFill>
              <a:srgbClr val="FFCD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23">
            <a:extLst>
              <a:ext uri="{FF2B5EF4-FFF2-40B4-BE49-F238E27FC236}">
                <a16:creationId xmlns:a16="http://schemas.microsoft.com/office/drawing/2014/main" id="{14703D79-B3B1-514B-8812-78A03C52754F}"/>
              </a:ext>
            </a:extLst>
          </p:cNvPr>
          <p:cNvSpPr txBox="1"/>
          <p:nvPr/>
        </p:nvSpPr>
        <p:spPr>
          <a:xfrm>
            <a:off x="-11024045" y="3085750"/>
            <a:ext cx="3956476" cy="4901983"/>
          </a:xfrm>
          <a:prstGeom prst="rect">
            <a:avLst/>
          </a:prstGeom>
        </p:spPr>
        <p:txBody>
          <a:bodyPr wrap="square" lIns="0" tIns="0" rIns="0" bIns="0" rtlCol="0" anchor="t">
            <a:spAutoFit/>
          </a:bodyPr>
          <a:lstStyle/>
          <a:p>
            <a:pPr algn="ctr">
              <a:lnSpc>
                <a:spcPts val="3499"/>
              </a:lnSpc>
            </a:pPr>
            <a:r>
              <a:rPr lang="en-US" sz="2499">
                <a:solidFill>
                  <a:srgbClr val="3F4C89"/>
                </a:solidFill>
                <a:latin typeface="Arial" panose="020B0604020202020204" pitchFamily="34" charset="0"/>
                <a:ea typeface="Nourd"/>
                <a:cs typeface="Arial" panose="020B0604020202020204" pitchFamily="34" charset="0"/>
                <a:sym typeface="Nourd"/>
              </a:rPr>
              <a:t>At Salford &amp; Co. we delivers high-quality, innovative home appliances designed to make your everyday life easier and more enjoyable. We blend advanced technology with stylish designs to provide reliable kitchen, laundry, and cleaning solutions. Choose us f</a:t>
            </a:r>
          </a:p>
        </p:txBody>
      </p:sp>
      <p:sp>
        <p:nvSpPr>
          <p:cNvPr id="62" name="TextBox 2">
            <a:extLst>
              <a:ext uri="{FF2B5EF4-FFF2-40B4-BE49-F238E27FC236}">
                <a16:creationId xmlns:a16="http://schemas.microsoft.com/office/drawing/2014/main" id="{C22B5528-CB4C-BAC7-2CA6-FFC71F53B7C9}"/>
              </a:ext>
            </a:extLst>
          </p:cNvPr>
          <p:cNvSpPr txBox="1"/>
          <p:nvPr/>
        </p:nvSpPr>
        <p:spPr>
          <a:xfrm>
            <a:off x="3559266" y="-15506700"/>
            <a:ext cx="11474268" cy="1243930"/>
          </a:xfrm>
          <a:prstGeom prst="rect">
            <a:avLst/>
          </a:prstGeom>
        </p:spPr>
        <p:txBody>
          <a:bodyPr wrap="square" lIns="0" tIns="0" rIns="0" bIns="0" rtlCol="0" anchor="t">
            <a:spAutoFit/>
          </a:bodyPr>
          <a:lstStyle/>
          <a:p>
            <a:pPr algn="l">
              <a:lnSpc>
                <a:spcPts val="9676"/>
              </a:lnSpc>
            </a:pPr>
            <a:r>
              <a:rPr lang="en-US" sz="9486" b="1">
                <a:solidFill>
                  <a:srgbClr val="000000"/>
                </a:solidFill>
                <a:latin typeface="Arial" panose="020B0604020202020204" pitchFamily="34" charset="0"/>
                <a:ea typeface="Bebas Neue Bold"/>
                <a:cs typeface="Arial" panose="020B0604020202020204" pitchFamily="34" charset="0"/>
                <a:sym typeface="Bebas Neue Bold"/>
              </a:rPr>
              <a:t>Tujuan dan Manfaat</a:t>
            </a:r>
          </a:p>
        </p:txBody>
      </p:sp>
      <p:sp>
        <p:nvSpPr>
          <p:cNvPr id="63" name="Freeform 62">
            <a:extLst>
              <a:ext uri="{FF2B5EF4-FFF2-40B4-BE49-F238E27FC236}">
                <a16:creationId xmlns:a16="http://schemas.microsoft.com/office/drawing/2014/main" id="{6932A17B-3A17-42F3-FB60-EDAAC9975A9D}"/>
              </a:ext>
            </a:extLst>
          </p:cNvPr>
          <p:cNvSpPr>
            <a:spLocks noGrp="1" noRot="1" noMove="1" noResize="1" noEditPoints="1" noAdjustHandles="1" noChangeArrowheads="1" noChangeShapeType="1"/>
          </p:cNvSpPr>
          <p:nvPr/>
        </p:nvSpPr>
        <p:spPr>
          <a:xfrm>
            <a:off x="-40995600" y="-28879800"/>
            <a:ext cx="100279200" cy="68046600"/>
          </a:xfrm>
          <a:custGeom>
            <a:avLst/>
            <a:gdLst>
              <a:gd name="connsiteX0" fmla="*/ 40919401 w 100279200"/>
              <a:gd name="connsiteY0" fmla="*/ 28765501 h 68046600"/>
              <a:gd name="connsiteX1" fmla="*/ 40919401 w 100279200"/>
              <a:gd name="connsiteY1" fmla="*/ 39281100 h 68046600"/>
              <a:gd name="connsiteX2" fmla="*/ 59359800 w 100279200"/>
              <a:gd name="connsiteY2" fmla="*/ 39281100 h 68046600"/>
              <a:gd name="connsiteX3" fmla="*/ 59359800 w 100279200"/>
              <a:gd name="connsiteY3" fmla="*/ 28765501 h 68046600"/>
              <a:gd name="connsiteX4" fmla="*/ 0 w 100279200"/>
              <a:gd name="connsiteY4" fmla="*/ 0 h 68046600"/>
              <a:gd name="connsiteX5" fmla="*/ 100279200 w 100279200"/>
              <a:gd name="connsiteY5" fmla="*/ 0 h 68046600"/>
              <a:gd name="connsiteX6" fmla="*/ 100279200 w 100279200"/>
              <a:gd name="connsiteY6" fmla="*/ 68046600 h 68046600"/>
              <a:gd name="connsiteX7" fmla="*/ 0 w 100279200"/>
              <a:gd name="connsiteY7" fmla="*/ 68046600 h 680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0" h="68046600">
                <a:moveTo>
                  <a:pt x="40919401" y="28765501"/>
                </a:moveTo>
                <a:lnTo>
                  <a:pt x="40919401" y="39281100"/>
                </a:lnTo>
                <a:lnTo>
                  <a:pt x="59359800" y="39281100"/>
                </a:lnTo>
                <a:lnTo>
                  <a:pt x="59359800" y="28765501"/>
                </a:lnTo>
                <a:close/>
                <a:moveTo>
                  <a:pt x="0" y="0"/>
                </a:moveTo>
                <a:lnTo>
                  <a:pt x="100279200" y="0"/>
                </a:lnTo>
                <a:lnTo>
                  <a:pt x="100279200" y="68046600"/>
                </a:lnTo>
                <a:lnTo>
                  <a:pt x="0" y="68046600"/>
                </a:lnTo>
                <a:close/>
              </a:path>
            </a:pathLst>
          </a:custGeom>
          <a:solidFill>
            <a:srgbClr val="ECECEC"/>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57D9C0-863C-9FB6-D142-06A9AD4FB1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713" y="296410"/>
            <a:ext cx="1528483" cy="1528483"/>
          </a:xfrm>
          <a:prstGeom prst="rect">
            <a:avLst/>
          </a:prstGeom>
        </p:spPr>
      </p:pic>
      <p:sp>
        <p:nvSpPr>
          <p:cNvPr id="4" name="TextBox 2">
            <a:extLst>
              <a:ext uri="{FF2B5EF4-FFF2-40B4-BE49-F238E27FC236}">
                <a16:creationId xmlns:a16="http://schemas.microsoft.com/office/drawing/2014/main" id="{8B95E133-A78C-AE3F-41CF-83972D318315}"/>
              </a:ext>
            </a:extLst>
          </p:cNvPr>
          <p:cNvSpPr txBox="1"/>
          <p:nvPr/>
        </p:nvSpPr>
        <p:spPr>
          <a:xfrm>
            <a:off x="3085415" y="824743"/>
            <a:ext cx="11005266" cy="1166473"/>
          </a:xfrm>
          <a:prstGeom prst="rect">
            <a:avLst/>
          </a:prstGeom>
        </p:spPr>
        <p:txBody>
          <a:bodyPr wrap="square" lIns="0" tIns="0" rIns="0" bIns="0" rtlCol="0" anchor="t">
            <a:spAutoFit/>
          </a:bodyPr>
          <a:lstStyle/>
          <a:p>
            <a:pPr algn="ctr">
              <a:lnSpc>
                <a:spcPts val="9676"/>
              </a:lnSpc>
            </a:pPr>
            <a:r>
              <a:rPr lang="en-US" sz="8000" b="1" dirty="0">
                <a:solidFill>
                  <a:srgbClr val="000000"/>
                </a:solidFill>
                <a:latin typeface="Arial" panose="020B0604020202020204" pitchFamily="34" charset="0"/>
                <a:ea typeface="Bebas Neue Bold"/>
                <a:cs typeface="Arial" panose="020B0604020202020204" pitchFamily="34" charset="0"/>
                <a:sym typeface="Bebas Neue Bold"/>
              </a:rPr>
              <a:t>Populasi dan Sampel</a:t>
            </a:r>
          </a:p>
        </p:txBody>
      </p:sp>
    </p:spTree>
    <p:extLst>
      <p:ext uri="{BB962C8B-B14F-4D97-AF65-F5344CB8AC3E}">
        <p14:creationId xmlns:p14="http://schemas.microsoft.com/office/powerpoint/2010/main" val="367483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1980</TotalTime>
  <Words>2890</Words>
  <Application>Microsoft Office PowerPoint</Application>
  <PresentationFormat>Custom</PresentationFormat>
  <Paragraphs>171</Paragraphs>
  <Slides>22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Times New Roman</vt:lpstr>
      <vt:lpstr>Montserrat Ultra-Bold</vt:lpstr>
      <vt:lpstr>Calibri</vt:lpstr>
      <vt:lpstr>Aptos</vt:lpstr>
      <vt:lpstr>Lato</vt:lpstr>
      <vt:lpstr>Bebas Neue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Putih dan Kuning Presentasi Tugas Penelitian</dc:title>
  <dc:creator>Eva Shinta Aisyah</dc:creator>
  <cp:lastModifiedBy>umam moker</cp:lastModifiedBy>
  <cp:revision>14</cp:revision>
  <dcterms:created xsi:type="dcterms:W3CDTF">2006-08-16T00:00:00Z</dcterms:created>
  <dcterms:modified xsi:type="dcterms:W3CDTF">2025-01-12T00:10:00Z</dcterms:modified>
  <dc:identifier>DAGbaZeiV2Q</dc:identifier>
</cp:coreProperties>
</file>