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nteb Bold" charset="1" panose="02000000000000000000"/>
      <p:regular r:id="rId18"/>
    </p:embeddedFont>
    <p:embeddedFont>
      <p:font typeface="Mistrully" charset="1" panose="00000000000000000000"/>
      <p:regular r:id="rId19"/>
    </p:embeddedFont>
    <p:embeddedFont>
      <p:font typeface="Roboto" charset="1" panose="02000000000000000000"/>
      <p:regular r:id="rId20"/>
    </p:embeddedFont>
    <p:embeddedFont>
      <p:font typeface="League Spartan" charset="1" panose="00000800000000000000"/>
      <p:regular r:id="rId21"/>
    </p:embeddedFont>
    <p:embeddedFont>
      <p:font typeface="Glacial Indifference" charset="1" panose="00000000000000000000"/>
      <p:regular r:id="rId22"/>
    </p:embeddedFont>
    <p:embeddedFont>
      <p:font typeface="Glacial Indifference Bold" charset="1" panose="00000800000000000000"/>
      <p:regular r:id="rId23"/>
    </p:embeddedFont>
    <p:embeddedFont>
      <p:font typeface="Glacial Indifference Italics" charset="1" panose="00000000000000000000"/>
      <p:regular r:id="rId24"/>
    </p:embeddedFont>
    <p:embeddedFont>
      <p:font typeface="DM Sans Bold" charset="1" panose="00000000000000000000"/>
      <p:regular r:id="rId25"/>
    </p:embeddedFont>
    <p:embeddedFont>
      <p:font typeface="Poppins" charset="1" panose="00000500000000000000"/>
      <p:regular r:id="rId26"/>
    </p:embeddedFont>
    <p:embeddedFont>
      <p:font typeface="Open Sans Bold" charset="1" panose="020B0806030504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9.pn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14" Target="../media/image9.png" Type="http://schemas.openxmlformats.org/officeDocument/2006/relationships/image"/><Relationship Id="rId15" Target="../media/image56.png" Type="http://schemas.openxmlformats.org/officeDocument/2006/relationships/image"/><Relationship Id="rId16" Target="../media/image57.svg" Type="http://schemas.openxmlformats.org/officeDocument/2006/relationships/image"/><Relationship Id="rId17" Target="../media/image58.png" Type="http://schemas.openxmlformats.org/officeDocument/2006/relationships/image"/><Relationship Id="rId18" Target="../media/image59.svg" Type="http://schemas.openxmlformats.org/officeDocument/2006/relationships/image"/><Relationship Id="rId2" Target="../media/image50.png" Type="http://schemas.openxmlformats.org/officeDocument/2006/relationships/image"/><Relationship Id="rId3" Target="../media/image51.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9.png" Type="http://schemas.openxmlformats.org/officeDocument/2006/relationships/image"/><Relationship Id="rId9"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12" Target="../media/image9.png" Type="http://schemas.openxmlformats.org/officeDocument/2006/relationships/image"/><Relationship Id="rId13" Target="../media/image35.jpe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37.png" Type="http://schemas.openxmlformats.org/officeDocument/2006/relationships/image"/><Relationship Id="rId4" Target="../media/image38.svg" Type="http://schemas.openxmlformats.org/officeDocument/2006/relationships/image"/><Relationship Id="rId5" Target="../media/image9.pn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9.pn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9.png" Type="http://schemas.openxmlformats.org/officeDocument/2006/relationships/image"/><Relationship Id="rId4" Target="../media/image45.png" Type="http://schemas.openxmlformats.org/officeDocument/2006/relationships/image"/><Relationship Id="rId5" Target="../media/image4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9.png" Type="http://schemas.openxmlformats.org/officeDocument/2006/relationships/image"/><Relationship Id="rId4" Target="../media/image45.png" Type="http://schemas.openxmlformats.org/officeDocument/2006/relationships/image"/><Relationship Id="rId5" Target="../media/image4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092042"/>
            <a:ext cx="2343200" cy="166258"/>
          </a:xfrm>
          <a:custGeom>
            <a:avLst/>
            <a:gdLst/>
            <a:ahLst/>
            <a:cxnLst/>
            <a:rect r="r" b="b" t="t" l="l"/>
            <a:pathLst>
              <a:path h="166258" w="2343200">
                <a:moveTo>
                  <a:pt x="0" y="0"/>
                </a:moveTo>
                <a:lnTo>
                  <a:pt x="2343200" y="0"/>
                </a:lnTo>
                <a:lnTo>
                  <a:pt x="2343200" y="166258"/>
                </a:lnTo>
                <a:lnTo>
                  <a:pt x="0" y="1662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0802" y="-47240"/>
            <a:ext cx="20668481" cy="10334240"/>
            <a:chOff x="0" y="0"/>
            <a:chExt cx="27557974" cy="13778987"/>
          </a:xfrm>
        </p:grpSpPr>
        <p:sp>
          <p:nvSpPr>
            <p:cNvPr name="Freeform 4" id="4"/>
            <p:cNvSpPr/>
            <p:nvPr/>
          </p:nvSpPr>
          <p:spPr>
            <a:xfrm flipH="false" flipV="false" rot="0">
              <a:off x="0" y="0"/>
              <a:ext cx="13778987" cy="13778987"/>
            </a:xfrm>
            <a:custGeom>
              <a:avLst/>
              <a:gdLst/>
              <a:ahLst/>
              <a:cxnLst/>
              <a:rect r="r" b="b" t="t" l="l"/>
              <a:pathLst>
                <a:path h="13778987" w="13778987">
                  <a:moveTo>
                    <a:pt x="0" y="0"/>
                  </a:moveTo>
                  <a:lnTo>
                    <a:pt x="13778987" y="0"/>
                  </a:lnTo>
                  <a:lnTo>
                    <a:pt x="13778987" y="13778987"/>
                  </a:lnTo>
                  <a:lnTo>
                    <a:pt x="0" y="13778987"/>
                  </a:lnTo>
                  <a:lnTo>
                    <a:pt x="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778987" y="0"/>
              <a:ext cx="13778987" cy="13778987"/>
            </a:xfrm>
            <a:custGeom>
              <a:avLst/>
              <a:gdLst/>
              <a:ahLst/>
              <a:cxnLst/>
              <a:rect r="r" b="b" t="t" l="l"/>
              <a:pathLst>
                <a:path h="13778987" w="13778987">
                  <a:moveTo>
                    <a:pt x="0" y="0"/>
                  </a:moveTo>
                  <a:lnTo>
                    <a:pt x="13778987" y="0"/>
                  </a:lnTo>
                  <a:lnTo>
                    <a:pt x="13778987" y="13778987"/>
                  </a:lnTo>
                  <a:lnTo>
                    <a:pt x="0" y="13778987"/>
                  </a:lnTo>
                  <a:lnTo>
                    <a:pt x="0" y="0"/>
                  </a:lnTo>
                  <a:close/>
                </a:path>
              </a:pathLst>
            </a:custGeom>
            <a:blipFill>
              <a:blip r:embed="rId4">
                <a:alphaModFix amt="28000"/>
                <a:extLst>
                  <a:ext uri="{96DAC541-7B7A-43D3-8B79-37D633B846F1}">
                    <asvg:svgBlip xmlns:asvg="http://schemas.microsoft.com/office/drawing/2016/SVG/main" r:embed="rId5"/>
                  </a:ext>
                </a:extLst>
              </a:blip>
              <a:stretch>
                <a:fillRect l="0" t="0" r="0" b="0"/>
              </a:stretch>
            </a:blipFill>
          </p:spPr>
        </p:sp>
      </p:grpSp>
      <p:sp>
        <p:nvSpPr>
          <p:cNvPr name="Freeform 6" id="6"/>
          <p:cNvSpPr/>
          <p:nvPr/>
        </p:nvSpPr>
        <p:spPr>
          <a:xfrm flipH="false" flipV="false" rot="0">
            <a:off x="15358722" y="663529"/>
            <a:ext cx="1900578" cy="824779"/>
          </a:xfrm>
          <a:custGeom>
            <a:avLst/>
            <a:gdLst/>
            <a:ahLst/>
            <a:cxnLst/>
            <a:rect r="r" b="b" t="t" l="l"/>
            <a:pathLst>
              <a:path h="824779" w="1900578">
                <a:moveTo>
                  <a:pt x="0" y="0"/>
                </a:moveTo>
                <a:lnTo>
                  <a:pt x="1900578" y="0"/>
                </a:lnTo>
                <a:lnTo>
                  <a:pt x="1900578" y="824778"/>
                </a:lnTo>
                <a:lnTo>
                  <a:pt x="0" y="8247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014122" y="3748514"/>
            <a:ext cx="2837586" cy="3024558"/>
          </a:xfrm>
          <a:custGeom>
            <a:avLst/>
            <a:gdLst/>
            <a:ahLst/>
            <a:cxnLst/>
            <a:rect r="r" b="b" t="t" l="l"/>
            <a:pathLst>
              <a:path h="3024558" w="2837586">
                <a:moveTo>
                  <a:pt x="0" y="0"/>
                </a:moveTo>
                <a:lnTo>
                  <a:pt x="2837585" y="0"/>
                </a:lnTo>
                <a:lnTo>
                  <a:pt x="2837585" y="3024558"/>
                </a:lnTo>
                <a:lnTo>
                  <a:pt x="0" y="3024558"/>
                </a:lnTo>
                <a:lnTo>
                  <a:pt x="0" y="0"/>
                </a:lnTo>
                <a:close/>
              </a:path>
            </a:pathLst>
          </a:custGeom>
          <a:blipFill>
            <a:blip r:embed="rId8">
              <a:alphaModFix amt="5000"/>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6117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10"/>
            <a:stretch>
              <a:fillRect l="0" t="0" r="0" b="0"/>
            </a:stretch>
          </a:blipFill>
        </p:spPr>
      </p:sp>
      <p:sp>
        <p:nvSpPr>
          <p:cNvPr name="Freeform 9" id="9"/>
          <p:cNvSpPr/>
          <p:nvPr/>
        </p:nvSpPr>
        <p:spPr>
          <a:xfrm flipH="false" flipV="false" rot="0">
            <a:off x="13874202" y="5611346"/>
            <a:ext cx="3216692" cy="5956837"/>
          </a:xfrm>
          <a:custGeom>
            <a:avLst/>
            <a:gdLst/>
            <a:ahLst/>
            <a:cxnLst/>
            <a:rect r="r" b="b" t="t" l="l"/>
            <a:pathLst>
              <a:path h="5956837" w="3216692">
                <a:moveTo>
                  <a:pt x="0" y="0"/>
                </a:moveTo>
                <a:lnTo>
                  <a:pt x="3216691" y="0"/>
                </a:lnTo>
                <a:lnTo>
                  <a:pt x="3216691" y="5956837"/>
                </a:lnTo>
                <a:lnTo>
                  <a:pt x="0" y="595683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028700" y="7379457"/>
            <a:ext cx="3160825" cy="1348289"/>
          </a:xfrm>
          <a:custGeom>
            <a:avLst/>
            <a:gdLst/>
            <a:ahLst/>
            <a:cxnLst/>
            <a:rect r="r" b="b" t="t" l="l"/>
            <a:pathLst>
              <a:path h="1348289" w="3160825">
                <a:moveTo>
                  <a:pt x="0" y="0"/>
                </a:moveTo>
                <a:lnTo>
                  <a:pt x="3160825" y="0"/>
                </a:lnTo>
                <a:lnTo>
                  <a:pt x="3160825" y="1348289"/>
                </a:lnTo>
                <a:lnTo>
                  <a:pt x="0" y="1348289"/>
                </a:lnTo>
                <a:lnTo>
                  <a:pt x="0" y="0"/>
                </a:lnTo>
                <a:close/>
              </a:path>
            </a:pathLst>
          </a:custGeom>
          <a:blipFill>
            <a:blip r:embed="rId13"/>
            <a:stretch>
              <a:fillRect l="0" t="0" r="0" b="0"/>
            </a:stretch>
          </a:blipFill>
        </p:spPr>
      </p:sp>
      <p:sp>
        <p:nvSpPr>
          <p:cNvPr name="TextBox 11" id="11"/>
          <p:cNvSpPr txBox="true"/>
          <p:nvPr/>
        </p:nvSpPr>
        <p:spPr>
          <a:xfrm rot="0">
            <a:off x="1028700" y="3422187"/>
            <a:ext cx="16230600" cy="1688168"/>
          </a:xfrm>
          <a:prstGeom prst="rect">
            <a:avLst/>
          </a:prstGeom>
        </p:spPr>
        <p:txBody>
          <a:bodyPr anchor="t" rtlCol="false" tIns="0" lIns="0" bIns="0" rIns="0">
            <a:spAutoFit/>
          </a:bodyPr>
          <a:lstStyle/>
          <a:p>
            <a:pPr algn="ctr">
              <a:lnSpc>
                <a:spcPts val="6503"/>
              </a:lnSpc>
            </a:pPr>
            <a:r>
              <a:rPr lang="en-US" sz="5202" spc="-124">
                <a:solidFill>
                  <a:srgbClr val="000000"/>
                </a:solidFill>
                <a:latin typeface="Anteb Bold"/>
                <a:ea typeface="Anteb Bold"/>
                <a:cs typeface="Anteb Bold"/>
                <a:sym typeface="Anteb Bold"/>
              </a:rPr>
              <a:t>VOICE OF AUTOMATIC TRANSLATION WORK </a:t>
            </a:r>
          </a:p>
          <a:p>
            <a:pPr algn="ctr">
              <a:lnSpc>
                <a:spcPts val="6503"/>
              </a:lnSpc>
            </a:pPr>
            <a:r>
              <a:rPr lang="en-US" sz="5202" spc="-124">
                <a:solidFill>
                  <a:srgbClr val="000000"/>
                </a:solidFill>
                <a:latin typeface="Anteb Bold"/>
                <a:ea typeface="Anteb Bold"/>
                <a:cs typeface="Anteb Bold"/>
                <a:sym typeface="Anteb Bold"/>
              </a:rPr>
              <a:t>VERSUS TRANSCREATION WORK</a:t>
            </a:r>
          </a:p>
        </p:txBody>
      </p:sp>
      <p:grpSp>
        <p:nvGrpSpPr>
          <p:cNvPr name="Group 12" id="12"/>
          <p:cNvGrpSpPr/>
          <p:nvPr/>
        </p:nvGrpSpPr>
        <p:grpSpPr>
          <a:xfrm rot="0">
            <a:off x="4682007" y="1895915"/>
            <a:ext cx="8923985" cy="1062024"/>
            <a:chOff x="0" y="0"/>
            <a:chExt cx="11898647" cy="1416032"/>
          </a:xfrm>
        </p:grpSpPr>
        <p:sp>
          <p:nvSpPr>
            <p:cNvPr name="Freeform 13" id="13"/>
            <p:cNvSpPr/>
            <p:nvPr/>
          </p:nvSpPr>
          <p:spPr>
            <a:xfrm flipH="false" flipV="false" rot="0">
              <a:off x="0" y="0"/>
              <a:ext cx="1775148" cy="1352340"/>
            </a:xfrm>
            <a:custGeom>
              <a:avLst/>
              <a:gdLst/>
              <a:ahLst/>
              <a:cxnLst/>
              <a:rect r="r" b="b" t="t" l="l"/>
              <a:pathLst>
                <a:path h="1352340" w="1775148">
                  <a:moveTo>
                    <a:pt x="0" y="0"/>
                  </a:moveTo>
                  <a:lnTo>
                    <a:pt x="1775148" y="0"/>
                  </a:lnTo>
                  <a:lnTo>
                    <a:pt x="1775148" y="1352340"/>
                  </a:lnTo>
                  <a:lnTo>
                    <a:pt x="0" y="13523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true" flipV="false" rot="0">
              <a:off x="10123499" y="0"/>
              <a:ext cx="1775148" cy="1352340"/>
            </a:xfrm>
            <a:custGeom>
              <a:avLst/>
              <a:gdLst/>
              <a:ahLst/>
              <a:cxnLst/>
              <a:rect r="r" b="b" t="t" l="l"/>
              <a:pathLst>
                <a:path h="1352340" w="1775148">
                  <a:moveTo>
                    <a:pt x="1775148" y="0"/>
                  </a:moveTo>
                  <a:lnTo>
                    <a:pt x="0" y="0"/>
                  </a:lnTo>
                  <a:lnTo>
                    <a:pt x="0" y="1352340"/>
                  </a:lnTo>
                  <a:lnTo>
                    <a:pt x="1775148" y="1352340"/>
                  </a:lnTo>
                  <a:lnTo>
                    <a:pt x="1775148"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5" id="15"/>
            <p:cNvSpPr txBox="true"/>
            <p:nvPr/>
          </p:nvSpPr>
          <p:spPr>
            <a:xfrm rot="0">
              <a:off x="1775148" y="200025"/>
              <a:ext cx="8348351" cy="1216007"/>
            </a:xfrm>
            <a:prstGeom prst="rect">
              <a:avLst/>
            </a:prstGeom>
          </p:spPr>
          <p:txBody>
            <a:bodyPr anchor="t" rtlCol="false" tIns="0" lIns="0" bIns="0" rIns="0">
              <a:spAutoFit/>
            </a:bodyPr>
            <a:lstStyle/>
            <a:p>
              <a:pPr algn="ctr">
                <a:lnSpc>
                  <a:spcPts val="6320"/>
                </a:lnSpc>
              </a:pPr>
              <a:r>
                <a:rPr lang="en-US" sz="7022">
                  <a:solidFill>
                    <a:srgbClr val="0B2F3D"/>
                  </a:solidFill>
                  <a:latin typeface="Mistrully"/>
                  <a:ea typeface="Mistrully"/>
                  <a:cs typeface="Mistrully"/>
                  <a:sym typeface="Mistrully"/>
                </a:rPr>
                <a:t>Research Defense</a:t>
              </a:r>
            </a:p>
          </p:txBody>
        </p:sp>
      </p:grpSp>
      <p:sp>
        <p:nvSpPr>
          <p:cNvPr name="TextBox 16" id="16"/>
          <p:cNvSpPr txBox="true"/>
          <p:nvPr/>
        </p:nvSpPr>
        <p:spPr>
          <a:xfrm rot="0">
            <a:off x="5545307" y="6487230"/>
            <a:ext cx="7197386" cy="380536"/>
          </a:xfrm>
          <a:prstGeom prst="rect">
            <a:avLst/>
          </a:prstGeom>
        </p:spPr>
        <p:txBody>
          <a:bodyPr anchor="t" rtlCol="false" tIns="0" lIns="0" bIns="0" rIns="0">
            <a:spAutoFit/>
          </a:bodyPr>
          <a:lstStyle/>
          <a:p>
            <a:pPr algn="ctr">
              <a:lnSpc>
                <a:spcPts val="2796"/>
              </a:lnSpc>
            </a:pPr>
            <a:r>
              <a:rPr lang="en-US" sz="2796" spc="246">
                <a:solidFill>
                  <a:srgbClr val="FFFFFF"/>
                </a:solidFill>
                <a:latin typeface="Roboto"/>
                <a:ea typeface="Roboto"/>
                <a:cs typeface="Roboto"/>
                <a:sym typeface="Roboto"/>
              </a:rPr>
              <a:t>BY: SILVIA QATRINNADA/2110231007</a:t>
            </a:r>
          </a:p>
        </p:txBody>
      </p:sp>
      <p:sp>
        <p:nvSpPr>
          <p:cNvPr name="TextBox 17" id="17"/>
          <p:cNvSpPr txBox="true"/>
          <p:nvPr/>
        </p:nvSpPr>
        <p:spPr>
          <a:xfrm rot="0">
            <a:off x="6280487" y="8423208"/>
            <a:ext cx="5727026" cy="304538"/>
          </a:xfrm>
          <a:prstGeom prst="rect">
            <a:avLst/>
          </a:prstGeom>
        </p:spPr>
        <p:txBody>
          <a:bodyPr anchor="t" rtlCol="false" tIns="0" lIns="0" bIns="0" rIns="0">
            <a:spAutoFit/>
          </a:bodyPr>
          <a:lstStyle/>
          <a:p>
            <a:pPr algn="ctr">
              <a:lnSpc>
                <a:spcPts val="2225"/>
              </a:lnSpc>
            </a:pPr>
            <a:r>
              <a:rPr lang="en-US" sz="2225" spc="195">
                <a:solidFill>
                  <a:srgbClr val="FFFFFF"/>
                </a:solidFill>
                <a:latin typeface="Roboto"/>
                <a:ea typeface="Roboto"/>
                <a:cs typeface="Roboto"/>
                <a:sym typeface="Roboto"/>
              </a:rPr>
              <a:t>PUBLISHED IN JOURNAL LA SOCIALE</a:t>
            </a:r>
          </a:p>
        </p:txBody>
      </p:sp>
      <p:sp>
        <p:nvSpPr>
          <p:cNvPr name="TextBox 18" id="18"/>
          <p:cNvSpPr txBox="true"/>
          <p:nvPr/>
        </p:nvSpPr>
        <p:spPr>
          <a:xfrm rot="0">
            <a:off x="6626124" y="8877554"/>
            <a:ext cx="5035752" cy="433309"/>
          </a:xfrm>
          <a:prstGeom prst="rect">
            <a:avLst/>
          </a:prstGeom>
        </p:spPr>
        <p:txBody>
          <a:bodyPr anchor="t" rtlCol="false" tIns="0" lIns="0" bIns="0" rIns="0">
            <a:spAutoFit/>
          </a:bodyPr>
          <a:lstStyle/>
          <a:p>
            <a:pPr algn="ctr">
              <a:lnSpc>
                <a:spcPts val="3397"/>
              </a:lnSpc>
            </a:pPr>
            <a:r>
              <a:rPr lang="en-US" sz="2426">
                <a:solidFill>
                  <a:srgbClr val="000000"/>
                </a:solidFill>
                <a:latin typeface="Anteb Bold"/>
                <a:ea typeface="Anteb Bold"/>
                <a:cs typeface="Anteb Bold"/>
                <a:sym typeface="Anteb Bold"/>
              </a:rPr>
              <a:t>Universitas 17 Agustus 1945 Samarinda</a:t>
            </a:r>
          </a:p>
        </p:txBody>
      </p:sp>
      <p:sp>
        <p:nvSpPr>
          <p:cNvPr name="TextBox 19" id="19"/>
          <p:cNvSpPr txBox="true"/>
          <p:nvPr/>
        </p:nvSpPr>
        <p:spPr>
          <a:xfrm rot="0">
            <a:off x="6058613" y="7056745"/>
            <a:ext cx="6170774" cy="550172"/>
          </a:xfrm>
          <a:prstGeom prst="rect">
            <a:avLst/>
          </a:prstGeom>
        </p:spPr>
        <p:txBody>
          <a:bodyPr anchor="t" rtlCol="false" tIns="0" lIns="0" bIns="0" rIns="0">
            <a:spAutoFit/>
          </a:bodyPr>
          <a:lstStyle/>
          <a:p>
            <a:pPr algn="ctr">
              <a:lnSpc>
                <a:spcPts val="4215"/>
              </a:lnSpc>
            </a:pPr>
            <a:r>
              <a:rPr lang="en-US" sz="3010">
                <a:solidFill>
                  <a:srgbClr val="000000"/>
                </a:solidFill>
                <a:latin typeface="Anteb Bold"/>
                <a:ea typeface="Anteb Bold"/>
                <a:cs typeface="Anteb Bold"/>
                <a:sym typeface="Anteb Bold"/>
              </a:rPr>
              <a:t>Dosen Pembimbing: Kristi Nuraini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49" r="0" b="-4961"/>
            </a:stretch>
          </a:blipFill>
        </p:spPr>
      </p:sp>
      <p:grpSp>
        <p:nvGrpSpPr>
          <p:cNvPr name="Group 3" id="3"/>
          <p:cNvGrpSpPr/>
          <p:nvPr/>
        </p:nvGrpSpPr>
        <p:grpSpPr>
          <a:xfrm rot="0">
            <a:off x="6237434" y="1142141"/>
            <a:ext cx="5813132" cy="914248"/>
            <a:chOff x="0" y="0"/>
            <a:chExt cx="1215201" cy="191118"/>
          </a:xfrm>
        </p:grpSpPr>
        <p:sp>
          <p:nvSpPr>
            <p:cNvPr name="Freeform 4" id="4"/>
            <p:cNvSpPr/>
            <p:nvPr/>
          </p:nvSpPr>
          <p:spPr>
            <a:xfrm flipH="false" flipV="false" rot="0">
              <a:off x="0" y="0"/>
              <a:ext cx="1215201" cy="191118"/>
            </a:xfrm>
            <a:custGeom>
              <a:avLst/>
              <a:gdLst/>
              <a:ahLst/>
              <a:cxnLst/>
              <a:rect r="r" b="b" t="t" l="l"/>
              <a:pathLst>
                <a:path h="191118" w="1215201">
                  <a:moveTo>
                    <a:pt x="95559" y="0"/>
                  </a:moveTo>
                  <a:lnTo>
                    <a:pt x="1119642" y="0"/>
                  </a:lnTo>
                  <a:cubicBezTo>
                    <a:pt x="1144986" y="0"/>
                    <a:pt x="1169292" y="10068"/>
                    <a:pt x="1187212" y="27989"/>
                  </a:cubicBezTo>
                  <a:cubicBezTo>
                    <a:pt x="1205133" y="45909"/>
                    <a:pt x="1215201" y="70215"/>
                    <a:pt x="1215201" y="95559"/>
                  </a:cubicBezTo>
                  <a:lnTo>
                    <a:pt x="1215201" y="95559"/>
                  </a:lnTo>
                  <a:cubicBezTo>
                    <a:pt x="1215201" y="148335"/>
                    <a:pt x="1172418" y="191118"/>
                    <a:pt x="1119642" y="191118"/>
                  </a:cubicBezTo>
                  <a:lnTo>
                    <a:pt x="95559" y="191118"/>
                  </a:lnTo>
                  <a:cubicBezTo>
                    <a:pt x="70215" y="191118"/>
                    <a:pt x="45909" y="181050"/>
                    <a:pt x="27989" y="163130"/>
                  </a:cubicBezTo>
                  <a:cubicBezTo>
                    <a:pt x="10068" y="145209"/>
                    <a:pt x="0" y="120903"/>
                    <a:pt x="0" y="95559"/>
                  </a:cubicBezTo>
                  <a:lnTo>
                    <a:pt x="0" y="95559"/>
                  </a:lnTo>
                  <a:cubicBezTo>
                    <a:pt x="0" y="70215"/>
                    <a:pt x="10068" y="45909"/>
                    <a:pt x="27989" y="27989"/>
                  </a:cubicBezTo>
                  <a:cubicBezTo>
                    <a:pt x="45909" y="10068"/>
                    <a:pt x="70215" y="0"/>
                    <a:pt x="95559" y="0"/>
                  </a:cubicBezTo>
                  <a:close/>
                </a:path>
              </a:pathLst>
            </a:custGeom>
            <a:solidFill>
              <a:srgbClr val="052C7A"/>
            </a:solidFill>
          </p:spPr>
        </p:sp>
        <p:sp>
          <p:nvSpPr>
            <p:cNvPr name="TextBox 5" id="5"/>
            <p:cNvSpPr txBox="true"/>
            <p:nvPr/>
          </p:nvSpPr>
          <p:spPr>
            <a:xfrm>
              <a:off x="0" y="-85725"/>
              <a:ext cx="1215201" cy="276843"/>
            </a:xfrm>
            <a:prstGeom prst="rect">
              <a:avLst/>
            </a:prstGeom>
          </p:spPr>
          <p:txBody>
            <a:bodyPr anchor="ctr" rtlCol="false" tIns="50800" lIns="50800" bIns="50800" rIns="50800"/>
            <a:lstStyle/>
            <a:p>
              <a:pPr algn="ctr">
                <a:lnSpc>
                  <a:spcPts val="6160"/>
                </a:lnSpc>
              </a:pPr>
              <a:r>
                <a:rPr lang="en-US" b="true" sz="4400">
                  <a:solidFill>
                    <a:srgbClr val="FFFFFF"/>
                  </a:solidFill>
                  <a:latin typeface="DM Sans Bold"/>
                  <a:ea typeface="DM Sans Bold"/>
                  <a:cs typeface="DM Sans Bold"/>
                  <a:sym typeface="DM Sans Bold"/>
                </a:rPr>
                <a:t>Discussion</a:t>
              </a:r>
            </a:p>
          </p:txBody>
        </p:sp>
      </p:grpSp>
      <p:sp>
        <p:nvSpPr>
          <p:cNvPr name="Freeform 6" id="6"/>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3"/>
            <a:stretch>
              <a:fillRect l="0" t="0" r="0" b="0"/>
            </a:stretch>
          </a:blipFill>
        </p:spPr>
      </p:sp>
      <p:grpSp>
        <p:nvGrpSpPr>
          <p:cNvPr name="Group 7" id="7"/>
          <p:cNvGrpSpPr/>
          <p:nvPr/>
        </p:nvGrpSpPr>
        <p:grpSpPr>
          <a:xfrm rot="0">
            <a:off x="1488304" y="3108683"/>
            <a:ext cx="15770996" cy="6149617"/>
            <a:chOff x="0" y="0"/>
            <a:chExt cx="4153678" cy="1619652"/>
          </a:xfrm>
        </p:grpSpPr>
        <p:sp>
          <p:nvSpPr>
            <p:cNvPr name="Freeform 8" id="8"/>
            <p:cNvSpPr/>
            <p:nvPr/>
          </p:nvSpPr>
          <p:spPr>
            <a:xfrm flipH="false" flipV="false" rot="0">
              <a:off x="0" y="0"/>
              <a:ext cx="4153678" cy="1619652"/>
            </a:xfrm>
            <a:custGeom>
              <a:avLst/>
              <a:gdLst/>
              <a:ahLst/>
              <a:cxnLst/>
              <a:rect r="r" b="b" t="t" l="l"/>
              <a:pathLst>
                <a:path h="1619652" w="4153678">
                  <a:moveTo>
                    <a:pt x="25036" y="0"/>
                  </a:moveTo>
                  <a:lnTo>
                    <a:pt x="4128642" y="0"/>
                  </a:lnTo>
                  <a:cubicBezTo>
                    <a:pt x="4135282" y="0"/>
                    <a:pt x="4141650" y="2638"/>
                    <a:pt x="4146345" y="7333"/>
                  </a:cubicBezTo>
                  <a:cubicBezTo>
                    <a:pt x="4151040" y="12028"/>
                    <a:pt x="4153678" y="18396"/>
                    <a:pt x="4153678" y="25036"/>
                  </a:cubicBezTo>
                  <a:lnTo>
                    <a:pt x="4153678" y="1594617"/>
                  </a:lnTo>
                  <a:cubicBezTo>
                    <a:pt x="4153678" y="1601257"/>
                    <a:pt x="4151040" y="1607624"/>
                    <a:pt x="4146345" y="1612320"/>
                  </a:cubicBezTo>
                  <a:cubicBezTo>
                    <a:pt x="4141650" y="1617015"/>
                    <a:pt x="4135282" y="1619652"/>
                    <a:pt x="4128642" y="1619652"/>
                  </a:cubicBezTo>
                  <a:lnTo>
                    <a:pt x="25036" y="1619652"/>
                  </a:lnTo>
                  <a:cubicBezTo>
                    <a:pt x="11209" y="1619652"/>
                    <a:pt x="0" y="1608443"/>
                    <a:pt x="0" y="1594617"/>
                  </a:cubicBezTo>
                  <a:lnTo>
                    <a:pt x="0" y="25036"/>
                  </a:lnTo>
                  <a:cubicBezTo>
                    <a:pt x="0" y="11209"/>
                    <a:pt x="11209" y="0"/>
                    <a:pt x="25036" y="0"/>
                  </a:cubicBezTo>
                  <a:close/>
                </a:path>
              </a:pathLst>
            </a:custGeom>
            <a:solidFill>
              <a:srgbClr val="052C7A"/>
            </a:solidFill>
          </p:spPr>
        </p:sp>
        <p:sp>
          <p:nvSpPr>
            <p:cNvPr name="TextBox 9" id="9"/>
            <p:cNvSpPr txBox="true"/>
            <p:nvPr/>
          </p:nvSpPr>
          <p:spPr>
            <a:xfrm>
              <a:off x="0" y="-47625"/>
              <a:ext cx="4153678" cy="1667277"/>
            </a:xfrm>
            <a:prstGeom prst="rect">
              <a:avLst/>
            </a:prstGeom>
          </p:spPr>
          <p:txBody>
            <a:bodyPr anchor="ctr" rtlCol="false" tIns="50800" lIns="50800" bIns="50800" rIns="50800"/>
            <a:lstStyle/>
            <a:p>
              <a:pPr algn="ctr">
                <a:lnSpc>
                  <a:spcPts val="3360"/>
                </a:lnSpc>
              </a:pPr>
            </a:p>
          </p:txBody>
        </p:sp>
      </p:grpSp>
      <p:sp>
        <p:nvSpPr>
          <p:cNvPr name="TextBox 10" id="10"/>
          <p:cNvSpPr txBox="true"/>
          <p:nvPr/>
        </p:nvSpPr>
        <p:spPr>
          <a:xfrm rot="0">
            <a:off x="1624796" y="2445691"/>
            <a:ext cx="15498011" cy="748716"/>
          </a:xfrm>
          <a:prstGeom prst="rect">
            <a:avLst/>
          </a:prstGeom>
        </p:spPr>
        <p:txBody>
          <a:bodyPr anchor="t" rtlCol="false" tIns="0" lIns="0" bIns="0" rIns="0">
            <a:spAutoFit/>
          </a:bodyPr>
          <a:lstStyle/>
          <a:p>
            <a:pPr algn="l">
              <a:lnSpc>
                <a:spcPts val="2852"/>
              </a:lnSpc>
            </a:pPr>
            <a:r>
              <a:rPr lang="en-US" sz="2852">
                <a:solidFill>
                  <a:srgbClr val="000000"/>
                </a:solidFill>
                <a:latin typeface="League Spartan"/>
                <a:ea typeface="League Spartan"/>
                <a:cs typeface="League Spartan"/>
                <a:sym typeface="League Spartan"/>
              </a:rPr>
              <a:t>The discussion highlights the advantage and disavantage of both methods:</a:t>
            </a:r>
          </a:p>
          <a:p>
            <a:pPr algn="l">
              <a:lnSpc>
                <a:spcPts val="2852"/>
              </a:lnSpc>
            </a:pPr>
          </a:p>
        </p:txBody>
      </p:sp>
      <p:sp>
        <p:nvSpPr>
          <p:cNvPr name="TextBox 11" id="11"/>
          <p:cNvSpPr txBox="true"/>
          <p:nvPr/>
        </p:nvSpPr>
        <p:spPr>
          <a:xfrm rot="0">
            <a:off x="1704139" y="3908895"/>
            <a:ext cx="15498011" cy="5454066"/>
          </a:xfrm>
          <a:prstGeom prst="rect">
            <a:avLst/>
          </a:prstGeom>
        </p:spPr>
        <p:txBody>
          <a:bodyPr anchor="t" rtlCol="false" tIns="0" lIns="0" bIns="0" rIns="0">
            <a:spAutoFit/>
          </a:bodyPr>
          <a:lstStyle/>
          <a:p>
            <a:pPr algn="l" marL="615752" indent="-307876" lvl="1">
              <a:lnSpc>
                <a:spcPts val="2852"/>
              </a:lnSpc>
              <a:buAutoNum type="arabicPeriod" startAt="1"/>
            </a:pPr>
            <a:r>
              <a:rPr lang="en-US" sz="2852">
                <a:solidFill>
                  <a:srgbClr val="FFFFFF"/>
                </a:solidFill>
                <a:latin typeface="League Spartan"/>
                <a:ea typeface="League Spartan"/>
                <a:cs typeface="League Spartan"/>
                <a:sym typeface="League Spartan"/>
              </a:rPr>
              <a:t>Automatic Translation Work</a:t>
            </a:r>
          </a:p>
          <a:p>
            <a:pPr algn="l">
              <a:lnSpc>
                <a:spcPts val="2852"/>
              </a:lnSpc>
            </a:pPr>
          </a:p>
          <a:p>
            <a:pPr algn="l" marL="615752" indent="-307876" lvl="1">
              <a:lnSpc>
                <a:spcPts val="2852"/>
              </a:lnSpc>
              <a:buFont typeface="Arial"/>
              <a:buChar char="•"/>
            </a:pPr>
            <a:r>
              <a:rPr lang="en-US" sz="2852">
                <a:solidFill>
                  <a:srgbClr val="FFFFFF"/>
                </a:solidFill>
                <a:latin typeface="League Spartan"/>
                <a:ea typeface="League Spartan"/>
                <a:cs typeface="League Spartan"/>
                <a:sym typeface="League Spartan"/>
              </a:rPr>
              <a:t>Advantage: Efficiency, consistency, and cost-effectiveness.</a:t>
            </a:r>
          </a:p>
          <a:p>
            <a:pPr algn="l" marL="615752" indent="-307876" lvl="1">
              <a:lnSpc>
                <a:spcPts val="2852"/>
              </a:lnSpc>
              <a:buFont typeface="Arial"/>
              <a:buChar char="•"/>
            </a:pPr>
            <a:r>
              <a:rPr lang="en-US" sz="2852">
                <a:solidFill>
                  <a:srgbClr val="FFFFFF"/>
                </a:solidFill>
                <a:latin typeface="League Spartan"/>
                <a:ea typeface="League Spartan"/>
                <a:cs typeface="League Spartan"/>
                <a:sym typeface="League Spartan"/>
              </a:rPr>
              <a:t>Disavantage: Limited contextual understanding, lack of cultural sensitivity, and inability to convey emotional nuances.</a:t>
            </a:r>
          </a:p>
          <a:p>
            <a:pPr algn="l">
              <a:lnSpc>
                <a:spcPts val="2852"/>
              </a:lnSpc>
            </a:pPr>
          </a:p>
          <a:p>
            <a:pPr algn="l">
              <a:lnSpc>
                <a:spcPts val="2852"/>
              </a:lnSpc>
            </a:pPr>
          </a:p>
          <a:p>
            <a:pPr algn="l">
              <a:lnSpc>
                <a:spcPts val="2852"/>
              </a:lnSpc>
            </a:pPr>
            <a:r>
              <a:rPr lang="en-US" sz="2852">
                <a:solidFill>
                  <a:srgbClr val="FFFFFF"/>
                </a:solidFill>
                <a:latin typeface="League Spartan"/>
                <a:ea typeface="League Spartan"/>
                <a:cs typeface="League Spartan"/>
                <a:sym typeface="League Spartan"/>
              </a:rPr>
              <a:t>   2. Transcreation Work</a:t>
            </a:r>
          </a:p>
          <a:p>
            <a:pPr algn="l">
              <a:lnSpc>
                <a:spcPts val="2852"/>
              </a:lnSpc>
            </a:pPr>
          </a:p>
          <a:p>
            <a:pPr algn="l" marL="615752" indent="-307876" lvl="1">
              <a:lnSpc>
                <a:spcPts val="2852"/>
              </a:lnSpc>
              <a:buFont typeface="Arial"/>
              <a:buChar char="•"/>
            </a:pPr>
            <a:r>
              <a:rPr lang="en-US" sz="2852">
                <a:solidFill>
                  <a:srgbClr val="FFFFFF"/>
                </a:solidFill>
                <a:latin typeface="League Spartan"/>
                <a:ea typeface="League Spartan"/>
                <a:cs typeface="League Spartan"/>
                <a:sym typeface="League Spartan"/>
              </a:rPr>
              <a:t> Advantage: It produces translations that feel natural and connect emotionally with the audience.</a:t>
            </a:r>
          </a:p>
          <a:p>
            <a:pPr algn="l" marL="615752" indent="-307876" lvl="1">
              <a:lnSpc>
                <a:spcPts val="2852"/>
              </a:lnSpc>
              <a:buFont typeface="Arial"/>
              <a:buChar char="•"/>
            </a:pPr>
            <a:r>
              <a:rPr lang="en-US" sz="2852">
                <a:solidFill>
                  <a:srgbClr val="FFFFFF"/>
                </a:solidFill>
                <a:latin typeface="League Spartan"/>
                <a:ea typeface="League Spartan"/>
                <a:cs typeface="League Spartan"/>
                <a:sym typeface="League Spartan"/>
              </a:rPr>
              <a:t>Disavantage: It is more time-consuming and requires more effort.</a:t>
            </a:r>
          </a:p>
          <a:p>
            <a:pPr algn="l">
              <a:lnSpc>
                <a:spcPts val="2852"/>
              </a:lnSpc>
            </a:pPr>
          </a:p>
          <a:p>
            <a:pPr algn="l">
              <a:lnSpc>
                <a:spcPts val="2852"/>
              </a:lnSpc>
            </a:pPr>
          </a:p>
          <a:p>
            <a:pPr algn="l">
              <a:lnSpc>
                <a:spcPts val="2852"/>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49" r="0" b="-4961"/>
            </a:stretch>
          </a:blipFill>
        </p:spPr>
      </p:sp>
      <p:grpSp>
        <p:nvGrpSpPr>
          <p:cNvPr name="Group 3" id="3"/>
          <p:cNvGrpSpPr/>
          <p:nvPr/>
        </p:nvGrpSpPr>
        <p:grpSpPr>
          <a:xfrm rot="0">
            <a:off x="5393960" y="1260201"/>
            <a:ext cx="7500080" cy="1326542"/>
            <a:chOff x="0" y="0"/>
            <a:chExt cx="1567848" cy="277306"/>
          </a:xfrm>
        </p:grpSpPr>
        <p:sp>
          <p:nvSpPr>
            <p:cNvPr name="Freeform 4" id="4"/>
            <p:cNvSpPr/>
            <p:nvPr/>
          </p:nvSpPr>
          <p:spPr>
            <a:xfrm flipH="false" flipV="false" rot="0">
              <a:off x="0" y="0"/>
              <a:ext cx="1567848" cy="277306"/>
            </a:xfrm>
            <a:custGeom>
              <a:avLst/>
              <a:gdLst/>
              <a:ahLst/>
              <a:cxnLst/>
              <a:rect r="r" b="b" t="t" l="l"/>
              <a:pathLst>
                <a:path h="277306" w="1567848">
                  <a:moveTo>
                    <a:pt x="97031" y="0"/>
                  </a:moveTo>
                  <a:lnTo>
                    <a:pt x="1470817" y="0"/>
                  </a:lnTo>
                  <a:cubicBezTo>
                    <a:pt x="1524405" y="0"/>
                    <a:pt x="1567848" y="43442"/>
                    <a:pt x="1567848" y="97031"/>
                  </a:cubicBezTo>
                  <a:lnTo>
                    <a:pt x="1567848" y="180275"/>
                  </a:lnTo>
                  <a:cubicBezTo>
                    <a:pt x="1567848" y="233864"/>
                    <a:pt x="1524405" y="277306"/>
                    <a:pt x="1470817" y="277306"/>
                  </a:cubicBezTo>
                  <a:lnTo>
                    <a:pt x="97031" y="277306"/>
                  </a:lnTo>
                  <a:cubicBezTo>
                    <a:pt x="43442" y="277306"/>
                    <a:pt x="0" y="233864"/>
                    <a:pt x="0" y="180275"/>
                  </a:cubicBezTo>
                  <a:lnTo>
                    <a:pt x="0" y="97031"/>
                  </a:lnTo>
                  <a:cubicBezTo>
                    <a:pt x="0" y="43442"/>
                    <a:pt x="43442" y="0"/>
                    <a:pt x="97031" y="0"/>
                  </a:cubicBezTo>
                  <a:close/>
                </a:path>
              </a:pathLst>
            </a:custGeom>
            <a:solidFill>
              <a:srgbClr val="052C7A"/>
            </a:solidFill>
          </p:spPr>
        </p:sp>
        <p:sp>
          <p:nvSpPr>
            <p:cNvPr name="TextBox 5" id="5"/>
            <p:cNvSpPr txBox="true"/>
            <p:nvPr/>
          </p:nvSpPr>
          <p:spPr>
            <a:xfrm>
              <a:off x="0" y="-123825"/>
              <a:ext cx="1567848" cy="401131"/>
            </a:xfrm>
            <a:prstGeom prst="rect">
              <a:avLst/>
            </a:prstGeom>
          </p:spPr>
          <p:txBody>
            <a:bodyPr anchor="ctr" rtlCol="false" tIns="50800" lIns="50800" bIns="50800" rIns="50800"/>
            <a:lstStyle/>
            <a:p>
              <a:pPr algn="ctr">
                <a:lnSpc>
                  <a:spcPts val="8959"/>
                </a:lnSpc>
              </a:pPr>
              <a:r>
                <a:rPr lang="en-US" b="true" sz="6399">
                  <a:solidFill>
                    <a:srgbClr val="FFFFFF"/>
                  </a:solidFill>
                  <a:latin typeface="DM Sans Bold"/>
                  <a:ea typeface="DM Sans Bold"/>
                  <a:cs typeface="DM Sans Bold"/>
                  <a:sym typeface="DM Sans Bold"/>
                </a:rPr>
                <a:t>CONCLUSION</a:t>
              </a:r>
            </a:p>
          </p:txBody>
        </p:sp>
      </p:grpSp>
      <p:sp>
        <p:nvSpPr>
          <p:cNvPr name="Freeform 6" id="6"/>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3"/>
            <a:stretch>
              <a:fillRect l="0" t="0" r="0" b="0"/>
            </a:stretch>
          </a:blipFill>
        </p:spPr>
      </p:sp>
      <p:sp>
        <p:nvSpPr>
          <p:cNvPr name="Freeform 7" id="7"/>
          <p:cNvSpPr/>
          <p:nvPr/>
        </p:nvSpPr>
        <p:spPr>
          <a:xfrm flipH="false" flipV="false" rot="0">
            <a:off x="11739787" y="587611"/>
            <a:ext cx="2543823" cy="2060496"/>
          </a:xfrm>
          <a:custGeom>
            <a:avLst/>
            <a:gdLst/>
            <a:ahLst/>
            <a:cxnLst/>
            <a:rect r="r" b="b" t="t" l="l"/>
            <a:pathLst>
              <a:path h="2060496" w="2543823">
                <a:moveTo>
                  <a:pt x="0" y="0"/>
                </a:moveTo>
                <a:lnTo>
                  <a:pt x="2543823" y="0"/>
                </a:lnTo>
                <a:lnTo>
                  <a:pt x="2543823" y="2060497"/>
                </a:lnTo>
                <a:lnTo>
                  <a:pt x="0" y="20604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0" y="3532259"/>
            <a:ext cx="18288000" cy="861365"/>
          </a:xfrm>
          <a:prstGeom prst="rect">
            <a:avLst/>
          </a:prstGeom>
        </p:spPr>
        <p:txBody>
          <a:bodyPr anchor="t" rtlCol="false" tIns="0" lIns="0" bIns="0" rIns="0">
            <a:spAutoFit/>
          </a:bodyPr>
          <a:lstStyle/>
          <a:p>
            <a:pPr algn="ctr">
              <a:lnSpc>
                <a:spcPts val="3352"/>
              </a:lnSpc>
              <a:spcBef>
                <a:spcPct val="0"/>
              </a:spcBef>
            </a:pPr>
            <a:r>
              <a:rPr lang="en-US" sz="3352">
                <a:solidFill>
                  <a:srgbClr val="000000"/>
                </a:solidFill>
                <a:latin typeface="League Spartan"/>
                <a:ea typeface="League Spartan"/>
                <a:cs typeface="League Spartan"/>
                <a:sym typeface="League Spartan"/>
              </a:rPr>
              <a:t>Translation work using CAT tools aid effeciency but still require human intervention to ensure accuracy and cultural relevance.</a:t>
            </a:r>
          </a:p>
        </p:txBody>
      </p:sp>
      <p:sp>
        <p:nvSpPr>
          <p:cNvPr name="TextBox 9" id="9"/>
          <p:cNvSpPr txBox="true"/>
          <p:nvPr/>
        </p:nvSpPr>
        <p:spPr>
          <a:xfrm rot="0">
            <a:off x="1703487" y="5359684"/>
            <a:ext cx="14881025" cy="861365"/>
          </a:xfrm>
          <a:prstGeom prst="rect">
            <a:avLst/>
          </a:prstGeom>
        </p:spPr>
        <p:txBody>
          <a:bodyPr anchor="t" rtlCol="false" tIns="0" lIns="0" bIns="0" rIns="0">
            <a:spAutoFit/>
          </a:bodyPr>
          <a:lstStyle/>
          <a:p>
            <a:pPr algn="ctr">
              <a:lnSpc>
                <a:spcPts val="3352"/>
              </a:lnSpc>
              <a:spcBef>
                <a:spcPct val="0"/>
              </a:spcBef>
            </a:pPr>
            <a:r>
              <a:rPr lang="en-US" sz="3352">
                <a:solidFill>
                  <a:srgbClr val="000000"/>
                </a:solidFill>
                <a:latin typeface="League Spartan"/>
                <a:ea typeface="League Spartan"/>
                <a:cs typeface="League Spartan"/>
                <a:sym typeface="League Spartan"/>
              </a:rPr>
              <a:t>Transcreation work is a more relevant approach for persuasive text that can be more understanding for target readers.</a:t>
            </a:r>
          </a:p>
        </p:txBody>
      </p:sp>
      <p:sp>
        <p:nvSpPr>
          <p:cNvPr name="TextBox 10" id="10"/>
          <p:cNvSpPr txBox="true"/>
          <p:nvPr/>
        </p:nvSpPr>
        <p:spPr>
          <a:xfrm rot="0">
            <a:off x="1827528" y="7187109"/>
            <a:ext cx="14632945" cy="1282814"/>
          </a:xfrm>
          <a:prstGeom prst="rect">
            <a:avLst/>
          </a:prstGeom>
        </p:spPr>
        <p:txBody>
          <a:bodyPr anchor="t" rtlCol="false" tIns="0" lIns="0" bIns="0" rIns="0">
            <a:spAutoFit/>
          </a:bodyPr>
          <a:lstStyle/>
          <a:p>
            <a:pPr algn="ctr">
              <a:lnSpc>
                <a:spcPts val="3352"/>
              </a:lnSpc>
              <a:spcBef>
                <a:spcPct val="0"/>
              </a:spcBef>
            </a:pPr>
            <a:r>
              <a:rPr lang="en-US" sz="3352">
                <a:solidFill>
                  <a:srgbClr val="000000"/>
                </a:solidFill>
                <a:latin typeface="League Spartan"/>
                <a:ea typeface="League Spartan"/>
                <a:cs typeface="League Spartan"/>
                <a:sym typeface="League Spartan"/>
              </a:rPr>
              <a:t>Combining the automatic translation tools with the creativity of transcreation gives the best results for better understanding target language.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58300"/>
            <a:ext cx="2343200" cy="166258"/>
          </a:xfrm>
          <a:custGeom>
            <a:avLst/>
            <a:gdLst/>
            <a:ahLst/>
            <a:cxnLst/>
            <a:rect r="r" b="b" t="t" l="l"/>
            <a:pathLst>
              <a:path h="166258" w="2343200">
                <a:moveTo>
                  <a:pt x="0" y="0"/>
                </a:moveTo>
                <a:lnTo>
                  <a:pt x="2343200" y="0"/>
                </a:lnTo>
                <a:lnTo>
                  <a:pt x="2343200" y="166258"/>
                </a:lnTo>
                <a:lnTo>
                  <a:pt x="0" y="1662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58722" y="663529"/>
            <a:ext cx="1900578" cy="824779"/>
          </a:xfrm>
          <a:custGeom>
            <a:avLst/>
            <a:gdLst/>
            <a:ahLst/>
            <a:cxnLst/>
            <a:rect r="r" b="b" t="t" l="l"/>
            <a:pathLst>
              <a:path h="824779" w="1900578">
                <a:moveTo>
                  <a:pt x="0" y="0"/>
                </a:moveTo>
                <a:lnTo>
                  <a:pt x="1900578" y="0"/>
                </a:lnTo>
                <a:lnTo>
                  <a:pt x="1900578" y="824778"/>
                </a:lnTo>
                <a:lnTo>
                  <a:pt x="0" y="8247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772502" y="3116143"/>
            <a:ext cx="3630502" cy="3630502"/>
          </a:xfrm>
          <a:custGeom>
            <a:avLst/>
            <a:gdLst/>
            <a:ahLst/>
            <a:cxnLst/>
            <a:rect r="r" b="b" t="t" l="l"/>
            <a:pathLst>
              <a:path h="3630502" w="3630502">
                <a:moveTo>
                  <a:pt x="0" y="0"/>
                </a:moveTo>
                <a:lnTo>
                  <a:pt x="3630501" y="0"/>
                </a:lnTo>
                <a:lnTo>
                  <a:pt x="3630501" y="3630501"/>
                </a:lnTo>
                <a:lnTo>
                  <a:pt x="0" y="3630501"/>
                </a:lnTo>
                <a:lnTo>
                  <a:pt x="0" y="0"/>
                </a:lnTo>
                <a:close/>
              </a:path>
            </a:pathLst>
          </a:custGeom>
          <a:blipFill>
            <a:blip r:embed="rId6">
              <a:alphaModFix amt="5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1127953" y="3314773"/>
            <a:ext cx="2837586" cy="3024558"/>
          </a:xfrm>
          <a:custGeom>
            <a:avLst/>
            <a:gdLst/>
            <a:ahLst/>
            <a:cxnLst/>
            <a:rect r="r" b="b" t="t" l="l"/>
            <a:pathLst>
              <a:path h="3024558" w="2837586">
                <a:moveTo>
                  <a:pt x="0" y="0"/>
                </a:moveTo>
                <a:lnTo>
                  <a:pt x="2837586" y="0"/>
                </a:lnTo>
                <a:lnTo>
                  <a:pt x="2837586" y="3024558"/>
                </a:lnTo>
                <a:lnTo>
                  <a:pt x="0" y="3024558"/>
                </a:lnTo>
                <a:lnTo>
                  <a:pt x="0" y="0"/>
                </a:lnTo>
                <a:close/>
              </a:path>
            </a:pathLst>
          </a:custGeom>
          <a:blipFill>
            <a:blip r:embed="rId8">
              <a:alphaModFix amt="5000"/>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072510" y="4883635"/>
            <a:ext cx="2287222" cy="2287222"/>
          </a:xfrm>
          <a:custGeom>
            <a:avLst/>
            <a:gdLst/>
            <a:ahLst/>
            <a:cxnLst/>
            <a:rect r="r" b="b" t="t" l="l"/>
            <a:pathLst>
              <a:path h="2287222" w="2287222">
                <a:moveTo>
                  <a:pt x="0" y="0"/>
                </a:moveTo>
                <a:lnTo>
                  <a:pt x="2287222" y="0"/>
                </a:lnTo>
                <a:lnTo>
                  <a:pt x="2287222" y="2287222"/>
                </a:lnTo>
                <a:lnTo>
                  <a:pt x="0" y="2287222"/>
                </a:lnTo>
                <a:lnTo>
                  <a:pt x="0" y="0"/>
                </a:lnTo>
                <a:close/>
              </a:path>
            </a:pathLst>
          </a:custGeom>
          <a:blipFill>
            <a:blip r:embed="rId10">
              <a:alphaModFix amt="7999"/>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6212541" y="4209097"/>
            <a:ext cx="5862918" cy="1868805"/>
          </a:xfrm>
          <a:custGeom>
            <a:avLst/>
            <a:gdLst/>
            <a:ahLst/>
            <a:cxnLst/>
            <a:rect r="r" b="b" t="t" l="l"/>
            <a:pathLst>
              <a:path h="1868805" w="5862918">
                <a:moveTo>
                  <a:pt x="0" y="0"/>
                </a:moveTo>
                <a:lnTo>
                  <a:pt x="5862918" y="0"/>
                </a:lnTo>
                <a:lnTo>
                  <a:pt x="5862918" y="1868806"/>
                </a:lnTo>
                <a:lnTo>
                  <a:pt x="0" y="18688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14"/>
            <a:stretch>
              <a:fillRect l="0" t="0" r="0" b="0"/>
            </a:stretch>
          </a:blipFill>
        </p:spPr>
      </p:sp>
      <p:sp>
        <p:nvSpPr>
          <p:cNvPr name="Freeform 9" id="9"/>
          <p:cNvSpPr/>
          <p:nvPr/>
        </p:nvSpPr>
        <p:spPr>
          <a:xfrm flipH="false" flipV="false" rot="0">
            <a:off x="2200300" y="2034602"/>
            <a:ext cx="3723231" cy="3108898"/>
          </a:xfrm>
          <a:custGeom>
            <a:avLst/>
            <a:gdLst/>
            <a:ahLst/>
            <a:cxnLst/>
            <a:rect r="r" b="b" t="t" l="l"/>
            <a:pathLst>
              <a:path h="3108898" w="3723231">
                <a:moveTo>
                  <a:pt x="0" y="0"/>
                </a:moveTo>
                <a:lnTo>
                  <a:pt x="3723231" y="0"/>
                </a:lnTo>
                <a:lnTo>
                  <a:pt x="3723231" y="3108898"/>
                </a:lnTo>
                <a:lnTo>
                  <a:pt x="0" y="310889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12846984" y="6027246"/>
            <a:ext cx="3958182" cy="3209726"/>
          </a:xfrm>
          <a:custGeom>
            <a:avLst/>
            <a:gdLst/>
            <a:ahLst/>
            <a:cxnLst/>
            <a:rect r="r" b="b" t="t" l="l"/>
            <a:pathLst>
              <a:path h="3209726" w="3958182">
                <a:moveTo>
                  <a:pt x="0" y="0"/>
                </a:moveTo>
                <a:lnTo>
                  <a:pt x="3958182" y="0"/>
                </a:lnTo>
                <a:lnTo>
                  <a:pt x="3958182" y="3209726"/>
                </a:lnTo>
                <a:lnTo>
                  <a:pt x="0" y="32097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58722" y="663529"/>
            <a:ext cx="1900578" cy="824779"/>
          </a:xfrm>
          <a:custGeom>
            <a:avLst/>
            <a:gdLst/>
            <a:ahLst/>
            <a:cxnLst/>
            <a:rect r="r" b="b" t="t" l="l"/>
            <a:pathLst>
              <a:path h="824779" w="1900578">
                <a:moveTo>
                  <a:pt x="0" y="0"/>
                </a:moveTo>
                <a:lnTo>
                  <a:pt x="1900578" y="0"/>
                </a:lnTo>
                <a:lnTo>
                  <a:pt x="1900578" y="824778"/>
                </a:lnTo>
                <a:lnTo>
                  <a:pt x="0" y="8247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427812" y="4659345"/>
            <a:ext cx="1415700" cy="1196910"/>
          </a:xfrm>
          <a:custGeom>
            <a:avLst/>
            <a:gdLst/>
            <a:ahLst/>
            <a:cxnLst/>
            <a:rect r="r" b="b" t="t" l="l"/>
            <a:pathLst>
              <a:path h="1196910" w="1415700">
                <a:moveTo>
                  <a:pt x="0" y="0"/>
                </a:moveTo>
                <a:lnTo>
                  <a:pt x="1415700" y="0"/>
                </a:lnTo>
                <a:lnTo>
                  <a:pt x="1415700" y="1196910"/>
                </a:lnTo>
                <a:lnTo>
                  <a:pt x="0" y="11969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527962" y="2996601"/>
            <a:ext cx="11642355" cy="5719307"/>
          </a:xfrm>
          <a:custGeom>
            <a:avLst/>
            <a:gdLst/>
            <a:ahLst/>
            <a:cxnLst/>
            <a:rect r="r" b="b" t="t" l="l"/>
            <a:pathLst>
              <a:path h="5719307" w="11642355">
                <a:moveTo>
                  <a:pt x="0" y="0"/>
                </a:moveTo>
                <a:lnTo>
                  <a:pt x="11642355" y="0"/>
                </a:lnTo>
                <a:lnTo>
                  <a:pt x="11642355" y="5719307"/>
                </a:lnTo>
                <a:lnTo>
                  <a:pt x="0" y="57193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4390414" y="1989035"/>
            <a:ext cx="10102656" cy="645616"/>
          </a:xfrm>
          <a:prstGeom prst="rect">
            <a:avLst/>
          </a:prstGeom>
        </p:spPr>
        <p:txBody>
          <a:bodyPr anchor="t" rtlCol="false" tIns="0" lIns="0" bIns="0" rIns="0">
            <a:spAutoFit/>
          </a:bodyPr>
          <a:lstStyle/>
          <a:p>
            <a:pPr algn="ctr">
              <a:lnSpc>
                <a:spcPts val="4712"/>
              </a:lnSpc>
            </a:pPr>
            <a:r>
              <a:rPr lang="en-US" sz="5236">
                <a:solidFill>
                  <a:srgbClr val="0B2F3D"/>
                </a:solidFill>
                <a:latin typeface="League Spartan"/>
                <a:ea typeface="League Spartan"/>
                <a:cs typeface="League Spartan"/>
                <a:sym typeface="League Spartan"/>
              </a:rPr>
              <a:t>Background of the Research</a:t>
            </a:r>
          </a:p>
        </p:txBody>
      </p:sp>
      <p:sp>
        <p:nvSpPr>
          <p:cNvPr name="TextBox 6" id="6"/>
          <p:cNvSpPr txBox="true"/>
          <p:nvPr/>
        </p:nvSpPr>
        <p:spPr>
          <a:xfrm rot="0">
            <a:off x="4110274" y="4009681"/>
            <a:ext cx="2773954" cy="2310771"/>
          </a:xfrm>
          <a:prstGeom prst="rect">
            <a:avLst/>
          </a:prstGeom>
        </p:spPr>
        <p:txBody>
          <a:bodyPr anchor="t" rtlCol="false" tIns="0" lIns="0" bIns="0" rIns="0">
            <a:spAutoFit/>
          </a:bodyPr>
          <a:lstStyle/>
          <a:p>
            <a:pPr algn="ctr">
              <a:lnSpc>
                <a:spcPts val="3712"/>
              </a:lnSpc>
            </a:pPr>
            <a:r>
              <a:rPr lang="en-US" sz="2652">
                <a:solidFill>
                  <a:srgbClr val="FFFFFF"/>
                </a:solidFill>
                <a:latin typeface="Glacial Indifference"/>
                <a:ea typeface="Glacial Indifference"/>
                <a:cs typeface="Glacial Indifference"/>
                <a:sym typeface="Glacial Indifference"/>
              </a:rPr>
              <a:t>Translation is essential for communication across cultures.</a:t>
            </a:r>
          </a:p>
          <a:p>
            <a:pPr algn="ctr">
              <a:lnSpc>
                <a:spcPts val="3712"/>
              </a:lnSpc>
            </a:pPr>
          </a:p>
        </p:txBody>
      </p:sp>
      <p:sp>
        <p:nvSpPr>
          <p:cNvPr name="TextBox 7" id="7"/>
          <p:cNvSpPr txBox="true"/>
          <p:nvPr/>
        </p:nvSpPr>
        <p:spPr>
          <a:xfrm rot="0">
            <a:off x="7922685" y="3524263"/>
            <a:ext cx="2852909" cy="3190850"/>
          </a:xfrm>
          <a:prstGeom prst="rect">
            <a:avLst/>
          </a:prstGeom>
        </p:spPr>
        <p:txBody>
          <a:bodyPr anchor="t" rtlCol="false" tIns="0" lIns="0" bIns="0" rIns="0">
            <a:spAutoFit/>
          </a:bodyPr>
          <a:lstStyle/>
          <a:p>
            <a:pPr algn="ctr">
              <a:lnSpc>
                <a:spcPts val="3151"/>
              </a:lnSpc>
            </a:pPr>
            <a:r>
              <a:rPr lang="en-US" sz="2250">
                <a:solidFill>
                  <a:srgbClr val="FFFFFF"/>
                </a:solidFill>
                <a:latin typeface="Glacial Indifference"/>
                <a:ea typeface="Glacial Indifference"/>
                <a:cs typeface="Glacial Indifference"/>
                <a:sym typeface="Glacial Indifference"/>
              </a:rPr>
              <a:t>Elnesil, 2023 mention that Automatic translation tools are popular but they have lack of limitations, they cannot fully replace human involvement in</a:t>
            </a:r>
          </a:p>
          <a:p>
            <a:pPr algn="ctr" marL="0" indent="0" lvl="0">
              <a:lnSpc>
                <a:spcPts val="3151"/>
              </a:lnSpc>
            </a:pPr>
          </a:p>
        </p:txBody>
      </p:sp>
      <p:sp>
        <p:nvSpPr>
          <p:cNvPr name="TextBox 8" id="8"/>
          <p:cNvSpPr txBox="true"/>
          <p:nvPr/>
        </p:nvSpPr>
        <p:spPr>
          <a:xfrm rot="0">
            <a:off x="11813819" y="3095638"/>
            <a:ext cx="2845102" cy="4662983"/>
          </a:xfrm>
          <a:prstGeom prst="rect">
            <a:avLst/>
          </a:prstGeom>
        </p:spPr>
        <p:txBody>
          <a:bodyPr anchor="t" rtlCol="false" tIns="0" lIns="0" bIns="0" rIns="0">
            <a:spAutoFit/>
          </a:bodyPr>
          <a:lstStyle/>
          <a:p>
            <a:pPr algn="ctr">
              <a:lnSpc>
                <a:spcPts val="3400"/>
              </a:lnSpc>
            </a:pPr>
            <a:r>
              <a:rPr lang="en-US" sz="2429">
                <a:solidFill>
                  <a:srgbClr val="FFFFFF"/>
                </a:solidFill>
                <a:latin typeface="Glacial Indifference"/>
                <a:ea typeface="Glacial Indifference"/>
                <a:cs typeface="Glacial Indifference"/>
                <a:sym typeface="Glacial Indifference"/>
              </a:rPr>
              <a:t>The need for a creative approach to preserve cultural nuances and target readers’ context. Transcreation helps adapt content to be more culturally and emotionally relevant.</a:t>
            </a:r>
          </a:p>
          <a:p>
            <a:pPr algn="ctr">
              <a:lnSpc>
                <a:spcPts val="3400"/>
              </a:lnSpc>
            </a:pPr>
          </a:p>
          <a:p>
            <a:pPr algn="ctr">
              <a:lnSpc>
                <a:spcPts val="3400"/>
              </a:lnSpc>
            </a:pPr>
          </a:p>
        </p:txBody>
      </p:sp>
      <p:sp>
        <p:nvSpPr>
          <p:cNvPr name="Freeform 9" id="9"/>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8"/>
            <a:stretch>
              <a:fillRect l="0" t="0" r="0" b="0"/>
            </a:stretch>
          </a:blipFill>
        </p:spPr>
      </p:sp>
      <p:grpSp>
        <p:nvGrpSpPr>
          <p:cNvPr name="Group 10" id="10"/>
          <p:cNvGrpSpPr/>
          <p:nvPr/>
        </p:nvGrpSpPr>
        <p:grpSpPr>
          <a:xfrm rot="0">
            <a:off x="70802" y="-47240"/>
            <a:ext cx="20668481" cy="10334240"/>
            <a:chOff x="0" y="0"/>
            <a:chExt cx="27557974" cy="13778987"/>
          </a:xfrm>
        </p:grpSpPr>
        <p:sp>
          <p:nvSpPr>
            <p:cNvPr name="Freeform 11" id="11"/>
            <p:cNvSpPr/>
            <p:nvPr/>
          </p:nvSpPr>
          <p:spPr>
            <a:xfrm flipH="false" flipV="false" rot="0">
              <a:off x="0" y="0"/>
              <a:ext cx="13778987" cy="13778987"/>
            </a:xfrm>
            <a:custGeom>
              <a:avLst/>
              <a:gdLst/>
              <a:ahLst/>
              <a:cxnLst/>
              <a:rect r="r" b="b" t="t" l="l"/>
              <a:pathLst>
                <a:path h="13778987" w="13778987">
                  <a:moveTo>
                    <a:pt x="0" y="0"/>
                  </a:moveTo>
                  <a:lnTo>
                    <a:pt x="13778987" y="0"/>
                  </a:lnTo>
                  <a:lnTo>
                    <a:pt x="13778987" y="13778987"/>
                  </a:lnTo>
                  <a:lnTo>
                    <a:pt x="0" y="13778987"/>
                  </a:lnTo>
                  <a:lnTo>
                    <a:pt x="0" y="0"/>
                  </a:lnTo>
                  <a:close/>
                </a:path>
              </a:pathLst>
            </a:custGeom>
            <a:blipFill>
              <a:blip r:embed="rId9">
                <a:alphaModFix amt="1999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3778987" y="0"/>
              <a:ext cx="13778987" cy="13778987"/>
            </a:xfrm>
            <a:custGeom>
              <a:avLst/>
              <a:gdLst/>
              <a:ahLst/>
              <a:cxnLst/>
              <a:rect r="r" b="b" t="t" l="l"/>
              <a:pathLst>
                <a:path h="13778987" w="13778987">
                  <a:moveTo>
                    <a:pt x="0" y="0"/>
                  </a:moveTo>
                  <a:lnTo>
                    <a:pt x="13778987" y="0"/>
                  </a:lnTo>
                  <a:lnTo>
                    <a:pt x="13778987" y="13778987"/>
                  </a:lnTo>
                  <a:lnTo>
                    <a:pt x="0" y="13778987"/>
                  </a:lnTo>
                  <a:lnTo>
                    <a:pt x="0" y="0"/>
                  </a:lnTo>
                  <a:close/>
                </a:path>
              </a:pathLst>
            </a:custGeom>
            <a:blipFill>
              <a:blip r:embed="rId9">
                <a:alphaModFix amt="28000"/>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202386"/>
            <a:ext cx="9350508" cy="10669068"/>
            <a:chOff x="0" y="0"/>
            <a:chExt cx="2462685" cy="2809960"/>
          </a:xfrm>
        </p:grpSpPr>
        <p:sp>
          <p:nvSpPr>
            <p:cNvPr name="Freeform 3" id="3"/>
            <p:cNvSpPr/>
            <p:nvPr/>
          </p:nvSpPr>
          <p:spPr>
            <a:xfrm flipH="false" flipV="false" rot="0">
              <a:off x="0" y="0"/>
              <a:ext cx="2462685" cy="2809960"/>
            </a:xfrm>
            <a:custGeom>
              <a:avLst/>
              <a:gdLst/>
              <a:ahLst/>
              <a:cxnLst/>
              <a:rect r="r" b="b" t="t" l="l"/>
              <a:pathLst>
                <a:path h="2809960" w="2462685">
                  <a:moveTo>
                    <a:pt x="0" y="0"/>
                  </a:moveTo>
                  <a:lnTo>
                    <a:pt x="2462685" y="0"/>
                  </a:lnTo>
                  <a:lnTo>
                    <a:pt x="2462685" y="2809960"/>
                  </a:lnTo>
                  <a:lnTo>
                    <a:pt x="0" y="2809960"/>
                  </a:lnTo>
                  <a:close/>
                </a:path>
              </a:pathLst>
            </a:custGeom>
            <a:solidFill>
              <a:srgbClr val="121A5D"/>
            </a:solidFill>
          </p:spPr>
        </p:sp>
        <p:sp>
          <p:nvSpPr>
            <p:cNvPr name="TextBox 4" id="4"/>
            <p:cNvSpPr txBox="true"/>
            <p:nvPr/>
          </p:nvSpPr>
          <p:spPr>
            <a:xfrm>
              <a:off x="0" y="47625"/>
              <a:ext cx="2462685" cy="2762335"/>
            </a:xfrm>
            <a:prstGeom prst="rect">
              <a:avLst/>
            </a:prstGeom>
          </p:spPr>
          <p:txBody>
            <a:bodyPr anchor="ctr" rtlCol="false" tIns="50800" lIns="50800" bIns="50800" rIns="50800"/>
            <a:lstStyle/>
            <a:p>
              <a:pPr algn="ctr">
                <a:lnSpc>
                  <a:spcPts val="2499"/>
                </a:lnSpc>
              </a:pPr>
            </a:p>
          </p:txBody>
        </p:sp>
      </p:grpSp>
      <p:sp>
        <p:nvSpPr>
          <p:cNvPr name="Freeform 5" id="5"/>
          <p:cNvSpPr/>
          <p:nvPr/>
        </p:nvSpPr>
        <p:spPr>
          <a:xfrm flipH="false" flipV="false" rot="0">
            <a:off x="15596212" y="9618070"/>
            <a:ext cx="1663088" cy="118002"/>
          </a:xfrm>
          <a:custGeom>
            <a:avLst/>
            <a:gdLst/>
            <a:ahLst/>
            <a:cxnLst/>
            <a:rect r="r" b="b" t="t" l="l"/>
            <a:pathLst>
              <a:path h="118002" w="1663088">
                <a:moveTo>
                  <a:pt x="0" y="0"/>
                </a:moveTo>
                <a:lnTo>
                  <a:pt x="1663088" y="0"/>
                </a:lnTo>
                <a:lnTo>
                  <a:pt x="1663088" y="118002"/>
                </a:lnTo>
                <a:lnTo>
                  <a:pt x="0" y="1180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08114" y="9332483"/>
            <a:ext cx="1626931" cy="706027"/>
          </a:xfrm>
          <a:custGeom>
            <a:avLst/>
            <a:gdLst/>
            <a:ahLst/>
            <a:cxnLst/>
            <a:rect r="r" b="b" t="t" l="l"/>
            <a:pathLst>
              <a:path h="706027" w="1626931">
                <a:moveTo>
                  <a:pt x="0" y="0"/>
                </a:moveTo>
                <a:lnTo>
                  <a:pt x="1626931" y="0"/>
                </a:lnTo>
                <a:lnTo>
                  <a:pt x="1626931" y="706027"/>
                </a:lnTo>
                <a:lnTo>
                  <a:pt x="0" y="7060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708833" y="2215461"/>
            <a:ext cx="6568969" cy="910608"/>
            <a:chOff x="0" y="0"/>
            <a:chExt cx="8758625" cy="1214144"/>
          </a:xfrm>
        </p:grpSpPr>
        <p:sp>
          <p:nvSpPr>
            <p:cNvPr name="Freeform 8" id="8"/>
            <p:cNvSpPr/>
            <p:nvPr/>
          </p:nvSpPr>
          <p:spPr>
            <a:xfrm flipH="false" flipV="false" rot="0">
              <a:off x="0" y="0"/>
              <a:ext cx="2924363" cy="1214144"/>
            </a:xfrm>
            <a:custGeom>
              <a:avLst/>
              <a:gdLst/>
              <a:ahLst/>
              <a:cxnLst/>
              <a:rect r="r" b="b" t="t" l="l"/>
              <a:pathLst>
                <a:path h="1214144" w="2924363">
                  <a:moveTo>
                    <a:pt x="0" y="0"/>
                  </a:moveTo>
                  <a:lnTo>
                    <a:pt x="2924363" y="0"/>
                  </a:lnTo>
                  <a:lnTo>
                    <a:pt x="2924363" y="1214144"/>
                  </a:lnTo>
                  <a:lnTo>
                    <a:pt x="0" y="1214144"/>
                  </a:lnTo>
                  <a:lnTo>
                    <a:pt x="0" y="0"/>
                  </a:lnTo>
                  <a:close/>
                </a:path>
              </a:pathLst>
            </a:custGeom>
            <a:blipFill>
              <a:blip r:embed="rId6">
                <a:extLst>
                  <a:ext uri="{96DAC541-7B7A-43D3-8B79-37D633B846F1}">
                    <asvg:svgBlip xmlns:asvg="http://schemas.microsoft.com/office/drawing/2016/SVG/main" r:embed="rId7"/>
                  </a:ext>
                </a:extLst>
              </a:blip>
              <a:stretch>
                <a:fillRect l="0" t="0" r="-107591" b="0"/>
              </a:stretch>
            </a:blipFill>
          </p:spPr>
        </p:sp>
        <p:sp>
          <p:nvSpPr>
            <p:cNvPr name="Freeform 9" id="9"/>
            <p:cNvSpPr/>
            <p:nvPr/>
          </p:nvSpPr>
          <p:spPr>
            <a:xfrm flipH="false" flipV="false" rot="0">
              <a:off x="5036549" y="0"/>
              <a:ext cx="3722076" cy="1214144"/>
            </a:xfrm>
            <a:custGeom>
              <a:avLst/>
              <a:gdLst/>
              <a:ahLst/>
              <a:cxnLst/>
              <a:rect r="r" b="b" t="t" l="l"/>
              <a:pathLst>
                <a:path h="1214144" w="3722076">
                  <a:moveTo>
                    <a:pt x="0" y="0"/>
                  </a:moveTo>
                  <a:lnTo>
                    <a:pt x="3722076" y="0"/>
                  </a:lnTo>
                  <a:lnTo>
                    <a:pt x="3722076" y="1214144"/>
                  </a:lnTo>
                  <a:lnTo>
                    <a:pt x="0" y="1214144"/>
                  </a:lnTo>
                  <a:lnTo>
                    <a:pt x="0" y="0"/>
                  </a:lnTo>
                  <a:close/>
                </a:path>
              </a:pathLst>
            </a:custGeom>
            <a:blipFill>
              <a:blip r:embed="rId6">
                <a:extLst>
                  <a:ext uri="{96DAC541-7B7A-43D3-8B79-37D633B846F1}">
                    <asvg:svgBlip xmlns:asvg="http://schemas.microsoft.com/office/drawing/2016/SVG/main" r:embed="rId7"/>
                  </a:ext>
                </a:extLst>
              </a:blip>
              <a:stretch>
                <a:fillRect l="-63100" t="0" r="0" b="0"/>
              </a:stretch>
            </a:blipFill>
          </p:spPr>
        </p:sp>
        <p:grpSp>
          <p:nvGrpSpPr>
            <p:cNvPr name="Group 10" id="10"/>
            <p:cNvGrpSpPr/>
            <p:nvPr/>
          </p:nvGrpSpPr>
          <p:grpSpPr>
            <a:xfrm rot="0">
              <a:off x="2382510" y="161181"/>
              <a:ext cx="5308079" cy="894799"/>
              <a:chOff x="0" y="0"/>
              <a:chExt cx="1106762" cy="186570"/>
            </a:xfrm>
          </p:grpSpPr>
          <p:sp>
            <p:nvSpPr>
              <p:cNvPr name="Freeform 11" id="11"/>
              <p:cNvSpPr/>
              <p:nvPr/>
            </p:nvSpPr>
            <p:spPr>
              <a:xfrm flipH="false" flipV="false" rot="0">
                <a:off x="0" y="0"/>
                <a:ext cx="1106762" cy="186570"/>
              </a:xfrm>
              <a:custGeom>
                <a:avLst/>
                <a:gdLst/>
                <a:ahLst/>
                <a:cxnLst/>
                <a:rect r="r" b="b" t="t" l="l"/>
                <a:pathLst>
                  <a:path h="186570" w="1106762">
                    <a:moveTo>
                      <a:pt x="0" y="0"/>
                    </a:moveTo>
                    <a:lnTo>
                      <a:pt x="1106762" y="0"/>
                    </a:lnTo>
                    <a:lnTo>
                      <a:pt x="1106762" y="186570"/>
                    </a:lnTo>
                    <a:lnTo>
                      <a:pt x="0" y="186570"/>
                    </a:lnTo>
                    <a:close/>
                  </a:path>
                </a:pathLst>
              </a:custGeom>
              <a:solidFill>
                <a:srgbClr val="121A5D"/>
              </a:solidFill>
            </p:spPr>
          </p:sp>
          <p:sp>
            <p:nvSpPr>
              <p:cNvPr name="TextBox 12" id="12"/>
              <p:cNvSpPr txBox="true"/>
              <p:nvPr/>
            </p:nvSpPr>
            <p:spPr>
              <a:xfrm>
                <a:off x="0" y="38100"/>
                <a:ext cx="1106762" cy="148470"/>
              </a:xfrm>
              <a:prstGeom prst="rect">
                <a:avLst/>
              </a:prstGeom>
            </p:spPr>
            <p:txBody>
              <a:bodyPr anchor="ctr" rtlCol="false" tIns="50800" lIns="50800" bIns="50800" rIns="50800"/>
              <a:lstStyle/>
              <a:p>
                <a:pPr algn="ctr">
                  <a:lnSpc>
                    <a:spcPts val="2500"/>
                  </a:lnSpc>
                </a:pPr>
              </a:p>
            </p:txBody>
          </p:sp>
        </p:grpSp>
      </p:grpSp>
      <p:grpSp>
        <p:nvGrpSpPr>
          <p:cNvPr name="Group 13" id="13"/>
          <p:cNvGrpSpPr/>
          <p:nvPr/>
        </p:nvGrpSpPr>
        <p:grpSpPr>
          <a:xfrm rot="0">
            <a:off x="708833" y="5268392"/>
            <a:ext cx="7076104" cy="4000785"/>
            <a:chOff x="0" y="0"/>
            <a:chExt cx="9434806" cy="5334380"/>
          </a:xfrm>
        </p:grpSpPr>
        <p:sp>
          <p:nvSpPr>
            <p:cNvPr name="Freeform 14" id="14"/>
            <p:cNvSpPr/>
            <p:nvPr/>
          </p:nvSpPr>
          <p:spPr>
            <a:xfrm flipH="false" flipV="false" rot="0">
              <a:off x="0" y="0"/>
              <a:ext cx="2924363" cy="1214144"/>
            </a:xfrm>
            <a:custGeom>
              <a:avLst/>
              <a:gdLst/>
              <a:ahLst/>
              <a:cxnLst/>
              <a:rect r="r" b="b" t="t" l="l"/>
              <a:pathLst>
                <a:path h="1214144" w="2924363">
                  <a:moveTo>
                    <a:pt x="0" y="0"/>
                  </a:moveTo>
                  <a:lnTo>
                    <a:pt x="2924363" y="0"/>
                  </a:lnTo>
                  <a:lnTo>
                    <a:pt x="2924363" y="1214144"/>
                  </a:lnTo>
                  <a:lnTo>
                    <a:pt x="0" y="1214144"/>
                  </a:lnTo>
                  <a:lnTo>
                    <a:pt x="0" y="0"/>
                  </a:lnTo>
                  <a:close/>
                </a:path>
              </a:pathLst>
            </a:custGeom>
            <a:blipFill>
              <a:blip r:embed="rId6">
                <a:extLst>
                  <a:ext uri="{96DAC541-7B7A-43D3-8B79-37D633B846F1}">
                    <asvg:svgBlip xmlns:asvg="http://schemas.microsoft.com/office/drawing/2016/SVG/main" r:embed="rId7"/>
                  </a:ext>
                </a:extLst>
              </a:blip>
              <a:stretch>
                <a:fillRect l="0" t="0" r="-107591" b="0"/>
              </a:stretch>
            </a:blipFill>
          </p:spPr>
        </p:sp>
        <p:sp>
          <p:nvSpPr>
            <p:cNvPr name="Freeform 15" id="15"/>
            <p:cNvSpPr/>
            <p:nvPr/>
          </p:nvSpPr>
          <p:spPr>
            <a:xfrm flipH="false" flipV="false" rot="0">
              <a:off x="5036549" y="0"/>
              <a:ext cx="3722076" cy="1214144"/>
            </a:xfrm>
            <a:custGeom>
              <a:avLst/>
              <a:gdLst/>
              <a:ahLst/>
              <a:cxnLst/>
              <a:rect r="r" b="b" t="t" l="l"/>
              <a:pathLst>
                <a:path h="1214144" w="3722076">
                  <a:moveTo>
                    <a:pt x="0" y="0"/>
                  </a:moveTo>
                  <a:lnTo>
                    <a:pt x="3722076" y="0"/>
                  </a:lnTo>
                  <a:lnTo>
                    <a:pt x="3722076" y="1214144"/>
                  </a:lnTo>
                  <a:lnTo>
                    <a:pt x="0" y="1214144"/>
                  </a:lnTo>
                  <a:lnTo>
                    <a:pt x="0" y="0"/>
                  </a:lnTo>
                  <a:close/>
                </a:path>
              </a:pathLst>
            </a:custGeom>
            <a:blipFill>
              <a:blip r:embed="rId6">
                <a:extLst>
                  <a:ext uri="{96DAC541-7B7A-43D3-8B79-37D633B846F1}">
                    <asvg:svgBlip xmlns:asvg="http://schemas.microsoft.com/office/drawing/2016/SVG/main" r:embed="rId7"/>
                  </a:ext>
                </a:extLst>
              </a:blip>
              <a:stretch>
                <a:fillRect l="-63100" t="0" r="0" b="0"/>
              </a:stretch>
            </a:blipFill>
          </p:spPr>
        </p:sp>
        <p:grpSp>
          <p:nvGrpSpPr>
            <p:cNvPr name="Group 16" id="16"/>
            <p:cNvGrpSpPr/>
            <p:nvPr/>
          </p:nvGrpSpPr>
          <p:grpSpPr>
            <a:xfrm rot="0">
              <a:off x="2382510" y="161181"/>
              <a:ext cx="5308079" cy="894799"/>
              <a:chOff x="0" y="0"/>
              <a:chExt cx="1106762" cy="186570"/>
            </a:xfrm>
          </p:grpSpPr>
          <p:sp>
            <p:nvSpPr>
              <p:cNvPr name="Freeform 17" id="17"/>
              <p:cNvSpPr/>
              <p:nvPr/>
            </p:nvSpPr>
            <p:spPr>
              <a:xfrm flipH="false" flipV="false" rot="0">
                <a:off x="0" y="0"/>
                <a:ext cx="1106762" cy="186570"/>
              </a:xfrm>
              <a:custGeom>
                <a:avLst/>
                <a:gdLst/>
                <a:ahLst/>
                <a:cxnLst/>
                <a:rect r="r" b="b" t="t" l="l"/>
                <a:pathLst>
                  <a:path h="186570" w="1106762">
                    <a:moveTo>
                      <a:pt x="0" y="0"/>
                    </a:moveTo>
                    <a:lnTo>
                      <a:pt x="1106762" y="0"/>
                    </a:lnTo>
                    <a:lnTo>
                      <a:pt x="1106762" y="186570"/>
                    </a:lnTo>
                    <a:lnTo>
                      <a:pt x="0" y="186570"/>
                    </a:lnTo>
                    <a:close/>
                  </a:path>
                </a:pathLst>
              </a:custGeom>
              <a:solidFill>
                <a:srgbClr val="121A5D"/>
              </a:solidFill>
            </p:spPr>
          </p:sp>
          <p:sp>
            <p:nvSpPr>
              <p:cNvPr name="TextBox 18" id="18"/>
              <p:cNvSpPr txBox="true"/>
              <p:nvPr/>
            </p:nvSpPr>
            <p:spPr>
              <a:xfrm>
                <a:off x="0" y="38100"/>
                <a:ext cx="1106762" cy="148470"/>
              </a:xfrm>
              <a:prstGeom prst="rect">
                <a:avLst/>
              </a:prstGeom>
            </p:spPr>
            <p:txBody>
              <a:bodyPr anchor="ctr" rtlCol="false" tIns="50800" lIns="50800" bIns="50800" rIns="50800"/>
              <a:lstStyle/>
              <a:p>
                <a:pPr algn="ctr">
                  <a:lnSpc>
                    <a:spcPts val="2500"/>
                  </a:lnSpc>
                </a:pPr>
              </a:p>
            </p:txBody>
          </p:sp>
        </p:grpSp>
        <p:sp>
          <p:nvSpPr>
            <p:cNvPr name="TextBox 19" id="19"/>
            <p:cNvSpPr txBox="true"/>
            <p:nvPr/>
          </p:nvSpPr>
          <p:spPr>
            <a:xfrm rot="0">
              <a:off x="0" y="1409656"/>
              <a:ext cx="9434806" cy="3924723"/>
            </a:xfrm>
            <a:prstGeom prst="rect">
              <a:avLst/>
            </a:prstGeom>
          </p:spPr>
          <p:txBody>
            <a:bodyPr anchor="t" rtlCol="false" tIns="0" lIns="0" bIns="0" rIns="0">
              <a:spAutoFit/>
            </a:bodyPr>
            <a:lstStyle/>
            <a:p>
              <a:pPr algn="l">
                <a:lnSpc>
                  <a:spcPts val="3920"/>
                </a:lnSpc>
              </a:pPr>
              <a:r>
                <a:rPr lang="en-US" sz="2800">
                  <a:solidFill>
                    <a:srgbClr val="000000"/>
                  </a:solidFill>
                  <a:latin typeface="Glacial Indifference"/>
                  <a:ea typeface="Glacial Indifference"/>
                  <a:cs typeface="Glacial Indifference"/>
                  <a:sym typeface="Glacial Indifference"/>
                </a:rPr>
                <a:t>Compare automatic translation work and transcreation work to show how transcreation can create translations that are more connected to the target audience.</a:t>
              </a:r>
            </a:p>
            <a:p>
              <a:pPr algn="l">
                <a:lnSpc>
                  <a:spcPts val="3920"/>
                </a:lnSpc>
              </a:pPr>
            </a:p>
            <a:p>
              <a:pPr algn="l">
                <a:lnSpc>
                  <a:spcPts val="3920"/>
                </a:lnSpc>
              </a:pPr>
            </a:p>
          </p:txBody>
        </p:sp>
        <p:sp>
          <p:nvSpPr>
            <p:cNvPr name="TextBox 20" id="20"/>
            <p:cNvSpPr txBox="true"/>
            <p:nvPr/>
          </p:nvSpPr>
          <p:spPr>
            <a:xfrm rot="0">
              <a:off x="1423641" y="444134"/>
              <a:ext cx="6899459" cy="523236"/>
            </a:xfrm>
            <a:prstGeom prst="rect">
              <a:avLst/>
            </a:prstGeom>
          </p:spPr>
          <p:txBody>
            <a:bodyPr anchor="t" rtlCol="false" tIns="0" lIns="0" bIns="0" rIns="0">
              <a:spAutoFit/>
            </a:bodyPr>
            <a:lstStyle/>
            <a:p>
              <a:pPr algn="l">
                <a:lnSpc>
                  <a:spcPts val="2737"/>
                </a:lnSpc>
              </a:pPr>
              <a:r>
                <a:rPr lang="en-US" sz="3041">
                  <a:solidFill>
                    <a:srgbClr val="FFFFFF"/>
                  </a:solidFill>
                  <a:latin typeface="League Spartan"/>
                  <a:ea typeface="League Spartan"/>
                  <a:cs typeface="League Spartan"/>
                  <a:sym typeface="League Spartan"/>
                </a:rPr>
                <a:t>Objective of the Research</a:t>
              </a:r>
            </a:p>
          </p:txBody>
        </p:sp>
      </p:grpSp>
      <p:sp>
        <p:nvSpPr>
          <p:cNvPr name="TextBox 21" id="21"/>
          <p:cNvSpPr txBox="true"/>
          <p:nvPr/>
        </p:nvSpPr>
        <p:spPr>
          <a:xfrm rot="0">
            <a:off x="814288" y="3247280"/>
            <a:ext cx="6812343" cy="1954452"/>
          </a:xfrm>
          <a:prstGeom prst="rect">
            <a:avLst/>
          </a:prstGeom>
        </p:spPr>
        <p:txBody>
          <a:bodyPr anchor="t" rtlCol="false" tIns="0" lIns="0" bIns="0" rIns="0">
            <a:spAutoFit/>
          </a:bodyPr>
          <a:lstStyle/>
          <a:p>
            <a:pPr algn="l">
              <a:lnSpc>
                <a:spcPts val="3902"/>
              </a:lnSpc>
            </a:pPr>
            <a:r>
              <a:rPr lang="en-US" sz="2787">
                <a:solidFill>
                  <a:srgbClr val="000000"/>
                </a:solidFill>
                <a:latin typeface="Glacial Indifference"/>
                <a:ea typeface="Glacial Indifference"/>
                <a:cs typeface="Glacial Indifference"/>
                <a:sym typeface="Glacial Indifference"/>
              </a:rPr>
              <a:t>How can transcreation improve the quality of translations and make them more culturally and emotionally suitable?</a:t>
            </a:r>
          </a:p>
          <a:p>
            <a:pPr algn="l">
              <a:lnSpc>
                <a:spcPts val="3902"/>
              </a:lnSpc>
            </a:pPr>
          </a:p>
        </p:txBody>
      </p:sp>
      <p:sp>
        <p:nvSpPr>
          <p:cNvPr name="TextBox 22" id="22"/>
          <p:cNvSpPr txBox="true"/>
          <p:nvPr/>
        </p:nvSpPr>
        <p:spPr>
          <a:xfrm rot="0">
            <a:off x="1682493" y="2546857"/>
            <a:ext cx="5362737" cy="392694"/>
          </a:xfrm>
          <a:prstGeom prst="rect">
            <a:avLst/>
          </a:prstGeom>
        </p:spPr>
        <p:txBody>
          <a:bodyPr anchor="t" rtlCol="false" tIns="0" lIns="0" bIns="0" rIns="0">
            <a:spAutoFit/>
          </a:bodyPr>
          <a:lstStyle/>
          <a:p>
            <a:pPr algn="ctr">
              <a:lnSpc>
                <a:spcPts val="2906"/>
              </a:lnSpc>
            </a:pPr>
            <a:r>
              <a:rPr lang="en-US" sz="3229">
                <a:solidFill>
                  <a:srgbClr val="FFFFFF"/>
                </a:solidFill>
                <a:latin typeface="League Spartan"/>
                <a:ea typeface="League Spartan"/>
                <a:cs typeface="League Spartan"/>
                <a:sym typeface="League Spartan"/>
              </a:rPr>
              <a:t>Problem of the Research</a:t>
            </a:r>
          </a:p>
        </p:txBody>
      </p:sp>
      <p:sp>
        <p:nvSpPr>
          <p:cNvPr name="Freeform 23" id="23"/>
          <p:cNvSpPr/>
          <p:nvPr/>
        </p:nvSpPr>
        <p:spPr>
          <a:xfrm flipH="false" flipV="false" rot="0">
            <a:off x="14601284" y="2984293"/>
            <a:ext cx="1613839" cy="522480"/>
          </a:xfrm>
          <a:custGeom>
            <a:avLst/>
            <a:gdLst/>
            <a:ahLst/>
            <a:cxnLst/>
            <a:rect r="r" b="b" t="t" l="l"/>
            <a:pathLst>
              <a:path h="522480" w="1613839">
                <a:moveTo>
                  <a:pt x="0" y="0"/>
                </a:moveTo>
                <a:lnTo>
                  <a:pt x="1613840" y="0"/>
                </a:lnTo>
                <a:lnTo>
                  <a:pt x="1613840" y="522480"/>
                </a:lnTo>
                <a:lnTo>
                  <a:pt x="0" y="5224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4" id="24"/>
          <p:cNvSpPr txBox="true"/>
          <p:nvPr/>
        </p:nvSpPr>
        <p:spPr>
          <a:xfrm rot="0">
            <a:off x="12062924" y="1922276"/>
            <a:ext cx="3345280" cy="1055041"/>
          </a:xfrm>
          <a:prstGeom prst="rect">
            <a:avLst/>
          </a:prstGeom>
        </p:spPr>
        <p:txBody>
          <a:bodyPr anchor="t" rtlCol="false" tIns="0" lIns="0" bIns="0" rIns="0">
            <a:spAutoFit/>
          </a:bodyPr>
          <a:lstStyle/>
          <a:p>
            <a:pPr algn="ctr">
              <a:lnSpc>
                <a:spcPts val="4245"/>
              </a:lnSpc>
            </a:pPr>
            <a:r>
              <a:rPr lang="en-US" sz="3240">
                <a:solidFill>
                  <a:srgbClr val="FFFFFF"/>
                </a:solidFill>
                <a:latin typeface="League Spartan"/>
                <a:ea typeface="League Spartan"/>
                <a:cs typeface="League Spartan"/>
                <a:sym typeface="League Spartan"/>
              </a:rPr>
              <a:t>Significance of the Research</a:t>
            </a:r>
          </a:p>
        </p:txBody>
      </p:sp>
      <p:sp>
        <p:nvSpPr>
          <p:cNvPr name="TextBox 25" id="25"/>
          <p:cNvSpPr txBox="true"/>
          <p:nvPr/>
        </p:nvSpPr>
        <p:spPr>
          <a:xfrm rot="0">
            <a:off x="14518257" y="3656372"/>
            <a:ext cx="3393733" cy="1487128"/>
          </a:xfrm>
          <a:prstGeom prst="rect">
            <a:avLst/>
          </a:prstGeom>
        </p:spPr>
        <p:txBody>
          <a:bodyPr anchor="t" rtlCol="false" tIns="0" lIns="0" bIns="0" rIns="0">
            <a:spAutoFit/>
          </a:bodyPr>
          <a:lstStyle/>
          <a:p>
            <a:pPr algn="ctr">
              <a:lnSpc>
                <a:spcPts val="2970"/>
              </a:lnSpc>
            </a:pPr>
            <a:r>
              <a:rPr lang="en-US" sz="2121">
                <a:solidFill>
                  <a:srgbClr val="FFFFFF"/>
                </a:solidFill>
                <a:latin typeface="Glacial Indifference"/>
                <a:ea typeface="Glacial Indifference"/>
                <a:cs typeface="Glacial Indifference"/>
                <a:sym typeface="Glacial Indifference"/>
              </a:rPr>
              <a:t>Shows how cultural adaptation improves translation quality.</a:t>
            </a:r>
          </a:p>
          <a:p>
            <a:pPr algn="ctr">
              <a:lnSpc>
                <a:spcPts val="2970"/>
              </a:lnSpc>
            </a:pPr>
          </a:p>
        </p:txBody>
      </p:sp>
      <p:sp>
        <p:nvSpPr>
          <p:cNvPr name="Freeform 26" id="26"/>
          <p:cNvSpPr/>
          <p:nvPr/>
        </p:nvSpPr>
        <p:spPr>
          <a:xfrm flipH="true" flipV="false" rot="0">
            <a:off x="11256004" y="2984293"/>
            <a:ext cx="1613839" cy="522480"/>
          </a:xfrm>
          <a:custGeom>
            <a:avLst/>
            <a:gdLst/>
            <a:ahLst/>
            <a:cxnLst/>
            <a:rect r="r" b="b" t="t" l="l"/>
            <a:pathLst>
              <a:path h="522480" w="1613839">
                <a:moveTo>
                  <a:pt x="1613839" y="0"/>
                </a:moveTo>
                <a:lnTo>
                  <a:pt x="0" y="0"/>
                </a:lnTo>
                <a:lnTo>
                  <a:pt x="0" y="522480"/>
                </a:lnTo>
                <a:lnTo>
                  <a:pt x="1613839" y="522480"/>
                </a:lnTo>
                <a:lnTo>
                  <a:pt x="161383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7" id="27"/>
          <p:cNvSpPr txBox="true"/>
          <p:nvPr/>
        </p:nvSpPr>
        <p:spPr>
          <a:xfrm rot="0">
            <a:off x="9607530" y="3646847"/>
            <a:ext cx="3296948" cy="1091410"/>
          </a:xfrm>
          <a:prstGeom prst="rect">
            <a:avLst/>
          </a:prstGeom>
        </p:spPr>
        <p:txBody>
          <a:bodyPr anchor="t" rtlCol="false" tIns="0" lIns="0" bIns="0" rIns="0">
            <a:spAutoFit/>
          </a:bodyPr>
          <a:lstStyle/>
          <a:p>
            <a:pPr algn="ctr">
              <a:lnSpc>
                <a:spcPts val="2917"/>
              </a:lnSpc>
            </a:pPr>
            <a:r>
              <a:rPr lang="en-US" sz="2084">
                <a:solidFill>
                  <a:srgbClr val="FFFFFF"/>
                </a:solidFill>
                <a:latin typeface="Glacial Indifference"/>
                <a:ea typeface="Glacial Indifference"/>
                <a:cs typeface="Glacial Indifference"/>
                <a:sym typeface="Glacial Indifference"/>
              </a:rPr>
              <a:t>Helps translators, businesses, and academics understand the role of transcreation.</a:t>
            </a:r>
          </a:p>
        </p:txBody>
      </p:sp>
      <p:sp>
        <p:nvSpPr>
          <p:cNvPr name="TextBox 28" id="28"/>
          <p:cNvSpPr txBox="true"/>
          <p:nvPr/>
        </p:nvSpPr>
        <p:spPr>
          <a:xfrm rot="0">
            <a:off x="11247472" y="5783615"/>
            <a:ext cx="4752068" cy="490934"/>
          </a:xfrm>
          <a:prstGeom prst="rect">
            <a:avLst/>
          </a:prstGeom>
        </p:spPr>
        <p:txBody>
          <a:bodyPr anchor="t" rtlCol="false" tIns="0" lIns="0" bIns="0" rIns="0">
            <a:spAutoFit/>
          </a:bodyPr>
          <a:lstStyle/>
          <a:p>
            <a:pPr algn="ctr">
              <a:lnSpc>
                <a:spcPts val="3982"/>
              </a:lnSpc>
            </a:pPr>
            <a:r>
              <a:rPr lang="en-US" sz="3039">
                <a:solidFill>
                  <a:srgbClr val="FFFFFF"/>
                </a:solidFill>
                <a:latin typeface="League Spartan"/>
                <a:ea typeface="League Spartan"/>
                <a:cs typeface="League Spartan"/>
                <a:sym typeface="League Spartan"/>
              </a:rPr>
              <a:t>Scope of the Research</a:t>
            </a:r>
          </a:p>
        </p:txBody>
      </p:sp>
      <p:sp>
        <p:nvSpPr>
          <p:cNvPr name="TextBox 29" id="29"/>
          <p:cNvSpPr txBox="true"/>
          <p:nvPr/>
        </p:nvSpPr>
        <p:spPr>
          <a:xfrm rot="0">
            <a:off x="9468658" y="6320379"/>
            <a:ext cx="8309696" cy="2063663"/>
          </a:xfrm>
          <a:prstGeom prst="rect">
            <a:avLst/>
          </a:prstGeom>
        </p:spPr>
        <p:txBody>
          <a:bodyPr anchor="t" rtlCol="false" tIns="0" lIns="0" bIns="0" rIns="0">
            <a:spAutoFit/>
          </a:bodyPr>
          <a:lstStyle/>
          <a:p>
            <a:pPr algn="ctr">
              <a:lnSpc>
                <a:spcPts val="3301"/>
              </a:lnSpc>
            </a:pPr>
            <a:r>
              <a:rPr lang="en-US" sz="2358">
                <a:solidFill>
                  <a:srgbClr val="FFFFFF"/>
                </a:solidFill>
                <a:latin typeface="Glacial Indifference"/>
                <a:ea typeface="Glacial Indifference"/>
                <a:cs typeface="Glacial Indifference"/>
                <a:sym typeface="Glacial Indifference"/>
              </a:rPr>
              <a:t>The study is confined to a comparative analysis of automatic translation and transcreation applied to a specific case: translating the Google Accelerator Playbook from English to Indonesian. It evaluates the application of eight translation procedures proposed by Newmark (1988).</a:t>
            </a:r>
          </a:p>
        </p:txBody>
      </p:sp>
      <p:sp>
        <p:nvSpPr>
          <p:cNvPr name="Freeform 30" id="30"/>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10"/>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9172" y="553060"/>
            <a:ext cx="18109656" cy="9733940"/>
          </a:xfrm>
          <a:custGeom>
            <a:avLst/>
            <a:gdLst/>
            <a:ahLst/>
            <a:cxnLst/>
            <a:rect r="r" b="b" t="t" l="l"/>
            <a:pathLst>
              <a:path h="9733940" w="18109656">
                <a:moveTo>
                  <a:pt x="0" y="0"/>
                </a:moveTo>
                <a:lnTo>
                  <a:pt x="18109656" y="0"/>
                </a:lnTo>
                <a:lnTo>
                  <a:pt x="18109656" y="9733940"/>
                </a:lnTo>
                <a:lnTo>
                  <a:pt x="0" y="9733940"/>
                </a:lnTo>
                <a:lnTo>
                  <a:pt x="0" y="0"/>
                </a:lnTo>
                <a:close/>
              </a:path>
            </a:pathLst>
          </a:custGeom>
          <a:blipFill>
            <a:blip r:embed="rId2">
              <a:alphaModFix amt="6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58722" y="663529"/>
            <a:ext cx="1900578" cy="824779"/>
          </a:xfrm>
          <a:custGeom>
            <a:avLst/>
            <a:gdLst/>
            <a:ahLst/>
            <a:cxnLst/>
            <a:rect r="r" b="b" t="t" l="l"/>
            <a:pathLst>
              <a:path h="824779" w="1900578">
                <a:moveTo>
                  <a:pt x="0" y="0"/>
                </a:moveTo>
                <a:lnTo>
                  <a:pt x="1900578" y="0"/>
                </a:lnTo>
                <a:lnTo>
                  <a:pt x="1900578" y="824778"/>
                </a:lnTo>
                <a:lnTo>
                  <a:pt x="0" y="8247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111371" y="1659757"/>
            <a:ext cx="8065257" cy="770620"/>
          </a:xfrm>
          <a:prstGeom prst="rect">
            <a:avLst/>
          </a:prstGeom>
        </p:spPr>
        <p:txBody>
          <a:bodyPr anchor="t" rtlCol="false" tIns="0" lIns="0" bIns="0" rIns="0">
            <a:spAutoFit/>
          </a:bodyPr>
          <a:lstStyle/>
          <a:p>
            <a:pPr algn="ctr">
              <a:lnSpc>
                <a:spcPts val="5563"/>
              </a:lnSpc>
            </a:pPr>
            <a:r>
              <a:rPr lang="en-US" sz="6181">
                <a:solidFill>
                  <a:srgbClr val="0B2F3D"/>
                </a:solidFill>
                <a:latin typeface="League Spartan"/>
                <a:ea typeface="League Spartan"/>
                <a:cs typeface="League Spartan"/>
                <a:sym typeface="League Spartan"/>
              </a:rPr>
              <a:t>Literature Review</a:t>
            </a:r>
          </a:p>
        </p:txBody>
      </p:sp>
      <p:sp>
        <p:nvSpPr>
          <p:cNvPr name="TextBox 5" id="5"/>
          <p:cNvSpPr txBox="true"/>
          <p:nvPr/>
        </p:nvSpPr>
        <p:spPr>
          <a:xfrm rot="0">
            <a:off x="1972812" y="3409624"/>
            <a:ext cx="15851333" cy="1746250"/>
          </a:xfrm>
          <a:prstGeom prst="rect">
            <a:avLst/>
          </a:prstGeom>
        </p:spPr>
        <p:txBody>
          <a:bodyPr anchor="t" rtlCol="false" tIns="0" lIns="0" bIns="0" rIns="0">
            <a:spAutoFit/>
          </a:bodyPr>
          <a:lstStyle/>
          <a:p>
            <a:pPr algn="l">
              <a:lnSpc>
                <a:spcPts val="3500"/>
              </a:lnSpc>
            </a:pPr>
            <a:r>
              <a:rPr lang="en-US" sz="2500" b="true">
                <a:solidFill>
                  <a:srgbClr val="231F20"/>
                </a:solidFill>
                <a:latin typeface="Glacial Indifference Bold"/>
                <a:ea typeface="Glacial Indifference Bold"/>
                <a:cs typeface="Glacial Indifference Bold"/>
                <a:sym typeface="Glacial Indifference Bold"/>
              </a:rPr>
              <a:t>(Wulandari, 2022) mention that translation is the process of meaning transferring from source language to target language in order to make more understanding. According to Newmark (1988), translation involves various procedures to address linguistic and cultural gaps, ensuring the target audience’s understanding and engagement.</a:t>
            </a:r>
          </a:p>
        </p:txBody>
      </p:sp>
      <p:sp>
        <p:nvSpPr>
          <p:cNvPr name="Freeform 6" id="6"/>
          <p:cNvSpPr/>
          <p:nvPr/>
        </p:nvSpPr>
        <p:spPr>
          <a:xfrm flipH="false" flipV="false" rot="0">
            <a:off x="776513" y="2523902"/>
            <a:ext cx="1177939" cy="1312467"/>
          </a:xfrm>
          <a:custGeom>
            <a:avLst/>
            <a:gdLst/>
            <a:ahLst/>
            <a:cxnLst/>
            <a:rect r="r" b="b" t="t" l="l"/>
            <a:pathLst>
              <a:path h="1312467" w="1177939">
                <a:moveTo>
                  <a:pt x="0" y="0"/>
                </a:moveTo>
                <a:lnTo>
                  <a:pt x="1177940" y="0"/>
                </a:lnTo>
                <a:lnTo>
                  <a:pt x="1177940" y="1312467"/>
                </a:lnTo>
                <a:lnTo>
                  <a:pt x="0" y="13124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22103" y="3003298"/>
            <a:ext cx="3245097" cy="420351"/>
          </a:xfrm>
          <a:prstGeom prst="rect">
            <a:avLst/>
          </a:prstGeom>
        </p:spPr>
        <p:txBody>
          <a:bodyPr anchor="t" rtlCol="false" tIns="0" lIns="0" bIns="0" rIns="0">
            <a:spAutoFit/>
          </a:bodyPr>
          <a:lstStyle/>
          <a:p>
            <a:pPr algn="ctr">
              <a:lnSpc>
                <a:spcPts val="3225"/>
              </a:lnSpc>
              <a:spcBef>
                <a:spcPct val="0"/>
              </a:spcBef>
            </a:pPr>
            <a:r>
              <a:rPr lang="en-US" sz="3225">
                <a:solidFill>
                  <a:srgbClr val="000000"/>
                </a:solidFill>
                <a:latin typeface="League Spartan"/>
                <a:ea typeface="League Spartan"/>
                <a:cs typeface="League Spartan"/>
                <a:sym typeface="League Spartan"/>
              </a:rPr>
              <a:t>Translation</a:t>
            </a:r>
          </a:p>
        </p:txBody>
      </p:sp>
      <p:sp>
        <p:nvSpPr>
          <p:cNvPr name="Freeform 8" id="8"/>
          <p:cNvSpPr/>
          <p:nvPr/>
        </p:nvSpPr>
        <p:spPr>
          <a:xfrm flipH="false" flipV="false" rot="0">
            <a:off x="776513" y="5007309"/>
            <a:ext cx="1177939" cy="1312467"/>
          </a:xfrm>
          <a:custGeom>
            <a:avLst/>
            <a:gdLst/>
            <a:ahLst/>
            <a:cxnLst/>
            <a:rect r="r" b="b" t="t" l="l"/>
            <a:pathLst>
              <a:path h="1312467" w="1177939">
                <a:moveTo>
                  <a:pt x="0" y="0"/>
                </a:moveTo>
                <a:lnTo>
                  <a:pt x="1177940" y="0"/>
                </a:lnTo>
                <a:lnTo>
                  <a:pt x="1177940" y="1312468"/>
                </a:lnTo>
                <a:lnTo>
                  <a:pt x="0" y="13124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022103" y="5486705"/>
            <a:ext cx="4435011" cy="420351"/>
          </a:xfrm>
          <a:prstGeom prst="rect">
            <a:avLst/>
          </a:prstGeom>
        </p:spPr>
        <p:txBody>
          <a:bodyPr anchor="t" rtlCol="false" tIns="0" lIns="0" bIns="0" rIns="0">
            <a:spAutoFit/>
          </a:bodyPr>
          <a:lstStyle/>
          <a:p>
            <a:pPr algn="ctr">
              <a:lnSpc>
                <a:spcPts val="3225"/>
              </a:lnSpc>
              <a:spcBef>
                <a:spcPct val="0"/>
              </a:spcBef>
            </a:pPr>
            <a:r>
              <a:rPr lang="en-US" sz="3225">
                <a:solidFill>
                  <a:srgbClr val="000000"/>
                </a:solidFill>
                <a:latin typeface="League Spartan"/>
                <a:ea typeface="League Spartan"/>
                <a:cs typeface="League Spartan"/>
                <a:sym typeface="League Spartan"/>
              </a:rPr>
              <a:t>Translation Tools</a:t>
            </a:r>
          </a:p>
        </p:txBody>
      </p:sp>
      <p:sp>
        <p:nvSpPr>
          <p:cNvPr name="TextBox 10" id="10"/>
          <p:cNvSpPr txBox="true"/>
          <p:nvPr/>
        </p:nvSpPr>
        <p:spPr>
          <a:xfrm rot="0">
            <a:off x="1977824" y="5912746"/>
            <a:ext cx="15281476" cy="860425"/>
          </a:xfrm>
          <a:prstGeom prst="rect">
            <a:avLst/>
          </a:prstGeom>
        </p:spPr>
        <p:txBody>
          <a:bodyPr anchor="t" rtlCol="false" tIns="0" lIns="0" bIns="0" rIns="0">
            <a:spAutoFit/>
          </a:bodyPr>
          <a:lstStyle/>
          <a:p>
            <a:pPr algn="l">
              <a:lnSpc>
                <a:spcPts val="3499"/>
              </a:lnSpc>
            </a:pPr>
            <a:r>
              <a:rPr lang="en-US" sz="2499" b="true">
                <a:solidFill>
                  <a:srgbClr val="231F20"/>
                </a:solidFill>
                <a:latin typeface="Glacial Indifference Bold"/>
                <a:ea typeface="Glacial Indifference Bold"/>
                <a:cs typeface="Glacial Indifference Bold"/>
                <a:sym typeface="Glacial Indifference Bold"/>
              </a:rPr>
              <a:t>(Sdobnikov, 2018) translation Memory (TM) systems and machine translation called CAT or Computer -Assisted Translation. CAT tools can help improve the accuracy and efficiency of translations</a:t>
            </a:r>
          </a:p>
        </p:txBody>
      </p:sp>
      <p:sp>
        <p:nvSpPr>
          <p:cNvPr name="Freeform 11" id="11"/>
          <p:cNvSpPr/>
          <p:nvPr/>
        </p:nvSpPr>
        <p:spPr>
          <a:xfrm flipH="false" flipV="false" rot="0">
            <a:off x="776513" y="6851221"/>
            <a:ext cx="1177939" cy="1312467"/>
          </a:xfrm>
          <a:custGeom>
            <a:avLst/>
            <a:gdLst/>
            <a:ahLst/>
            <a:cxnLst/>
            <a:rect r="r" b="b" t="t" l="l"/>
            <a:pathLst>
              <a:path h="1312467" w="1177939">
                <a:moveTo>
                  <a:pt x="0" y="0"/>
                </a:moveTo>
                <a:lnTo>
                  <a:pt x="1177940" y="0"/>
                </a:lnTo>
                <a:lnTo>
                  <a:pt x="1177940" y="1312467"/>
                </a:lnTo>
                <a:lnTo>
                  <a:pt x="0" y="13124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022103" y="7330616"/>
            <a:ext cx="3825417" cy="420351"/>
          </a:xfrm>
          <a:prstGeom prst="rect">
            <a:avLst/>
          </a:prstGeom>
        </p:spPr>
        <p:txBody>
          <a:bodyPr anchor="t" rtlCol="false" tIns="0" lIns="0" bIns="0" rIns="0">
            <a:spAutoFit/>
          </a:bodyPr>
          <a:lstStyle/>
          <a:p>
            <a:pPr algn="ctr">
              <a:lnSpc>
                <a:spcPts val="3225"/>
              </a:lnSpc>
              <a:spcBef>
                <a:spcPct val="0"/>
              </a:spcBef>
            </a:pPr>
            <a:r>
              <a:rPr lang="en-US" sz="3225">
                <a:solidFill>
                  <a:srgbClr val="000000"/>
                </a:solidFill>
                <a:latin typeface="League Spartan"/>
                <a:ea typeface="League Spartan"/>
                <a:cs typeface="League Spartan"/>
                <a:sym typeface="League Spartan"/>
              </a:rPr>
              <a:t>Transcreation</a:t>
            </a:r>
          </a:p>
        </p:txBody>
      </p:sp>
      <p:sp>
        <p:nvSpPr>
          <p:cNvPr name="TextBox 13" id="13"/>
          <p:cNvSpPr txBox="true"/>
          <p:nvPr/>
        </p:nvSpPr>
        <p:spPr>
          <a:xfrm rot="0">
            <a:off x="1972812" y="7799968"/>
            <a:ext cx="14598456" cy="1298575"/>
          </a:xfrm>
          <a:prstGeom prst="rect">
            <a:avLst/>
          </a:prstGeom>
        </p:spPr>
        <p:txBody>
          <a:bodyPr anchor="t" rtlCol="false" tIns="0" lIns="0" bIns="0" rIns="0">
            <a:spAutoFit/>
          </a:bodyPr>
          <a:lstStyle/>
          <a:p>
            <a:pPr algn="l">
              <a:lnSpc>
                <a:spcPts val="3499"/>
              </a:lnSpc>
            </a:pPr>
            <a:r>
              <a:rPr lang="en-US" sz="2499" b="true">
                <a:solidFill>
                  <a:srgbClr val="231F20"/>
                </a:solidFill>
                <a:latin typeface="Glacial Indifference Bold"/>
                <a:ea typeface="Glacial Indifference Bold"/>
                <a:cs typeface="Glacial Indifference Bold"/>
                <a:sym typeface="Glacial Indifference Bold"/>
              </a:rPr>
              <a:t>Transcreation is an effective and </a:t>
            </a:r>
            <a:r>
              <a:rPr lang="en-US" sz="2499" b="true">
                <a:solidFill>
                  <a:srgbClr val="231F20"/>
                </a:solidFill>
                <a:latin typeface="Glacial Indifference Bold"/>
                <a:ea typeface="Glacial Indifference Bold"/>
                <a:cs typeface="Glacial Indifference Bold"/>
                <a:sym typeface="Glacial Indifference Bold"/>
              </a:rPr>
              <a:t>flexible for communication writing, requiring multi-party interplay and producing new constructs, offering both challenges and opportunities for translators (Wang et al., 2021).</a:t>
            </a:r>
          </a:p>
        </p:txBody>
      </p:sp>
      <p:sp>
        <p:nvSpPr>
          <p:cNvPr name="Freeform 14" id="14"/>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22110" y="-150332"/>
            <a:ext cx="9314138" cy="10587664"/>
            <a:chOff x="0" y="0"/>
            <a:chExt cx="2453106" cy="2788521"/>
          </a:xfrm>
        </p:grpSpPr>
        <p:sp>
          <p:nvSpPr>
            <p:cNvPr name="Freeform 3" id="3"/>
            <p:cNvSpPr/>
            <p:nvPr/>
          </p:nvSpPr>
          <p:spPr>
            <a:xfrm flipH="false" flipV="false" rot="0">
              <a:off x="0" y="0"/>
              <a:ext cx="2453106" cy="2788520"/>
            </a:xfrm>
            <a:custGeom>
              <a:avLst/>
              <a:gdLst/>
              <a:ahLst/>
              <a:cxnLst/>
              <a:rect r="r" b="b" t="t" l="l"/>
              <a:pathLst>
                <a:path h="2788520" w="2453106">
                  <a:moveTo>
                    <a:pt x="0" y="0"/>
                  </a:moveTo>
                  <a:lnTo>
                    <a:pt x="2453106" y="0"/>
                  </a:lnTo>
                  <a:lnTo>
                    <a:pt x="2453106" y="2788520"/>
                  </a:lnTo>
                  <a:lnTo>
                    <a:pt x="0" y="2788520"/>
                  </a:lnTo>
                  <a:close/>
                </a:path>
              </a:pathLst>
            </a:custGeom>
            <a:solidFill>
              <a:srgbClr val="052C7A"/>
            </a:solidFill>
          </p:spPr>
        </p:sp>
        <p:sp>
          <p:nvSpPr>
            <p:cNvPr name="TextBox 4" id="4"/>
            <p:cNvSpPr txBox="true"/>
            <p:nvPr/>
          </p:nvSpPr>
          <p:spPr>
            <a:xfrm>
              <a:off x="0" y="47625"/>
              <a:ext cx="2453106" cy="2740896"/>
            </a:xfrm>
            <a:prstGeom prst="rect">
              <a:avLst/>
            </a:prstGeom>
          </p:spPr>
          <p:txBody>
            <a:bodyPr anchor="ctr" rtlCol="false" tIns="50800" lIns="50800" bIns="50800" rIns="50800"/>
            <a:lstStyle/>
            <a:p>
              <a:pPr algn="ctr">
                <a:lnSpc>
                  <a:spcPts val="2499"/>
                </a:lnSpc>
              </a:pPr>
            </a:p>
          </p:txBody>
        </p:sp>
      </p:grpSp>
      <p:sp>
        <p:nvSpPr>
          <p:cNvPr name="Freeform 5" id="5"/>
          <p:cNvSpPr/>
          <p:nvPr/>
        </p:nvSpPr>
        <p:spPr>
          <a:xfrm flipH="false" flipV="false" rot="0">
            <a:off x="16620899" y="394384"/>
            <a:ext cx="1276802" cy="554084"/>
          </a:xfrm>
          <a:custGeom>
            <a:avLst/>
            <a:gdLst/>
            <a:ahLst/>
            <a:cxnLst/>
            <a:rect r="r" b="b" t="t" l="l"/>
            <a:pathLst>
              <a:path h="554084" w="1276802">
                <a:moveTo>
                  <a:pt x="0" y="0"/>
                </a:moveTo>
                <a:lnTo>
                  <a:pt x="1276802" y="0"/>
                </a:lnTo>
                <a:lnTo>
                  <a:pt x="1276802" y="554083"/>
                </a:lnTo>
                <a:lnTo>
                  <a:pt x="0" y="5540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370624" y="8176556"/>
            <a:ext cx="2837586" cy="3024558"/>
          </a:xfrm>
          <a:custGeom>
            <a:avLst/>
            <a:gdLst/>
            <a:ahLst/>
            <a:cxnLst/>
            <a:rect r="r" b="b" t="t" l="l"/>
            <a:pathLst>
              <a:path h="3024558" w="2837586">
                <a:moveTo>
                  <a:pt x="0" y="0"/>
                </a:moveTo>
                <a:lnTo>
                  <a:pt x="2837586" y="0"/>
                </a:lnTo>
                <a:lnTo>
                  <a:pt x="2837586" y="3024558"/>
                </a:lnTo>
                <a:lnTo>
                  <a:pt x="0" y="3024558"/>
                </a:lnTo>
                <a:lnTo>
                  <a:pt x="0" y="0"/>
                </a:lnTo>
                <a:close/>
              </a:path>
            </a:pathLst>
          </a:custGeom>
          <a:blipFill>
            <a:blip r:embed="rId4">
              <a:alphaModFix amt="5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28700" y="4511206"/>
            <a:ext cx="2287222" cy="2287222"/>
          </a:xfrm>
          <a:custGeom>
            <a:avLst/>
            <a:gdLst/>
            <a:ahLst/>
            <a:cxnLst/>
            <a:rect r="r" b="b" t="t" l="l"/>
            <a:pathLst>
              <a:path h="2287222" w="2287222">
                <a:moveTo>
                  <a:pt x="0" y="0"/>
                </a:moveTo>
                <a:lnTo>
                  <a:pt x="2287222" y="0"/>
                </a:lnTo>
                <a:lnTo>
                  <a:pt x="2287222" y="2287222"/>
                </a:lnTo>
                <a:lnTo>
                  <a:pt x="0" y="2287222"/>
                </a:lnTo>
                <a:lnTo>
                  <a:pt x="0" y="0"/>
                </a:lnTo>
                <a:close/>
              </a:path>
            </a:pathLst>
          </a:custGeom>
          <a:blipFill>
            <a:blip r:embed="rId6">
              <a:alphaModFix amt="7999"/>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612494" y="1488307"/>
            <a:ext cx="1392331" cy="1551344"/>
          </a:xfrm>
          <a:custGeom>
            <a:avLst/>
            <a:gdLst/>
            <a:ahLst/>
            <a:cxnLst/>
            <a:rect r="r" b="b" t="t" l="l"/>
            <a:pathLst>
              <a:path h="1551344" w="1392331">
                <a:moveTo>
                  <a:pt x="0" y="0"/>
                </a:moveTo>
                <a:lnTo>
                  <a:pt x="1392331" y="0"/>
                </a:lnTo>
                <a:lnTo>
                  <a:pt x="1392331" y="1551344"/>
                </a:lnTo>
                <a:lnTo>
                  <a:pt x="0" y="15513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308660" y="3307273"/>
            <a:ext cx="6761477" cy="482672"/>
          </a:xfrm>
          <a:prstGeom prst="rect">
            <a:avLst/>
          </a:prstGeom>
        </p:spPr>
        <p:txBody>
          <a:bodyPr anchor="t" rtlCol="false" tIns="0" lIns="0" bIns="0" rIns="0">
            <a:spAutoFit/>
          </a:bodyPr>
          <a:lstStyle/>
          <a:p>
            <a:pPr algn="l">
              <a:lnSpc>
                <a:spcPts val="3574"/>
              </a:lnSpc>
              <a:spcBef>
                <a:spcPct val="0"/>
              </a:spcBef>
            </a:pPr>
            <a:r>
              <a:rPr lang="en-US" sz="3574" i="true">
                <a:solidFill>
                  <a:srgbClr val="000000"/>
                </a:solidFill>
                <a:latin typeface="Glacial Indifference Italics"/>
                <a:ea typeface="Glacial Indifference Italics"/>
                <a:cs typeface="Glacial Indifference Italics"/>
                <a:sym typeface="Glacial Indifference Italics"/>
              </a:rPr>
              <a:t> Descriptive Qualitative Research</a:t>
            </a:r>
          </a:p>
        </p:txBody>
      </p:sp>
      <p:sp>
        <p:nvSpPr>
          <p:cNvPr name="Freeform 10" id="10"/>
          <p:cNvSpPr/>
          <p:nvPr/>
        </p:nvSpPr>
        <p:spPr>
          <a:xfrm flipH="false" flipV="false" rot="0">
            <a:off x="1728692" y="2743713"/>
            <a:ext cx="3630502" cy="3630502"/>
          </a:xfrm>
          <a:custGeom>
            <a:avLst/>
            <a:gdLst/>
            <a:ahLst/>
            <a:cxnLst/>
            <a:rect r="r" b="b" t="t" l="l"/>
            <a:pathLst>
              <a:path h="3630502" w="3630502">
                <a:moveTo>
                  <a:pt x="0" y="0"/>
                </a:moveTo>
                <a:lnTo>
                  <a:pt x="3630502" y="0"/>
                </a:lnTo>
                <a:lnTo>
                  <a:pt x="3630502" y="3630502"/>
                </a:lnTo>
                <a:lnTo>
                  <a:pt x="0" y="3630502"/>
                </a:lnTo>
                <a:lnTo>
                  <a:pt x="0" y="0"/>
                </a:lnTo>
                <a:close/>
              </a:path>
            </a:pathLst>
          </a:custGeom>
          <a:blipFill>
            <a:blip r:embed="rId10">
              <a:alphaModFix amt="500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12"/>
            <a:stretch>
              <a:fillRect l="0" t="0" r="0" b="0"/>
            </a:stretch>
          </a:blipFill>
        </p:spPr>
      </p:sp>
      <p:sp>
        <p:nvSpPr>
          <p:cNvPr name="Freeform 12" id="12"/>
          <p:cNvSpPr/>
          <p:nvPr/>
        </p:nvSpPr>
        <p:spPr>
          <a:xfrm flipH="false" flipV="false" rot="0">
            <a:off x="345293" y="4064728"/>
            <a:ext cx="8595853" cy="3266424"/>
          </a:xfrm>
          <a:custGeom>
            <a:avLst/>
            <a:gdLst/>
            <a:ahLst/>
            <a:cxnLst/>
            <a:rect r="r" b="b" t="t" l="l"/>
            <a:pathLst>
              <a:path h="3266424" w="8595853">
                <a:moveTo>
                  <a:pt x="0" y="0"/>
                </a:moveTo>
                <a:lnTo>
                  <a:pt x="8595854" y="0"/>
                </a:lnTo>
                <a:lnTo>
                  <a:pt x="8595854" y="3266424"/>
                </a:lnTo>
                <a:lnTo>
                  <a:pt x="0" y="3266424"/>
                </a:lnTo>
                <a:lnTo>
                  <a:pt x="0" y="0"/>
                </a:lnTo>
                <a:close/>
              </a:path>
            </a:pathLst>
          </a:custGeom>
          <a:blipFill>
            <a:blip r:embed="rId13"/>
            <a:stretch>
              <a:fillRect l="0" t="0" r="0" b="0"/>
            </a:stretch>
          </a:blipFill>
        </p:spPr>
      </p:sp>
      <p:sp>
        <p:nvSpPr>
          <p:cNvPr name="TextBox 13" id="13"/>
          <p:cNvSpPr txBox="true"/>
          <p:nvPr/>
        </p:nvSpPr>
        <p:spPr>
          <a:xfrm rot="0">
            <a:off x="1022088" y="2129625"/>
            <a:ext cx="7242263" cy="499468"/>
          </a:xfrm>
          <a:prstGeom prst="rect">
            <a:avLst/>
          </a:prstGeom>
        </p:spPr>
        <p:txBody>
          <a:bodyPr anchor="t" rtlCol="false" tIns="0" lIns="0" bIns="0" rIns="0">
            <a:spAutoFit/>
          </a:bodyPr>
          <a:lstStyle/>
          <a:p>
            <a:pPr algn="ctr">
              <a:lnSpc>
                <a:spcPts val="3813"/>
              </a:lnSpc>
              <a:spcBef>
                <a:spcPct val="0"/>
              </a:spcBef>
            </a:pPr>
            <a:r>
              <a:rPr lang="en-US" sz="3813">
                <a:solidFill>
                  <a:srgbClr val="000000"/>
                </a:solidFill>
                <a:latin typeface="League Spartan"/>
                <a:ea typeface="League Spartan"/>
                <a:cs typeface="League Spartan"/>
                <a:sym typeface="League Spartan"/>
              </a:rPr>
              <a:t>RESEARCH METHODOLOGY</a:t>
            </a:r>
          </a:p>
        </p:txBody>
      </p:sp>
      <p:sp>
        <p:nvSpPr>
          <p:cNvPr name="TextBox 14" id="14"/>
          <p:cNvSpPr txBox="true"/>
          <p:nvPr/>
        </p:nvSpPr>
        <p:spPr>
          <a:xfrm rot="0">
            <a:off x="10006467" y="926931"/>
            <a:ext cx="6414407" cy="486836"/>
          </a:xfrm>
          <a:prstGeom prst="rect">
            <a:avLst/>
          </a:prstGeom>
        </p:spPr>
        <p:txBody>
          <a:bodyPr anchor="t" rtlCol="false" tIns="0" lIns="0" bIns="0" rIns="0">
            <a:spAutoFit/>
          </a:bodyPr>
          <a:lstStyle/>
          <a:p>
            <a:pPr algn="l">
              <a:lnSpc>
                <a:spcPts val="3588"/>
              </a:lnSpc>
            </a:pPr>
            <a:r>
              <a:rPr lang="en-US" sz="3987">
                <a:solidFill>
                  <a:srgbClr val="FFFFFF"/>
                </a:solidFill>
                <a:latin typeface="League Spartan"/>
                <a:ea typeface="League Spartan"/>
                <a:cs typeface="League Spartan"/>
                <a:sym typeface="League Spartan"/>
              </a:rPr>
              <a:t>Data Source</a:t>
            </a:r>
          </a:p>
        </p:txBody>
      </p:sp>
      <p:sp>
        <p:nvSpPr>
          <p:cNvPr name="TextBox 15" id="15"/>
          <p:cNvSpPr txBox="true"/>
          <p:nvPr/>
        </p:nvSpPr>
        <p:spPr>
          <a:xfrm rot="0">
            <a:off x="10006467" y="1354957"/>
            <a:ext cx="8071983" cy="1641202"/>
          </a:xfrm>
          <a:prstGeom prst="rect">
            <a:avLst/>
          </a:prstGeom>
        </p:spPr>
        <p:txBody>
          <a:bodyPr anchor="t" rtlCol="false" tIns="0" lIns="0" bIns="0" rIns="0">
            <a:spAutoFit/>
          </a:bodyPr>
          <a:lstStyle/>
          <a:p>
            <a:pPr algn="l">
              <a:lnSpc>
                <a:spcPts val="4408"/>
              </a:lnSpc>
            </a:pPr>
            <a:r>
              <a:rPr lang="en-US" sz="2755">
                <a:solidFill>
                  <a:srgbClr val="FFFFFF"/>
                </a:solidFill>
                <a:latin typeface="Roboto"/>
                <a:ea typeface="Roboto"/>
                <a:cs typeface="Roboto"/>
                <a:sym typeface="Roboto"/>
              </a:rPr>
              <a:t>The research analyzes translations done by student interns at a translation company in Jember.</a:t>
            </a:r>
          </a:p>
          <a:p>
            <a:pPr algn="l">
              <a:lnSpc>
                <a:spcPts val="4408"/>
              </a:lnSpc>
            </a:pPr>
          </a:p>
        </p:txBody>
      </p:sp>
      <p:sp>
        <p:nvSpPr>
          <p:cNvPr name="TextBox 16" id="16"/>
          <p:cNvSpPr txBox="true"/>
          <p:nvPr/>
        </p:nvSpPr>
        <p:spPr>
          <a:xfrm rot="0">
            <a:off x="10006467" y="3081884"/>
            <a:ext cx="4834029" cy="645160"/>
          </a:xfrm>
          <a:prstGeom prst="rect">
            <a:avLst/>
          </a:prstGeom>
        </p:spPr>
        <p:txBody>
          <a:bodyPr anchor="t" rtlCol="false" tIns="0" lIns="0" bIns="0" rIns="0">
            <a:spAutoFit/>
          </a:bodyPr>
          <a:lstStyle/>
          <a:p>
            <a:pPr algn="l">
              <a:lnSpc>
                <a:spcPts val="5120"/>
              </a:lnSpc>
            </a:pPr>
            <a:r>
              <a:rPr lang="en-US" sz="4000">
                <a:solidFill>
                  <a:srgbClr val="FFFFFF"/>
                </a:solidFill>
                <a:latin typeface="League Spartan"/>
                <a:ea typeface="League Spartan"/>
                <a:cs typeface="League Spartan"/>
                <a:sym typeface="League Spartan"/>
              </a:rPr>
              <a:t>Subject and Area </a:t>
            </a:r>
          </a:p>
        </p:txBody>
      </p:sp>
      <p:sp>
        <p:nvSpPr>
          <p:cNvPr name="TextBox 17" id="17"/>
          <p:cNvSpPr txBox="true"/>
          <p:nvPr/>
        </p:nvSpPr>
        <p:spPr>
          <a:xfrm rot="0">
            <a:off x="10006467" y="6774085"/>
            <a:ext cx="6414407" cy="486836"/>
          </a:xfrm>
          <a:prstGeom prst="rect">
            <a:avLst/>
          </a:prstGeom>
        </p:spPr>
        <p:txBody>
          <a:bodyPr anchor="t" rtlCol="false" tIns="0" lIns="0" bIns="0" rIns="0">
            <a:spAutoFit/>
          </a:bodyPr>
          <a:lstStyle/>
          <a:p>
            <a:pPr algn="l">
              <a:lnSpc>
                <a:spcPts val="3588"/>
              </a:lnSpc>
            </a:pPr>
            <a:r>
              <a:rPr lang="en-US" sz="3987">
                <a:solidFill>
                  <a:srgbClr val="FFFFFF"/>
                </a:solidFill>
                <a:latin typeface="League Spartan"/>
                <a:ea typeface="League Spartan"/>
                <a:cs typeface="League Spartan"/>
                <a:sym typeface="League Spartan"/>
              </a:rPr>
              <a:t>Evaluation Criteria</a:t>
            </a:r>
          </a:p>
        </p:txBody>
      </p:sp>
      <p:sp>
        <p:nvSpPr>
          <p:cNvPr name="TextBox 18" id="18"/>
          <p:cNvSpPr txBox="true"/>
          <p:nvPr/>
        </p:nvSpPr>
        <p:spPr>
          <a:xfrm rot="0">
            <a:off x="9987417" y="3780420"/>
            <a:ext cx="8071983" cy="2193652"/>
          </a:xfrm>
          <a:prstGeom prst="rect">
            <a:avLst/>
          </a:prstGeom>
        </p:spPr>
        <p:txBody>
          <a:bodyPr anchor="t" rtlCol="false" tIns="0" lIns="0" bIns="0" rIns="0">
            <a:spAutoFit/>
          </a:bodyPr>
          <a:lstStyle/>
          <a:p>
            <a:pPr algn="l">
              <a:lnSpc>
                <a:spcPts val="4408"/>
              </a:lnSpc>
            </a:pPr>
            <a:r>
              <a:rPr lang="en-US" sz="2755">
                <a:solidFill>
                  <a:srgbClr val="FFFFFF"/>
                </a:solidFill>
                <a:latin typeface="Roboto"/>
                <a:ea typeface="Roboto"/>
                <a:cs typeface="Roboto"/>
                <a:sym typeface="Roboto"/>
              </a:rPr>
              <a:t>Translating Google Accelerator Playbook and comparing outputs from automatic translation tools (SDL Trados) and human transcreation based on Newmark's (1988) translation procedures.</a:t>
            </a:r>
          </a:p>
        </p:txBody>
      </p:sp>
      <p:sp>
        <p:nvSpPr>
          <p:cNvPr name="TextBox 19" id="19"/>
          <p:cNvSpPr txBox="true"/>
          <p:nvPr/>
        </p:nvSpPr>
        <p:spPr>
          <a:xfrm rot="0">
            <a:off x="10036526" y="7284383"/>
            <a:ext cx="7851650" cy="1641202"/>
          </a:xfrm>
          <a:prstGeom prst="rect">
            <a:avLst/>
          </a:prstGeom>
        </p:spPr>
        <p:txBody>
          <a:bodyPr anchor="t" rtlCol="false" tIns="0" lIns="0" bIns="0" rIns="0">
            <a:spAutoFit/>
          </a:bodyPr>
          <a:lstStyle/>
          <a:p>
            <a:pPr algn="l">
              <a:lnSpc>
                <a:spcPts val="4408"/>
              </a:lnSpc>
            </a:pPr>
            <a:r>
              <a:rPr lang="en-US" sz="2755">
                <a:solidFill>
                  <a:srgbClr val="FFFFFF"/>
                </a:solidFill>
                <a:latin typeface="Roboto"/>
                <a:ea typeface="Roboto"/>
                <a:cs typeface="Roboto"/>
                <a:sym typeface="Roboto"/>
              </a:rPr>
              <a:t>Translations are assessed for accuracy, cultural relevance, and emotional impact.</a:t>
            </a:r>
          </a:p>
          <a:p>
            <a:pPr algn="l">
              <a:lnSpc>
                <a:spcPts val="4408"/>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49" r="0" b="-4961"/>
            </a:stretch>
          </a:blipFill>
        </p:spPr>
      </p:sp>
      <p:grpSp>
        <p:nvGrpSpPr>
          <p:cNvPr name="Group 3" id="3"/>
          <p:cNvGrpSpPr/>
          <p:nvPr/>
        </p:nvGrpSpPr>
        <p:grpSpPr>
          <a:xfrm rot="0">
            <a:off x="2296728" y="1997190"/>
            <a:ext cx="9970429" cy="681305"/>
            <a:chOff x="0" y="0"/>
            <a:chExt cx="1610344" cy="110039"/>
          </a:xfrm>
        </p:grpSpPr>
        <p:sp>
          <p:nvSpPr>
            <p:cNvPr name="Freeform 4" id="4"/>
            <p:cNvSpPr/>
            <p:nvPr/>
          </p:nvSpPr>
          <p:spPr>
            <a:xfrm flipH="false" flipV="false" rot="0">
              <a:off x="0" y="0"/>
              <a:ext cx="1610344" cy="110039"/>
            </a:xfrm>
            <a:custGeom>
              <a:avLst/>
              <a:gdLst/>
              <a:ahLst/>
              <a:cxnLst/>
              <a:rect r="r" b="b" t="t" l="l"/>
              <a:pathLst>
                <a:path h="110039" w="1610344">
                  <a:moveTo>
                    <a:pt x="55019" y="0"/>
                  </a:moveTo>
                  <a:lnTo>
                    <a:pt x="1555325" y="0"/>
                  </a:lnTo>
                  <a:cubicBezTo>
                    <a:pt x="1569917" y="0"/>
                    <a:pt x="1583911" y="5797"/>
                    <a:pt x="1594230" y="16115"/>
                  </a:cubicBezTo>
                  <a:cubicBezTo>
                    <a:pt x="1604548" y="26433"/>
                    <a:pt x="1610344" y="40427"/>
                    <a:pt x="1610344" y="55019"/>
                  </a:cubicBezTo>
                  <a:lnTo>
                    <a:pt x="1610344" y="55019"/>
                  </a:lnTo>
                  <a:cubicBezTo>
                    <a:pt x="1610344" y="85406"/>
                    <a:pt x="1585711" y="110039"/>
                    <a:pt x="1555325" y="110039"/>
                  </a:cubicBezTo>
                  <a:lnTo>
                    <a:pt x="55019" y="110039"/>
                  </a:lnTo>
                  <a:cubicBezTo>
                    <a:pt x="40427" y="110039"/>
                    <a:pt x="26433" y="104242"/>
                    <a:pt x="16115" y="93924"/>
                  </a:cubicBezTo>
                  <a:cubicBezTo>
                    <a:pt x="5797" y="83606"/>
                    <a:pt x="0" y="69612"/>
                    <a:pt x="0" y="55019"/>
                  </a:cubicBezTo>
                  <a:lnTo>
                    <a:pt x="0" y="55019"/>
                  </a:lnTo>
                  <a:cubicBezTo>
                    <a:pt x="0" y="40427"/>
                    <a:pt x="5797" y="26433"/>
                    <a:pt x="16115" y="16115"/>
                  </a:cubicBezTo>
                  <a:cubicBezTo>
                    <a:pt x="26433" y="5797"/>
                    <a:pt x="40427" y="0"/>
                    <a:pt x="55019" y="0"/>
                  </a:cubicBezTo>
                  <a:close/>
                </a:path>
              </a:pathLst>
            </a:custGeom>
            <a:solidFill>
              <a:srgbClr val="FFB001"/>
            </a:solidFill>
          </p:spPr>
        </p:sp>
        <p:sp>
          <p:nvSpPr>
            <p:cNvPr name="TextBox 5" id="5"/>
            <p:cNvSpPr txBox="true"/>
            <p:nvPr/>
          </p:nvSpPr>
          <p:spPr>
            <a:xfrm>
              <a:off x="0" y="-47625"/>
              <a:ext cx="1610344" cy="157664"/>
            </a:xfrm>
            <a:prstGeom prst="rect">
              <a:avLst/>
            </a:prstGeom>
          </p:spPr>
          <p:txBody>
            <a:bodyPr anchor="ctr" rtlCol="false" tIns="50800" lIns="50800" bIns="50800" rIns="50800"/>
            <a:lstStyle/>
            <a:p>
              <a:pPr algn="ctr">
                <a:lnSpc>
                  <a:spcPts val="3360"/>
                </a:lnSpc>
              </a:pPr>
              <a:r>
                <a:rPr lang="en-US" b="true" sz="2400">
                  <a:solidFill>
                    <a:srgbClr val="FFFFFF"/>
                  </a:solidFill>
                  <a:latin typeface="DM Sans Bold"/>
                  <a:ea typeface="DM Sans Bold"/>
                  <a:cs typeface="DM Sans Bold"/>
                  <a:sym typeface="DM Sans Bold"/>
                </a:rPr>
                <a:t>Correlation Between Automatic Translation and Transcreation</a:t>
              </a:r>
            </a:p>
          </p:txBody>
        </p:sp>
      </p:grpSp>
      <p:grpSp>
        <p:nvGrpSpPr>
          <p:cNvPr name="Group 6" id="6"/>
          <p:cNvGrpSpPr/>
          <p:nvPr/>
        </p:nvGrpSpPr>
        <p:grpSpPr>
          <a:xfrm rot="0">
            <a:off x="6608279" y="742197"/>
            <a:ext cx="5845639" cy="1075275"/>
            <a:chOff x="0" y="0"/>
            <a:chExt cx="7794185" cy="1433700"/>
          </a:xfrm>
        </p:grpSpPr>
        <p:sp>
          <p:nvSpPr>
            <p:cNvPr name="Freeform 7" id="7"/>
            <p:cNvSpPr/>
            <p:nvPr/>
          </p:nvSpPr>
          <p:spPr>
            <a:xfrm flipH="false" flipV="false" rot="0">
              <a:off x="0" y="0"/>
              <a:ext cx="1286745" cy="1433700"/>
            </a:xfrm>
            <a:custGeom>
              <a:avLst/>
              <a:gdLst/>
              <a:ahLst/>
              <a:cxnLst/>
              <a:rect r="r" b="b" t="t" l="l"/>
              <a:pathLst>
                <a:path h="1433700" w="1286745">
                  <a:moveTo>
                    <a:pt x="0" y="0"/>
                  </a:moveTo>
                  <a:lnTo>
                    <a:pt x="1286745" y="0"/>
                  </a:lnTo>
                  <a:lnTo>
                    <a:pt x="1286745" y="1433700"/>
                  </a:lnTo>
                  <a:lnTo>
                    <a:pt x="0" y="14337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42284" y="586978"/>
              <a:ext cx="7551901" cy="484388"/>
            </a:xfrm>
            <a:prstGeom prst="rect">
              <a:avLst/>
            </a:prstGeom>
          </p:spPr>
          <p:txBody>
            <a:bodyPr anchor="t" rtlCol="false" tIns="0" lIns="0" bIns="0" rIns="0">
              <a:spAutoFit/>
            </a:bodyPr>
            <a:lstStyle/>
            <a:p>
              <a:pPr algn="ctr">
                <a:lnSpc>
                  <a:spcPts val="2642"/>
                </a:lnSpc>
                <a:spcBef>
                  <a:spcPct val="0"/>
                </a:spcBef>
              </a:pPr>
              <a:r>
                <a:rPr lang="en-US" sz="2642">
                  <a:solidFill>
                    <a:srgbClr val="000000"/>
                  </a:solidFill>
                  <a:latin typeface="League Spartan"/>
                  <a:ea typeface="League Spartan"/>
                  <a:cs typeface="League Spartan"/>
                  <a:sym typeface="League Spartan"/>
                </a:rPr>
                <a:t>THE RESULT OF THE RESEARCH</a:t>
              </a:r>
            </a:p>
          </p:txBody>
        </p:sp>
      </p:grpSp>
      <p:sp>
        <p:nvSpPr>
          <p:cNvPr name="Freeform 9" id="9"/>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5"/>
            <a:stretch>
              <a:fillRect l="0" t="0" r="0" b="0"/>
            </a:stretch>
          </a:blipFill>
        </p:spPr>
      </p:sp>
      <p:sp>
        <p:nvSpPr>
          <p:cNvPr name="Freeform 10" id="10"/>
          <p:cNvSpPr/>
          <p:nvPr/>
        </p:nvSpPr>
        <p:spPr>
          <a:xfrm flipH="false" flipV="false" rot="0">
            <a:off x="13646846" y="4474099"/>
            <a:ext cx="3993988" cy="5994729"/>
          </a:xfrm>
          <a:custGeom>
            <a:avLst/>
            <a:gdLst/>
            <a:ahLst/>
            <a:cxnLst/>
            <a:rect r="r" b="b" t="t" l="l"/>
            <a:pathLst>
              <a:path h="5994729" w="3993988">
                <a:moveTo>
                  <a:pt x="0" y="0"/>
                </a:moveTo>
                <a:lnTo>
                  <a:pt x="3993989" y="0"/>
                </a:lnTo>
                <a:lnTo>
                  <a:pt x="3993989" y="5994729"/>
                </a:lnTo>
                <a:lnTo>
                  <a:pt x="0" y="5994729"/>
                </a:lnTo>
                <a:lnTo>
                  <a:pt x="0" y="0"/>
                </a:lnTo>
                <a:close/>
              </a:path>
            </a:pathLst>
          </a:custGeom>
          <a:blipFill>
            <a:blip r:embed="rId6">
              <a:alphaModFix amt="64000"/>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230320" y="1865097"/>
            <a:ext cx="642842" cy="6678881"/>
          </a:xfrm>
          <a:custGeom>
            <a:avLst/>
            <a:gdLst/>
            <a:ahLst/>
            <a:cxnLst/>
            <a:rect r="r" b="b" t="t" l="l"/>
            <a:pathLst>
              <a:path h="6678881" w="642842">
                <a:moveTo>
                  <a:pt x="0" y="0"/>
                </a:moveTo>
                <a:lnTo>
                  <a:pt x="642843" y="0"/>
                </a:lnTo>
                <a:lnTo>
                  <a:pt x="642843" y="6678881"/>
                </a:lnTo>
                <a:lnTo>
                  <a:pt x="0" y="66788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2204490" y="2713117"/>
            <a:ext cx="13804735" cy="968854"/>
          </a:xfrm>
          <a:prstGeom prst="rect">
            <a:avLst/>
          </a:prstGeom>
        </p:spPr>
        <p:txBody>
          <a:bodyPr anchor="t" rtlCol="false" tIns="0" lIns="0" bIns="0" rIns="0">
            <a:spAutoFit/>
          </a:bodyPr>
          <a:lstStyle/>
          <a:p>
            <a:pPr algn="just" marL="586007" indent="-293003" lvl="1">
              <a:lnSpc>
                <a:spcPts val="3799"/>
              </a:lnSpc>
              <a:buFont typeface="Arial"/>
              <a:buChar char="•"/>
            </a:pPr>
            <a:r>
              <a:rPr lang="en-US" sz="2714">
                <a:solidFill>
                  <a:srgbClr val="000000"/>
                </a:solidFill>
                <a:latin typeface="Poppins"/>
                <a:ea typeface="Poppins"/>
                <a:cs typeface="Poppins"/>
                <a:sym typeface="Poppins"/>
              </a:rPr>
              <a:t>Automatic translation ensure efficiency, while transcreation adapts meaning and style. </a:t>
            </a:r>
          </a:p>
        </p:txBody>
      </p:sp>
      <p:grpSp>
        <p:nvGrpSpPr>
          <p:cNvPr name="Group 13" id="13"/>
          <p:cNvGrpSpPr/>
          <p:nvPr/>
        </p:nvGrpSpPr>
        <p:grpSpPr>
          <a:xfrm rot="0">
            <a:off x="2296728" y="3792794"/>
            <a:ext cx="6552147" cy="681305"/>
            <a:chOff x="0" y="0"/>
            <a:chExt cx="1058251" cy="110039"/>
          </a:xfrm>
        </p:grpSpPr>
        <p:sp>
          <p:nvSpPr>
            <p:cNvPr name="Freeform 14" id="14"/>
            <p:cNvSpPr/>
            <p:nvPr/>
          </p:nvSpPr>
          <p:spPr>
            <a:xfrm flipH="false" flipV="false" rot="0">
              <a:off x="0" y="0"/>
              <a:ext cx="1058251" cy="110039"/>
            </a:xfrm>
            <a:custGeom>
              <a:avLst/>
              <a:gdLst/>
              <a:ahLst/>
              <a:cxnLst/>
              <a:rect r="r" b="b" t="t" l="l"/>
              <a:pathLst>
                <a:path h="110039" w="1058251">
                  <a:moveTo>
                    <a:pt x="55019" y="0"/>
                  </a:moveTo>
                  <a:lnTo>
                    <a:pt x="1003231" y="0"/>
                  </a:lnTo>
                  <a:cubicBezTo>
                    <a:pt x="1033617" y="0"/>
                    <a:pt x="1058251" y="24633"/>
                    <a:pt x="1058251" y="55019"/>
                  </a:cubicBezTo>
                  <a:lnTo>
                    <a:pt x="1058251" y="55019"/>
                  </a:lnTo>
                  <a:cubicBezTo>
                    <a:pt x="1058251" y="69612"/>
                    <a:pt x="1052454" y="83606"/>
                    <a:pt x="1042136" y="93924"/>
                  </a:cubicBezTo>
                  <a:cubicBezTo>
                    <a:pt x="1031818" y="104242"/>
                    <a:pt x="1017823" y="110039"/>
                    <a:pt x="1003231" y="110039"/>
                  </a:cubicBezTo>
                  <a:lnTo>
                    <a:pt x="55019" y="110039"/>
                  </a:lnTo>
                  <a:cubicBezTo>
                    <a:pt x="40427" y="110039"/>
                    <a:pt x="26433" y="104242"/>
                    <a:pt x="16115" y="93924"/>
                  </a:cubicBezTo>
                  <a:cubicBezTo>
                    <a:pt x="5797" y="83606"/>
                    <a:pt x="0" y="69612"/>
                    <a:pt x="0" y="55019"/>
                  </a:cubicBezTo>
                  <a:lnTo>
                    <a:pt x="0" y="55019"/>
                  </a:lnTo>
                  <a:cubicBezTo>
                    <a:pt x="0" y="40427"/>
                    <a:pt x="5797" y="26433"/>
                    <a:pt x="16115" y="16115"/>
                  </a:cubicBezTo>
                  <a:cubicBezTo>
                    <a:pt x="26433" y="5797"/>
                    <a:pt x="40427" y="0"/>
                    <a:pt x="55019" y="0"/>
                  </a:cubicBezTo>
                  <a:close/>
                </a:path>
              </a:pathLst>
            </a:custGeom>
            <a:solidFill>
              <a:srgbClr val="FFB001"/>
            </a:solidFill>
          </p:spPr>
        </p:sp>
        <p:sp>
          <p:nvSpPr>
            <p:cNvPr name="TextBox 15" id="15"/>
            <p:cNvSpPr txBox="true"/>
            <p:nvPr/>
          </p:nvSpPr>
          <p:spPr>
            <a:xfrm>
              <a:off x="0" y="-47625"/>
              <a:ext cx="1058251" cy="157664"/>
            </a:xfrm>
            <a:prstGeom prst="rect">
              <a:avLst/>
            </a:prstGeom>
          </p:spPr>
          <p:txBody>
            <a:bodyPr anchor="ctr" rtlCol="false" tIns="50800" lIns="50800" bIns="50800" rIns="50800"/>
            <a:lstStyle/>
            <a:p>
              <a:pPr algn="ctr">
                <a:lnSpc>
                  <a:spcPts val="3360"/>
                </a:lnSpc>
              </a:pPr>
              <a:r>
                <a:rPr lang="en-US" b="true" sz="2400">
                  <a:solidFill>
                    <a:srgbClr val="FFFFFF"/>
                  </a:solidFill>
                  <a:latin typeface="DM Sans Bold"/>
                  <a:ea typeface="DM Sans Bold"/>
                  <a:cs typeface="DM Sans Bold"/>
                  <a:sym typeface="DM Sans Bold"/>
                </a:rPr>
                <a:t>Comparison of Methode</a:t>
              </a:r>
            </a:p>
          </p:txBody>
        </p:sp>
      </p:grpSp>
      <p:grpSp>
        <p:nvGrpSpPr>
          <p:cNvPr name="Group 16" id="16"/>
          <p:cNvGrpSpPr/>
          <p:nvPr/>
        </p:nvGrpSpPr>
        <p:grpSpPr>
          <a:xfrm rot="0">
            <a:off x="2296728" y="5847823"/>
            <a:ext cx="6552147" cy="681305"/>
            <a:chOff x="0" y="0"/>
            <a:chExt cx="1058251" cy="110039"/>
          </a:xfrm>
        </p:grpSpPr>
        <p:sp>
          <p:nvSpPr>
            <p:cNvPr name="Freeform 17" id="17"/>
            <p:cNvSpPr/>
            <p:nvPr/>
          </p:nvSpPr>
          <p:spPr>
            <a:xfrm flipH="false" flipV="false" rot="0">
              <a:off x="0" y="0"/>
              <a:ext cx="1058251" cy="110039"/>
            </a:xfrm>
            <a:custGeom>
              <a:avLst/>
              <a:gdLst/>
              <a:ahLst/>
              <a:cxnLst/>
              <a:rect r="r" b="b" t="t" l="l"/>
              <a:pathLst>
                <a:path h="110039" w="1058251">
                  <a:moveTo>
                    <a:pt x="55019" y="0"/>
                  </a:moveTo>
                  <a:lnTo>
                    <a:pt x="1003231" y="0"/>
                  </a:lnTo>
                  <a:cubicBezTo>
                    <a:pt x="1033617" y="0"/>
                    <a:pt x="1058251" y="24633"/>
                    <a:pt x="1058251" y="55019"/>
                  </a:cubicBezTo>
                  <a:lnTo>
                    <a:pt x="1058251" y="55019"/>
                  </a:lnTo>
                  <a:cubicBezTo>
                    <a:pt x="1058251" y="69612"/>
                    <a:pt x="1052454" y="83606"/>
                    <a:pt x="1042136" y="93924"/>
                  </a:cubicBezTo>
                  <a:cubicBezTo>
                    <a:pt x="1031818" y="104242"/>
                    <a:pt x="1017823" y="110039"/>
                    <a:pt x="1003231" y="110039"/>
                  </a:cubicBezTo>
                  <a:lnTo>
                    <a:pt x="55019" y="110039"/>
                  </a:lnTo>
                  <a:cubicBezTo>
                    <a:pt x="40427" y="110039"/>
                    <a:pt x="26433" y="104242"/>
                    <a:pt x="16115" y="93924"/>
                  </a:cubicBezTo>
                  <a:cubicBezTo>
                    <a:pt x="5797" y="83606"/>
                    <a:pt x="0" y="69612"/>
                    <a:pt x="0" y="55019"/>
                  </a:cubicBezTo>
                  <a:lnTo>
                    <a:pt x="0" y="55019"/>
                  </a:lnTo>
                  <a:cubicBezTo>
                    <a:pt x="0" y="40427"/>
                    <a:pt x="5797" y="26433"/>
                    <a:pt x="16115" y="16115"/>
                  </a:cubicBezTo>
                  <a:cubicBezTo>
                    <a:pt x="26433" y="5797"/>
                    <a:pt x="40427" y="0"/>
                    <a:pt x="55019" y="0"/>
                  </a:cubicBezTo>
                  <a:close/>
                </a:path>
              </a:pathLst>
            </a:custGeom>
            <a:solidFill>
              <a:srgbClr val="FFB001"/>
            </a:solidFill>
          </p:spPr>
        </p:sp>
        <p:sp>
          <p:nvSpPr>
            <p:cNvPr name="TextBox 18" id="18"/>
            <p:cNvSpPr txBox="true"/>
            <p:nvPr/>
          </p:nvSpPr>
          <p:spPr>
            <a:xfrm>
              <a:off x="0" y="-47625"/>
              <a:ext cx="1058251" cy="157664"/>
            </a:xfrm>
            <a:prstGeom prst="rect">
              <a:avLst/>
            </a:prstGeom>
          </p:spPr>
          <p:txBody>
            <a:bodyPr anchor="ctr" rtlCol="false" tIns="50800" lIns="50800" bIns="50800" rIns="50800"/>
            <a:lstStyle/>
            <a:p>
              <a:pPr algn="ctr">
                <a:lnSpc>
                  <a:spcPts val="3360"/>
                </a:lnSpc>
              </a:pPr>
              <a:r>
                <a:rPr lang="en-US" b="true" sz="2400">
                  <a:solidFill>
                    <a:srgbClr val="FFFFFF"/>
                  </a:solidFill>
                  <a:latin typeface="DM Sans Bold"/>
                  <a:ea typeface="DM Sans Bold"/>
                  <a:cs typeface="DM Sans Bold"/>
                  <a:sym typeface="DM Sans Bold"/>
                </a:rPr>
                <a:t>Strengths and Weaknesses</a:t>
              </a:r>
            </a:p>
          </p:txBody>
        </p:sp>
      </p:grpSp>
      <p:grpSp>
        <p:nvGrpSpPr>
          <p:cNvPr name="Group 19" id="19"/>
          <p:cNvGrpSpPr/>
          <p:nvPr/>
        </p:nvGrpSpPr>
        <p:grpSpPr>
          <a:xfrm rot="0">
            <a:off x="2296728" y="7902852"/>
            <a:ext cx="6552147" cy="681305"/>
            <a:chOff x="0" y="0"/>
            <a:chExt cx="1058251" cy="110039"/>
          </a:xfrm>
        </p:grpSpPr>
        <p:sp>
          <p:nvSpPr>
            <p:cNvPr name="Freeform 20" id="20"/>
            <p:cNvSpPr/>
            <p:nvPr/>
          </p:nvSpPr>
          <p:spPr>
            <a:xfrm flipH="false" flipV="false" rot="0">
              <a:off x="0" y="0"/>
              <a:ext cx="1058251" cy="110039"/>
            </a:xfrm>
            <a:custGeom>
              <a:avLst/>
              <a:gdLst/>
              <a:ahLst/>
              <a:cxnLst/>
              <a:rect r="r" b="b" t="t" l="l"/>
              <a:pathLst>
                <a:path h="110039" w="1058251">
                  <a:moveTo>
                    <a:pt x="55019" y="0"/>
                  </a:moveTo>
                  <a:lnTo>
                    <a:pt x="1003231" y="0"/>
                  </a:lnTo>
                  <a:cubicBezTo>
                    <a:pt x="1033617" y="0"/>
                    <a:pt x="1058251" y="24633"/>
                    <a:pt x="1058251" y="55019"/>
                  </a:cubicBezTo>
                  <a:lnTo>
                    <a:pt x="1058251" y="55019"/>
                  </a:lnTo>
                  <a:cubicBezTo>
                    <a:pt x="1058251" y="69612"/>
                    <a:pt x="1052454" y="83606"/>
                    <a:pt x="1042136" y="93924"/>
                  </a:cubicBezTo>
                  <a:cubicBezTo>
                    <a:pt x="1031818" y="104242"/>
                    <a:pt x="1017823" y="110039"/>
                    <a:pt x="1003231" y="110039"/>
                  </a:cubicBezTo>
                  <a:lnTo>
                    <a:pt x="55019" y="110039"/>
                  </a:lnTo>
                  <a:cubicBezTo>
                    <a:pt x="40427" y="110039"/>
                    <a:pt x="26433" y="104242"/>
                    <a:pt x="16115" y="93924"/>
                  </a:cubicBezTo>
                  <a:cubicBezTo>
                    <a:pt x="5797" y="83606"/>
                    <a:pt x="0" y="69612"/>
                    <a:pt x="0" y="55019"/>
                  </a:cubicBezTo>
                  <a:lnTo>
                    <a:pt x="0" y="55019"/>
                  </a:lnTo>
                  <a:cubicBezTo>
                    <a:pt x="0" y="40427"/>
                    <a:pt x="5797" y="26433"/>
                    <a:pt x="16115" y="16115"/>
                  </a:cubicBezTo>
                  <a:cubicBezTo>
                    <a:pt x="26433" y="5797"/>
                    <a:pt x="40427" y="0"/>
                    <a:pt x="55019" y="0"/>
                  </a:cubicBezTo>
                  <a:close/>
                </a:path>
              </a:pathLst>
            </a:custGeom>
            <a:solidFill>
              <a:srgbClr val="FFB001"/>
            </a:solidFill>
          </p:spPr>
        </p:sp>
        <p:sp>
          <p:nvSpPr>
            <p:cNvPr name="TextBox 21" id="21"/>
            <p:cNvSpPr txBox="true"/>
            <p:nvPr/>
          </p:nvSpPr>
          <p:spPr>
            <a:xfrm>
              <a:off x="0" y="-47625"/>
              <a:ext cx="1058251" cy="157664"/>
            </a:xfrm>
            <a:prstGeom prst="rect">
              <a:avLst/>
            </a:prstGeom>
          </p:spPr>
          <p:txBody>
            <a:bodyPr anchor="ctr" rtlCol="false" tIns="50800" lIns="50800" bIns="50800" rIns="50800"/>
            <a:lstStyle/>
            <a:p>
              <a:pPr algn="ctr">
                <a:lnSpc>
                  <a:spcPts val="3360"/>
                </a:lnSpc>
              </a:pPr>
              <a:r>
                <a:rPr lang="en-US" b="true" sz="2400">
                  <a:solidFill>
                    <a:srgbClr val="FFFFFF"/>
                  </a:solidFill>
                  <a:latin typeface="DM Sans Bold"/>
                  <a:ea typeface="DM Sans Bold"/>
                  <a:cs typeface="DM Sans Bold"/>
                  <a:sym typeface="DM Sans Bold"/>
                </a:rPr>
                <a:t>Best use Cases</a:t>
              </a:r>
            </a:p>
          </p:txBody>
        </p:sp>
      </p:grpSp>
      <p:sp>
        <p:nvSpPr>
          <p:cNvPr name="TextBox 22" id="22"/>
          <p:cNvSpPr txBox="true"/>
          <p:nvPr/>
        </p:nvSpPr>
        <p:spPr>
          <a:xfrm rot="0">
            <a:off x="2204490" y="4653435"/>
            <a:ext cx="13804735" cy="968854"/>
          </a:xfrm>
          <a:prstGeom prst="rect">
            <a:avLst/>
          </a:prstGeom>
        </p:spPr>
        <p:txBody>
          <a:bodyPr anchor="t" rtlCol="false" tIns="0" lIns="0" bIns="0" rIns="0">
            <a:spAutoFit/>
          </a:bodyPr>
          <a:lstStyle/>
          <a:p>
            <a:pPr algn="just" marL="586007" indent="-293003" lvl="1">
              <a:lnSpc>
                <a:spcPts val="3799"/>
              </a:lnSpc>
              <a:buFont typeface="Arial"/>
              <a:buChar char="•"/>
            </a:pPr>
            <a:r>
              <a:rPr lang="en-US" sz="2714">
                <a:solidFill>
                  <a:srgbClr val="000000"/>
                </a:solidFill>
                <a:latin typeface="Poppins"/>
                <a:ea typeface="Poppins"/>
                <a:cs typeface="Poppins"/>
                <a:sym typeface="Poppins"/>
              </a:rPr>
              <a:t>Eight translation procedures (Newmark) focus on linguistic accuracy</a:t>
            </a:r>
          </a:p>
          <a:p>
            <a:pPr algn="just" marL="586007" indent="-293003" lvl="1">
              <a:lnSpc>
                <a:spcPts val="3799"/>
              </a:lnSpc>
              <a:buFont typeface="Arial"/>
              <a:buChar char="•"/>
            </a:pPr>
            <a:r>
              <a:rPr lang="en-US" sz="2714">
                <a:solidFill>
                  <a:srgbClr val="000000"/>
                </a:solidFill>
                <a:latin typeface="Poppins"/>
                <a:ea typeface="Poppins"/>
                <a:cs typeface="Poppins"/>
                <a:sym typeface="Poppins"/>
              </a:rPr>
              <a:t>While transcreation enhances emotional and cultural adaptation</a:t>
            </a:r>
          </a:p>
        </p:txBody>
      </p:sp>
      <p:sp>
        <p:nvSpPr>
          <p:cNvPr name="TextBox 23" id="23"/>
          <p:cNvSpPr txBox="true"/>
          <p:nvPr/>
        </p:nvSpPr>
        <p:spPr>
          <a:xfrm rot="0">
            <a:off x="2204490" y="6681528"/>
            <a:ext cx="13804735" cy="968854"/>
          </a:xfrm>
          <a:prstGeom prst="rect">
            <a:avLst/>
          </a:prstGeom>
        </p:spPr>
        <p:txBody>
          <a:bodyPr anchor="t" rtlCol="false" tIns="0" lIns="0" bIns="0" rIns="0">
            <a:spAutoFit/>
          </a:bodyPr>
          <a:lstStyle/>
          <a:p>
            <a:pPr algn="just" marL="586007" indent="-293003" lvl="1">
              <a:lnSpc>
                <a:spcPts val="3799"/>
              </a:lnSpc>
              <a:buFont typeface="Arial"/>
              <a:buChar char="•"/>
            </a:pPr>
            <a:r>
              <a:rPr lang="en-US" sz="2714">
                <a:solidFill>
                  <a:srgbClr val="000000"/>
                </a:solidFill>
                <a:latin typeface="Poppins"/>
                <a:ea typeface="Poppins"/>
                <a:cs typeface="Poppins"/>
                <a:sym typeface="Poppins"/>
              </a:rPr>
              <a:t>Automatic translation is fast and consisten but lack of cultural nuance</a:t>
            </a:r>
          </a:p>
          <a:p>
            <a:pPr algn="just" marL="586007" indent="-293003" lvl="1">
              <a:lnSpc>
                <a:spcPts val="3799"/>
              </a:lnSpc>
              <a:buFont typeface="Arial"/>
              <a:buChar char="•"/>
            </a:pPr>
            <a:r>
              <a:rPr lang="en-US" sz="2714">
                <a:solidFill>
                  <a:srgbClr val="000000"/>
                </a:solidFill>
                <a:latin typeface="Poppins"/>
                <a:ea typeface="Poppins"/>
                <a:cs typeface="Poppins"/>
                <a:sym typeface="Poppins"/>
              </a:rPr>
              <a:t>While transcreation engaging cultural adapted but time-consuming</a:t>
            </a:r>
          </a:p>
        </p:txBody>
      </p:sp>
      <p:sp>
        <p:nvSpPr>
          <p:cNvPr name="TextBox 24" id="24"/>
          <p:cNvSpPr txBox="true"/>
          <p:nvPr/>
        </p:nvSpPr>
        <p:spPr>
          <a:xfrm rot="0">
            <a:off x="2296728" y="8736557"/>
            <a:ext cx="13804735" cy="968854"/>
          </a:xfrm>
          <a:prstGeom prst="rect">
            <a:avLst/>
          </a:prstGeom>
        </p:spPr>
        <p:txBody>
          <a:bodyPr anchor="t" rtlCol="false" tIns="0" lIns="0" bIns="0" rIns="0">
            <a:spAutoFit/>
          </a:bodyPr>
          <a:lstStyle/>
          <a:p>
            <a:pPr algn="just" marL="586007" indent="-293003" lvl="1">
              <a:lnSpc>
                <a:spcPts val="3799"/>
              </a:lnSpc>
              <a:buFont typeface="Arial"/>
              <a:buChar char="•"/>
            </a:pPr>
            <a:r>
              <a:rPr lang="en-US" sz="2714">
                <a:solidFill>
                  <a:srgbClr val="000000"/>
                </a:solidFill>
                <a:latin typeface="Poppins"/>
                <a:ea typeface="Poppins"/>
                <a:cs typeface="Poppins"/>
                <a:sym typeface="Poppins"/>
              </a:rPr>
              <a:t>Automatic translation is ideal for technical text</a:t>
            </a:r>
          </a:p>
          <a:p>
            <a:pPr algn="just" marL="586007" indent="-293003" lvl="1">
              <a:lnSpc>
                <a:spcPts val="3799"/>
              </a:lnSpc>
              <a:buFont typeface="Arial"/>
              <a:buChar char="•"/>
            </a:pPr>
            <a:r>
              <a:rPr lang="en-US" sz="2714">
                <a:solidFill>
                  <a:srgbClr val="000000"/>
                </a:solidFill>
                <a:latin typeface="Poppins"/>
                <a:ea typeface="Poppins"/>
                <a:cs typeface="Poppins"/>
                <a:sym typeface="Poppins"/>
              </a:rPr>
              <a:t>Transcreation is better for marketing, advertising, and persuasive content.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49" r="0" b="-4961"/>
            </a:stretch>
          </a:blipFill>
        </p:spPr>
      </p:sp>
      <p:grpSp>
        <p:nvGrpSpPr>
          <p:cNvPr name="Group 3" id="3"/>
          <p:cNvGrpSpPr/>
          <p:nvPr/>
        </p:nvGrpSpPr>
        <p:grpSpPr>
          <a:xfrm rot="0">
            <a:off x="6237434" y="1142141"/>
            <a:ext cx="5813132" cy="914248"/>
            <a:chOff x="0" y="0"/>
            <a:chExt cx="1215201" cy="191118"/>
          </a:xfrm>
        </p:grpSpPr>
        <p:sp>
          <p:nvSpPr>
            <p:cNvPr name="Freeform 4" id="4"/>
            <p:cNvSpPr/>
            <p:nvPr/>
          </p:nvSpPr>
          <p:spPr>
            <a:xfrm flipH="false" flipV="false" rot="0">
              <a:off x="0" y="0"/>
              <a:ext cx="1215201" cy="191118"/>
            </a:xfrm>
            <a:custGeom>
              <a:avLst/>
              <a:gdLst/>
              <a:ahLst/>
              <a:cxnLst/>
              <a:rect r="r" b="b" t="t" l="l"/>
              <a:pathLst>
                <a:path h="191118" w="1215201">
                  <a:moveTo>
                    <a:pt x="95559" y="0"/>
                  </a:moveTo>
                  <a:lnTo>
                    <a:pt x="1119642" y="0"/>
                  </a:lnTo>
                  <a:cubicBezTo>
                    <a:pt x="1144986" y="0"/>
                    <a:pt x="1169292" y="10068"/>
                    <a:pt x="1187212" y="27989"/>
                  </a:cubicBezTo>
                  <a:cubicBezTo>
                    <a:pt x="1205133" y="45909"/>
                    <a:pt x="1215201" y="70215"/>
                    <a:pt x="1215201" y="95559"/>
                  </a:cubicBezTo>
                  <a:lnTo>
                    <a:pt x="1215201" y="95559"/>
                  </a:lnTo>
                  <a:cubicBezTo>
                    <a:pt x="1215201" y="148335"/>
                    <a:pt x="1172418" y="191118"/>
                    <a:pt x="1119642" y="191118"/>
                  </a:cubicBezTo>
                  <a:lnTo>
                    <a:pt x="95559" y="191118"/>
                  </a:lnTo>
                  <a:cubicBezTo>
                    <a:pt x="70215" y="191118"/>
                    <a:pt x="45909" y="181050"/>
                    <a:pt x="27989" y="163130"/>
                  </a:cubicBezTo>
                  <a:cubicBezTo>
                    <a:pt x="10068" y="145209"/>
                    <a:pt x="0" y="120903"/>
                    <a:pt x="0" y="95559"/>
                  </a:cubicBezTo>
                  <a:lnTo>
                    <a:pt x="0" y="95559"/>
                  </a:lnTo>
                  <a:cubicBezTo>
                    <a:pt x="0" y="70215"/>
                    <a:pt x="10068" y="45909"/>
                    <a:pt x="27989" y="27989"/>
                  </a:cubicBezTo>
                  <a:cubicBezTo>
                    <a:pt x="45909" y="10068"/>
                    <a:pt x="70215" y="0"/>
                    <a:pt x="95559" y="0"/>
                  </a:cubicBezTo>
                  <a:close/>
                </a:path>
              </a:pathLst>
            </a:custGeom>
            <a:solidFill>
              <a:srgbClr val="052C7A"/>
            </a:solidFill>
          </p:spPr>
        </p:sp>
        <p:sp>
          <p:nvSpPr>
            <p:cNvPr name="TextBox 5" id="5"/>
            <p:cNvSpPr txBox="true"/>
            <p:nvPr/>
          </p:nvSpPr>
          <p:spPr>
            <a:xfrm>
              <a:off x="0" y="-85725"/>
              <a:ext cx="1215201" cy="276843"/>
            </a:xfrm>
            <a:prstGeom prst="rect">
              <a:avLst/>
            </a:prstGeom>
          </p:spPr>
          <p:txBody>
            <a:bodyPr anchor="ctr" rtlCol="false" tIns="50800" lIns="50800" bIns="50800" rIns="50800"/>
            <a:lstStyle/>
            <a:p>
              <a:pPr algn="ctr">
                <a:lnSpc>
                  <a:spcPts val="6160"/>
                </a:lnSpc>
              </a:pPr>
              <a:r>
                <a:rPr lang="en-US" b="true" sz="4400">
                  <a:solidFill>
                    <a:srgbClr val="FFFFFF"/>
                  </a:solidFill>
                  <a:latin typeface="DM Sans Bold"/>
                  <a:ea typeface="DM Sans Bold"/>
                  <a:cs typeface="DM Sans Bold"/>
                  <a:sym typeface="DM Sans Bold"/>
                </a:rPr>
                <a:t>Research Findings</a:t>
              </a:r>
            </a:p>
          </p:txBody>
        </p:sp>
      </p:grpSp>
      <p:sp>
        <p:nvSpPr>
          <p:cNvPr name="Freeform 6" id="6"/>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3"/>
            <a:stretch>
              <a:fillRect l="0" t="0" r="0" b="0"/>
            </a:stretch>
          </a:blipFill>
        </p:spPr>
      </p:sp>
      <p:graphicFrame>
        <p:nvGraphicFramePr>
          <p:cNvPr name="Table 7" id="7"/>
          <p:cNvGraphicFramePr>
            <a:graphicFrameLocks noGrp="true"/>
          </p:cNvGraphicFramePr>
          <p:nvPr/>
        </p:nvGraphicFramePr>
        <p:xfrm>
          <a:off x="2326101" y="2335119"/>
          <a:ext cx="13635799" cy="7181412"/>
        </p:xfrm>
        <a:graphic>
          <a:graphicData uri="http://schemas.openxmlformats.org/drawingml/2006/table">
            <a:tbl>
              <a:tblPr/>
              <a:tblGrid>
                <a:gridCol w="6848379"/>
                <a:gridCol w="6787420"/>
              </a:tblGrid>
              <a:tr h="1191335">
                <a:tc>
                  <a:txBody>
                    <a:bodyPr anchor="t" rtlCol="false"/>
                    <a:lstStyle/>
                    <a:p>
                      <a:pPr algn="ctr">
                        <a:lnSpc>
                          <a:spcPts val="3950"/>
                        </a:lnSpc>
                        <a:defRPr/>
                      </a:pPr>
                      <a:r>
                        <a:rPr lang="en-US" sz="2821" b="true">
                          <a:solidFill>
                            <a:srgbClr val="000000"/>
                          </a:solidFill>
                          <a:latin typeface="Glacial Indifference Bold"/>
                          <a:ea typeface="Glacial Indifference Bold"/>
                          <a:cs typeface="Glacial Indifference Bold"/>
                          <a:sym typeface="Glacial Indifference Bold"/>
                        </a:rPr>
                        <a:t>Aspect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950"/>
                        </a:lnSpc>
                        <a:defRPr/>
                      </a:pPr>
                      <a:r>
                        <a:rPr lang="en-US" sz="2821" b="true">
                          <a:solidFill>
                            <a:srgbClr val="000000"/>
                          </a:solidFill>
                          <a:latin typeface="Glacial Indifference Bold"/>
                          <a:ea typeface="Glacial Indifference Bold"/>
                          <a:cs typeface="Glacial Indifference Bold"/>
                          <a:sym typeface="Glacial Indifference Bold"/>
                        </a:rPr>
                        <a:t>Findings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91335">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Translation procedures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Identified eight methods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91335">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Automatic translation using CAT Tools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Fast, consistent, and efficient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369478">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Transcreation process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Work as emotional connection and adaptation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237928">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Comparison CAT and Transcreation based on (Newmark) translation procedures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530"/>
                        </a:lnSpc>
                        <a:defRPr/>
                      </a:pPr>
                      <a:r>
                        <a:rPr lang="en-US" sz="2521">
                          <a:solidFill>
                            <a:srgbClr val="000000"/>
                          </a:solidFill>
                          <a:latin typeface="Glacial Indifference"/>
                          <a:ea typeface="Glacial Indifference"/>
                          <a:cs typeface="Glacial Indifference"/>
                          <a:sym typeface="Glacial Indifference"/>
                        </a:rPr>
                        <a:t>Combining CAT tools and transcreation improve accuracy, cultural relevance and effective communication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Freeform 8" id="8"/>
          <p:cNvSpPr/>
          <p:nvPr/>
        </p:nvSpPr>
        <p:spPr>
          <a:xfrm flipH="false" flipV="false" rot="0">
            <a:off x="1488304" y="1306215"/>
            <a:ext cx="1868822" cy="2063960"/>
          </a:xfrm>
          <a:custGeom>
            <a:avLst/>
            <a:gdLst/>
            <a:ahLst/>
            <a:cxnLst/>
            <a:rect r="r" b="b" t="t" l="l"/>
            <a:pathLst>
              <a:path h="2063960" w="1868822">
                <a:moveTo>
                  <a:pt x="0" y="0"/>
                </a:moveTo>
                <a:lnTo>
                  <a:pt x="1868822" y="0"/>
                </a:lnTo>
                <a:lnTo>
                  <a:pt x="1868822" y="2063959"/>
                </a:lnTo>
                <a:lnTo>
                  <a:pt x="0" y="20639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096400" y="8212547"/>
            <a:ext cx="3191600" cy="2421627"/>
          </a:xfrm>
          <a:custGeom>
            <a:avLst/>
            <a:gdLst/>
            <a:ahLst/>
            <a:cxnLst/>
            <a:rect r="r" b="b" t="t" l="l"/>
            <a:pathLst>
              <a:path h="2421627" w="3191600">
                <a:moveTo>
                  <a:pt x="0" y="0"/>
                </a:moveTo>
                <a:lnTo>
                  <a:pt x="3191600" y="0"/>
                </a:lnTo>
                <a:lnTo>
                  <a:pt x="3191600" y="2421626"/>
                </a:lnTo>
                <a:lnTo>
                  <a:pt x="0" y="2421626"/>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49" r="0" b="-4961"/>
            </a:stretch>
          </a:blipFill>
        </p:spPr>
      </p:sp>
      <p:grpSp>
        <p:nvGrpSpPr>
          <p:cNvPr name="Group 3" id="3"/>
          <p:cNvGrpSpPr/>
          <p:nvPr/>
        </p:nvGrpSpPr>
        <p:grpSpPr>
          <a:xfrm rot="0">
            <a:off x="6237434" y="1142141"/>
            <a:ext cx="5813132" cy="914248"/>
            <a:chOff x="0" y="0"/>
            <a:chExt cx="1215201" cy="191118"/>
          </a:xfrm>
        </p:grpSpPr>
        <p:sp>
          <p:nvSpPr>
            <p:cNvPr name="Freeform 4" id="4"/>
            <p:cNvSpPr/>
            <p:nvPr/>
          </p:nvSpPr>
          <p:spPr>
            <a:xfrm flipH="false" flipV="false" rot="0">
              <a:off x="0" y="0"/>
              <a:ext cx="1215201" cy="191118"/>
            </a:xfrm>
            <a:custGeom>
              <a:avLst/>
              <a:gdLst/>
              <a:ahLst/>
              <a:cxnLst/>
              <a:rect r="r" b="b" t="t" l="l"/>
              <a:pathLst>
                <a:path h="191118" w="1215201">
                  <a:moveTo>
                    <a:pt x="95559" y="0"/>
                  </a:moveTo>
                  <a:lnTo>
                    <a:pt x="1119642" y="0"/>
                  </a:lnTo>
                  <a:cubicBezTo>
                    <a:pt x="1144986" y="0"/>
                    <a:pt x="1169292" y="10068"/>
                    <a:pt x="1187212" y="27989"/>
                  </a:cubicBezTo>
                  <a:cubicBezTo>
                    <a:pt x="1205133" y="45909"/>
                    <a:pt x="1215201" y="70215"/>
                    <a:pt x="1215201" y="95559"/>
                  </a:cubicBezTo>
                  <a:lnTo>
                    <a:pt x="1215201" y="95559"/>
                  </a:lnTo>
                  <a:cubicBezTo>
                    <a:pt x="1215201" y="148335"/>
                    <a:pt x="1172418" y="191118"/>
                    <a:pt x="1119642" y="191118"/>
                  </a:cubicBezTo>
                  <a:lnTo>
                    <a:pt x="95559" y="191118"/>
                  </a:lnTo>
                  <a:cubicBezTo>
                    <a:pt x="70215" y="191118"/>
                    <a:pt x="45909" y="181050"/>
                    <a:pt x="27989" y="163130"/>
                  </a:cubicBezTo>
                  <a:cubicBezTo>
                    <a:pt x="10068" y="145209"/>
                    <a:pt x="0" y="120903"/>
                    <a:pt x="0" y="95559"/>
                  </a:cubicBezTo>
                  <a:lnTo>
                    <a:pt x="0" y="95559"/>
                  </a:lnTo>
                  <a:cubicBezTo>
                    <a:pt x="0" y="70215"/>
                    <a:pt x="10068" y="45909"/>
                    <a:pt x="27989" y="27989"/>
                  </a:cubicBezTo>
                  <a:cubicBezTo>
                    <a:pt x="45909" y="10068"/>
                    <a:pt x="70215" y="0"/>
                    <a:pt x="95559" y="0"/>
                  </a:cubicBezTo>
                  <a:close/>
                </a:path>
              </a:pathLst>
            </a:custGeom>
            <a:solidFill>
              <a:srgbClr val="052C7A"/>
            </a:solidFill>
          </p:spPr>
        </p:sp>
        <p:sp>
          <p:nvSpPr>
            <p:cNvPr name="TextBox 5" id="5"/>
            <p:cNvSpPr txBox="true"/>
            <p:nvPr/>
          </p:nvSpPr>
          <p:spPr>
            <a:xfrm>
              <a:off x="0" y="-85725"/>
              <a:ext cx="1215201" cy="276843"/>
            </a:xfrm>
            <a:prstGeom prst="rect">
              <a:avLst/>
            </a:prstGeom>
          </p:spPr>
          <p:txBody>
            <a:bodyPr anchor="ctr" rtlCol="false" tIns="50800" lIns="50800" bIns="50800" rIns="50800"/>
            <a:lstStyle/>
            <a:p>
              <a:pPr algn="ctr">
                <a:lnSpc>
                  <a:spcPts val="6160"/>
                </a:lnSpc>
              </a:pPr>
              <a:r>
                <a:rPr lang="en-US" b="true" sz="4400">
                  <a:solidFill>
                    <a:srgbClr val="FFFFFF"/>
                  </a:solidFill>
                  <a:latin typeface="DM Sans Bold"/>
                  <a:ea typeface="DM Sans Bold"/>
                  <a:cs typeface="DM Sans Bold"/>
                  <a:sym typeface="DM Sans Bold"/>
                </a:rPr>
                <a:t>Research Findings</a:t>
              </a:r>
            </a:p>
          </p:txBody>
        </p:sp>
      </p:grpSp>
      <p:sp>
        <p:nvSpPr>
          <p:cNvPr name="Freeform 6" id="6"/>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3"/>
            <a:stretch>
              <a:fillRect l="0" t="0" r="0" b="0"/>
            </a:stretch>
          </a:blipFill>
        </p:spPr>
      </p:sp>
      <p:sp>
        <p:nvSpPr>
          <p:cNvPr name="Freeform 7" id="7"/>
          <p:cNvSpPr/>
          <p:nvPr/>
        </p:nvSpPr>
        <p:spPr>
          <a:xfrm flipH="false" flipV="false" rot="0">
            <a:off x="15096400" y="8212547"/>
            <a:ext cx="3191600" cy="2421627"/>
          </a:xfrm>
          <a:custGeom>
            <a:avLst/>
            <a:gdLst/>
            <a:ahLst/>
            <a:cxnLst/>
            <a:rect r="r" b="b" t="t" l="l"/>
            <a:pathLst>
              <a:path h="2421627" w="3191600">
                <a:moveTo>
                  <a:pt x="0" y="0"/>
                </a:moveTo>
                <a:lnTo>
                  <a:pt x="3191600" y="0"/>
                </a:lnTo>
                <a:lnTo>
                  <a:pt x="3191600" y="2421626"/>
                </a:lnTo>
                <a:lnTo>
                  <a:pt x="0" y="2421626"/>
                </a:lnTo>
                <a:lnTo>
                  <a:pt x="0" y="0"/>
                </a:lnTo>
                <a:close/>
              </a:path>
            </a:pathLst>
          </a:custGeom>
          <a:blipFill>
            <a:blip r:embed="rId4"/>
            <a:stretch>
              <a:fillRect l="0" t="0" r="0" b="0"/>
            </a:stretch>
          </a:blipFill>
        </p:spPr>
      </p:sp>
      <p:sp>
        <p:nvSpPr>
          <p:cNvPr name="Freeform 8" id="8"/>
          <p:cNvSpPr/>
          <p:nvPr/>
        </p:nvSpPr>
        <p:spPr>
          <a:xfrm flipH="false" flipV="false" rot="0">
            <a:off x="2017345" y="3340944"/>
            <a:ext cx="14253311" cy="4871603"/>
          </a:xfrm>
          <a:custGeom>
            <a:avLst/>
            <a:gdLst/>
            <a:ahLst/>
            <a:cxnLst/>
            <a:rect r="r" b="b" t="t" l="l"/>
            <a:pathLst>
              <a:path h="4871603" w="14253311">
                <a:moveTo>
                  <a:pt x="0" y="0"/>
                </a:moveTo>
                <a:lnTo>
                  <a:pt x="14253310" y="0"/>
                </a:lnTo>
                <a:lnTo>
                  <a:pt x="14253310" y="4871603"/>
                </a:lnTo>
                <a:lnTo>
                  <a:pt x="0" y="4871603"/>
                </a:lnTo>
                <a:lnTo>
                  <a:pt x="0" y="0"/>
                </a:lnTo>
                <a:close/>
              </a:path>
            </a:pathLst>
          </a:custGeom>
          <a:blipFill>
            <a:blip r:embed="rId5"/>
            <a:stretch>
              <a:fillRect l="0" t="0" r="0" b="0"/>
            </a:stretch>
          </a:blipFill>
        </p:spPr>
      </p:sp>
      <p:sp>
        <p:nvSpPr>
          <p:cNvPr name="TextBox 9" id="9"/>
          <p:cNvSpPr txBox="true"/>
          <p:nvPr/>
        </p:nvSpPr>
        <p:spPr>
          <a:xfrm rot="0">
            <a:off x="6901296" y="8145872"/>
            <a:ext cx="4485409" cy="571002"/>
          </a:xfrm>
          <a:prstGeom prst="rect">
            <a:avLst/>
          </a:prstGeom>
        </p:spPr>
        <p:txBody>
          <a:bodyPr anchor="t" rtlCol="false" tIns="0" lIns="0" bIns="0" rIns="0">
            <a:spAutoFit/>
          </a:bodyPr>
          <a:lstStyle/>
          <a:p>
            <a:pPr algn="ctr">
              <a:lnSpc>
                <a:spcPts val="4636"/>
              </a:lnSpc>
            </a:pPr>
            <a:r>
              <a:rPr lang="en-US" sz="3311" b="true">
                <a:solidFill>
                  <a:srgbClr val="000000"/>
                </a:solidFill>
                <a:latin typeface="Open Sans Bold"/>
                <a:ea typeface="Open Sans Bold"/>
                <a:cs typeface="Open Sans Bold"/>
                <a:sym typeface="Open Sans Bold"/>
              </a:rPr>
              <a:t>Tabel 9. Transference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49" r="0" b="-4961"/>
            </a:stretch>
          </a:blipFill>
        </p:spPr>
      </p:sp>
      <p:grpSp>
        <p:nvGrpSpPr>
          <p:cNvPr name="Group 3" id="3"/>
          <p:cNvGrpSpPr/>
          <p:nvPr/>
        </p:nvGrpSpPr>
        <p:grpSpPr>
          <a:xfrm rot="0">
            <a:off x="6237434" y="1142141"/>
            <a:ext cx="5813132" cy="914248"/>
            <a:chOff x="0" y="0"/>
            <a:chExt cx="1215201" cy="191118"/>
          </a:xfrm>
        </p:grpSpPr>
        <p:sp>
          <p:nvSpPr>
            <p:cNvPr name="Freeform 4" id="4"/>
            <p:cNvSpPr/>
            <p:nvPr/>
          </p:nvSpPr>
          <p:spPr>
            <a:xfrm flipH="false" flipV="false" rot="0">
              <a:off x="0" y="0"/>
              <a:ext cx="1215201" cy="191118"/>
            </a:xfrm>
            <a:custGeom>
              <a:avLst/>
              <a:gdLst/>
              <a:ahLst/>
              <a:cxnLst/>
              <a:rect r="r" b="b" t="t" l="l"/>
              <a:pathLst>
                <a:path h="191118" w="1215201">
                  <a:moveTo>
                    <a:pt x="95559" y="0"/>
                  </a:moveTo>
                  <a:lnTo>
                    <a:pt x="1119642" y="0"/>
                  </a:lnTo>
                  <a:cubicBezTo>
                    <a:pt x="1144986" y="0"/>
                    <a:pt x="1169292" y="10068"/>
                    <a:pt x="1187212" y="27989"/>
                  </a:cubicBezTo>
                  <a:cubicBezTo>
                    <a:pt x="1205133" y="45909"/>
                    <a:pt x="1215201" y="70215"/>
                    <a:pt x="1215201" y="95559"/>
                  </a:cubicBezTo>
                  <a:lnTo>
                    <a:pt x="1215201" y="95559"/>
                  </a:lnTo>
                  <a:cubicBezTo>
                    <a:pt x="1215201" y="148335"/>
                    <a:pt x="1172418" y="191118"/>
                    <a:pt x="1119642" y="191118"/>
                  </a:cubicBezTo>
                  <a:lnTo>
                    <a:pt x="95559" y="191118"/>
                  </a:lnTo>
                  <a:cubicBezTo>
                    <a:pt x="70215" y="191118"/>
                    <a:pt x="45909" y="181050"/>
                    <a:pt x="27989" y="163130"/>
                  </a:cubicBezTo>
                  <a:cubicBezTo>
                    <a:pt x="10068" y="145209"/>
                    <a:pt x="0" y="120903"/>
                    <a:pt x="0" y="95559"/>
                  </a:cubicBezTo>
                  <a:lnTo>
                    <a:pt x="0" y="95559"/>
                  </a:lnTo>
                  <a:cubicBezTo>
                    <a:pt x="0" y="70215"/>
                    <a:pt x="10068" y="45909"/>
                    <a:pt x="27989" y="27989"/>
                  </a:cubicBezTo>
                  <a:cubicBezTo>
                    <a:pt x="45909" y="10068"/>
                    <a:pt x="70215" y="0"/>
                    <a:pt x="95559" y="0"/>
                  </a:cubicBezTo>
                  <a:close/>
                </a:path>
              </a:pathLst>
            </a:custGeom>
            <a:solidFill>
              <a:srgbClr val="052C7A"/>
            </a:solidFill>
          </p:spPr>
        </p:sp>
        <p:sp>
          <p:nvSpPr>
            <p:cNvPr name="TextBox 5" id="5"/>
            <p:cNvSpPr txBox="true"/>
            <p:nvPr/>
          </p:nvSpPr>
          <p:spPr>
            <a:xfrm>
              <a:off x="0" y="-85725"/>
              <a:ext cx="1215201" cy="276843"/>
            </a:xfrm>
            <a:prstGeom prst="rect">
              <a:avLst/>
            </a:prstGeom>
          </p:spPr>
          <p:txBody>
            <a:bodyPr anchor="ctr" rtlCol="false" tIns="50800" lIns="50800" bIns="50800" rIns="50800"/>
            <a:lstStyle/>
            <a:p>
              <a:pPr algn="ctr">
                <a:lnSpc>
                  <a:spcPts val="6160"/>
                </a:lnSpc>
              </a:pPr>
              <a:r>
                <a:rPr lang="en-US" b="true" sz="4400">
                  <a:solidFill>
                    <a:srgbClr val="FFFFFF"/>
                  </a:solidFill>
                  <a:latin typeface="DM Sans Bold"/>
                  <a:ea typeface="DM Sans Bold"/>
                  <a:cs typeface="DM Sans Bold"/>
                  <a:sym typeface="DM Sans Bold"/>
                </a:rPr>
                <a:t>Research Findings</a:t>
              </a:r>
            </a:p>
          </p:txBody>
        </p:sp>
      </p:grpSp>
      <p:sp>
        <p:nvSpPr>
          <p:cNvPr name="Freeform 6" id="6"/>
          <p:cNvSpPr/>
          <p:nvPr/>
        </p:nvSpPr>
        <p:spPr>
          <a:xfrm flipH="false" flipV="false" rot="0">
            <a:off x="421221" y="441199"/>
            <a:ext cx="2134165" cy="700942"/>
          </a:xfrm>
          <a:custGeom>
            <a:avLst/>
            <a:gdLst/>
            <a:ahLst/>
            <a:cxnLst/>
            <a:rect r="r" b="b" t="t" l="l"/>
            <a:pathLst>
              <a:path h="700942" w="2134165">
                <a:moveTo>
                  <a:pt x="0" y="0"/>
                </a:moveTo>
                <a:lnTo>
                  <a:pt x="2134166" y="0"/>
                </a:lnTo>
                <a:lnTo>
                  <a:pt x="2134166" y="700942"/>
                </a:lnTo>
                <a:lnTo>
                  <a:pt x="0" y="700942"/>
                </a:lnTo>
                <a:lnTo>
                  <a:pt x="0" y="0"/>
                </a:lnTo>
                <a:close/>
              </a:path>
            </a:pathLst>
          </a:custGeom>
          <a:blipFill>
            <a:blip r:embed="rId3"/>
            <a:stretch>
              <a:fillRect l="0" t="0" r="0" b="0"/>
            </a:stretch>
          </a:blipFill>
        </p:spPr>
      </p:sp>
      <p:sp>
        <p:nvSpPr>
          <p:cNvPr name="Freeform 7" id="7"/>
          <p:cNvSpPr/>
          <p:nvPr/>
        </p:nvSpPr>
        <p:spPr>
          <a:xfrm flipH="false" flipV="false" rot="0">
            <a:off x="15096400" y="8212547"/>
            <a:ext cx="3191600" cy="2421627"/>
          </a:xfrm>
          <a:custGeom>
            <a:avLst/>
            <a:gdLst/>
            <a:ahLst/>
            <a:cxnLst/>
            <a:rect r="r" b="b" t="t" l="l"/>
            <a:pathLst>
              <a:path h="2421627" w="3191600">
                <a:moveTo>
                  <a:pt x="0" y="0"/>
                </a:moveTo>
                <a:lnTo>
                  <a:pt x="3191600" y="0"/>
                </a:lnTo>
                <a:lnTo>
                  <a:pt x="3191600" y="2421626"/>
                </a:lnTo>
                <a:lnTo>
                  <a:pt x="0" y="2421626"/>
                </a:lnTo>
                <a:lnTo>
                  <a:pt x="0" y="0"/>
                </a:lnTo>
                <a:close/>
              </a:path>
            </a:pathLst>
          </a:custGeom>
          <a:blipFill>
            <a:blip r:embed="rId4"/>
            <a:stretch>
              <a:fillRect l="0" t="0" r="0" b="0"/>
            </a:stretch>
          </a:blipFill>
        </p:spPr>
      </p:sp>
      <p:sp>
        <p:nvSpPr>
          <p:cNvPr name="Freeform 8" id="8"/>
          <p:cNvSpPr/>
          <p:nvPr/>
        </p:nvSpPr>
        <p:spPr>
          <a:xfrm flipH="false" flipV="false" rot="0">
            <a:off x="992172" y="2938175"/>
            <a:ext cx="16303656" cy="4410651"/>
          </a:xfrm>
          <a:custGeom>
            <a:avLst/>
            <a:gdLst/>
            <a:ahLst/>
            <a:cxnLst/>
            <a:rect r="r" b="b" t="t" l="l"/>
            <a:pathLst>
              <a:path h="4410651" w="16303656">
                <a:moveTo>
                  <a:pt x="0" y="0"/>
                </a:moveTo>
                <a:lnTo>
                  <a:pt x="16303656" y="0"/>
                </a:lnTo>
                <a:lnTo>
                  <a:pt x="16303656" y="4410650"/>
                </a:lnTo>
                <a:lnTo>
                  <a:pt x="0" y="4410650"/>
                </a:lnTo>
                <a:lnTo>
                  <a:pt x="0" y="0"/>
                </a:lnTo>
                <a:close/>
              </a:path>
            </a:pathLst>
          </a:custGeom>
          <a:blipFill>
            <a:blip r:embed="rId5"/>
            <a:stretch>
              <a:fillRect l="0" t="0" r="0" b="0"/>
            </a:stretch>
          </a:blipFill>
        </p:spPr>
      </p:sp>
      <p:sp>
        <p:nvSpPr>
          <p:cNvPr name="TextBox 9" id="9"/>
          <p:cNvSpPr txBox="true"/>
          <p:nvPr/>
        </p:nvSpPr>
        <p:spPr>
          <a:xfrm rot="0">
            <a:off x="7069498" y="8145872"/>
            <a:ext cx="4149003" cy="571002"/>
          </a:xfrm>
          <a:prstGeom prst="rect">
            <a:avLst/>
          </a:prstGeom>
        </p:spPr>
        <p:txBody>
          <a:bodyPr anchor="t" rtlCol="false" tIns="0" lIns="0" bIns="0" rIns="0">
            <a:spAutoFit/>
          </a:bodyPr>
          <a:lstStyle/>
          <a:p>
            <a:pPr algn="ctr">
              <a:lnSpc>
                <a:spcPts val="4636"/>
              </a:lnSpc>
            </a:pPr>
            <a:r>
              <a:rPr lang="en-US" sz="3311" b="true">
                <a:solidFill>
                  <a:srgbClr val="000000"/>
                </a:solidFill>
                <a:latin typeface="Open Sans Bold"/>
                <a:ea typeface="Open Sans Bold"/>
                <a:cs typeface="Open Sans Bold"/>
                <a:sym typeface="Open Sans Bold"/>
              </a:rPr>
              <a:t>Tabel 7. Modulation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DAGZh1Pazkk</dc:identifier>
  <dcterms:modified xsi:type="dcterms:W3CDTF">2011-08-01T06:04:30Z</dcterms:modified>
  <cp:revision>1</cp:revision>
  <dc:title>PPT ARTIKEL</dc:title>
</cp:coreProperties>
</file>