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73" r:id="rId4"/>
    <p:sldId id="274" r:id="rId5"/>
    <p:sldId id="275" r:id="rId6"/>
    <p:sldId id="276" r:id="rId7"/>
    <p:sldId id="277" r:id="rId8"/>
    <p:sldId id="278" r:id="rId9"/>
    <p:sldId id="272" r:id="rId10"/>
    <p:sldId id="262" r:id="rId11"/>
  </p:sldIdLst>
  <p:sldSz cx="9144000" cy="5143500" type="screen16x9"/>
  <p:notesSz cx="6858000" cy="9144000"/>
  <p:embeddedFontLst>
    <p:embeddedFont>
      <p:font typeface="Poppins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YpEXDsGoQLadFjKudTzzIUySe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ptyaningrum%20Putri\OneDrive\Desktop\INI%20YA\Bapak%20Topoyono%20Sportif%20Sinta%202\data%20mentaha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Sheet2!$C$11:$C$12</c:f>
              <c:strCache>
                <c:ptCount val="2"/>
                <c:pt idx="0">
                  <c:v>Pre Test </c:v>
                </c:pt>
                <c:pt idx="1">
                  <c:v>Post Test</c:v>
                </c:pt>
              </c:strCache>
            </c:strRef>
          </c:cat>
          <c:val>
            <c:numRef>
              <c:f>Sheet2!$D$11:$D$12</c:f>
              <c:numCache>
                <c:formatCode>General</c:formatCode>
                <c:ptCount val="2"/>
                <c:pt idx="0">
                  <c:v>30.67</c:v>
                </c:pt>
                <c:pt idx="1">
                  <c:v>31.92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A6-4A20-831C-08B44CD562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6177280"/>
        <c:axId val="826177760"/>
        <c:axId val="0"/>
      </c:bar3DChart>
      <c:catAx>
        <c:axId val="82617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177760"/>
        <c:crosses val="autoZero"/>
        <c:auto val="1"/>
        <c:lblAlgn val="ctr"/>
        <c:lblOffset val="100"/>
        <c:noMultiLvlLbl val="0"/>
      </c:catAx>
      <c:valAx>
        <c:axId val="82617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17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70099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933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8508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9624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6768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7242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0072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2606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10"/>
          <p:cNvSpPr/>
          <p:nvPr/>
        </p:nvSpPr>
        <p:spPr>
          <a:xfrm>
            <a:off x="2667000" y="0"/>
            <a:ext cx="6477000" cy="142875"/>
          </a:xfrm>
          <a:prstGeom prst="rect">
            <a:avLst/>
          </a:prstGeom>
          <a:solidFill>
            <a:srgbClr val="0F243E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0"/>
          <p:cNvSpPr/>
          <p:nvPr/>
        </p:nvSpPr>
        <p:spPr>
          <a:xfrm>
            <a:off x="0" y="0"/>
            <a:ext cx="609600" cy="1428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0"/>
          <p:cNvSpPr/>
          <p:nvPr/>
        </p:nvSpPr>
        <p:spPr>
          <a:xfrm>
            <a:off x="609600" y="0"/>
            <a:ext cx="1257300" cy="142875"/>
          </a:xfrm>
          <a:prstGeom prst="rect">
            <a:avLst/>
          </a:prstGeom>
          <a:solidFill>
            <a:srgbClr val="4F6128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0"/>
          <p:cNvSpPr/>
          <p:nvPr/>
        </p:nvSpPr>
        <p:spPr>
          <a:xfrm>
            <a:off x="1866900" y="0"/>
            <a:ext cx="800100" cy="14287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0"/>
          <p:cNvSpPr/>
          <p:nvPr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17365D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0"/>
          <p:cNvSpPr/>
          <p:nvPr/>
        </p:nvSpPr>
        <p:spPr>
          <a:xfrm>
            <a:off x="7696200" y="4781550"/>
            <a:ext cx="381000" cy="361950"/>
          </a:xfrm>
          <a:prstGeom prst="flowChartInputOutpu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0"/>
          <p:cNvSpPr/>
          <p:nvPr/>
        </p:nvSpPr>
        <p:spPr>
          <a:xfrm>
            <a:off x="7848600" y="4781550"/>
            <a:ext cx="381000" cy="361950"/>
          </a:xfrm>
          <a:prstGeom prst="flowChartInputOutpu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0"/>
          <p:cNvSpPr/>
          <p:nvPr/>
        </p:nvSpPr>
        <p:spPr>
          <a:xfrm>
            <a:off x="8038091" y="4781550"/>
            <a:ext cx="381000" cy="361950"/>
          </a:xfrm>
          <a:prstGeom prst="flowChartInputOutpu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8"/>
          <p:cNvSpPr/>
          <p:nvPr/>
        </p:nvSpPr>
        <p:spPr>
          <a:xfrm>
            <a:off x="2667000" y="0"/>
            <a:ext cx="6477000" cy="142875"/>
          </a:xfrm>
          <a:prstGeom prst="rect">
            <a:avLst/>
          </a:prstGeom>
          <a:solidFill>
            <a:srgbClr val="0F243E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8"/>
          <p:cNvSpPr/>
          <p:nvPr/>
        </p:nvSpPr>
        <p:spPr>
          <a:xfrm>
            <a:off x="0" y="0"/>
            <a:ext cx="609600" cy="1428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8"/>
          <p:cNvSpPr/>
          <p:nvPr/>
        </p:nvSpPr>
        <p:spPr>
          <a:xfrm>
            <a:off x="609600" y="0"/>
            <a:ext cx="1257300" cy="142875"/>
          </a:xfrm>
          <a:prstGeom prst="rect">
            <a:avLst/>
          </a:prstGeom>
          <a:solidFill>
            <a:srgbClr val="4F6128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8"/>
          <p:cNvSpPr/>
          <p:nvPr/>
        </p:nvSpPr>
        <p:spPr>
          <a:xfrm>
            <a:off x="1866900" y="0"/>
            <a:ext cx="800100" cy="14287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8"/>
          <p:cNvSpPr/>
          <p:nvPr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rgbClr val="17365D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8"/>
          <p:cNvSpPr/>
          <p:nvPr/>
        </p:nvSpPr>
        <p:spPr>
          <a:xfrm>
            <a:off x="7696200" y="4781550"/>
            <a:ext cx="381000" cy="361950"/>
          </a:xfrm>
          <a:prstGeom prst="flowChartInputOutpu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8"/>
          <p:cNvSpPr/>
          <p:nvPr/>
        </p:nvSpPr>
        <p:spPr>
          <a:xfrm>
            <a:off x="7848600" y="4781550"/>
            <a:ext cx="381000" cy="361950"/>
          </a:xfrm>
          <a:prstGeom prst="flowChartInputOutpu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8"/>
          <p:cNvSpPr/>
          <p:nvPr/>
        </p:nvSpPr>
        <p:spPr>
          <a:xfrm>
            <a:off x="8038091" y="4781550"/>
            <a:ext cx="381000" cy="361950"/>
          </a:xfrm>
          <a:prstGeom prst="flowChartInputOutpu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8" descr="D:\HUMAS\TEMPLATE PPT\LOGO ATAS.png"/>
          <p:cNvPicPr preferRelativeResize="0"/>
          <p:nvPr/>
        </p:nvPicPr>
        <p:blipFill rotWithShape="1">
          <a:blip r:embed="rId13">
            <a:alphaModFix/>
          </a:blip>
          <a:srcRect l="5048" t="17894" r="6523" b="30921"/>
          <a:stretch/>
        </p:blipFill>
        <p:spPr>
          <a:xfrm>
            <a:off x="7543800" y="227338"/>
            <a:ext cx="1387173" cy="54925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#_2xcytpi"/><Relationship Id="rId5" Type="http://schemas.openxmlformats.org/officeDocument/2006/relationships/hyperlink" Target="#_2p2csry"/><Relationship Id="rId4" Type="http://schemas.openxmlformats.org/officeDocument/2006/relationships/hyperlink" Target="#_ihv636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hyperlink" Target="#_1fob9te"/><Relationship Id="rId4" Type="http://schemas.openxmlformats.org/officeDocument/2006/relationships/hyperlink" Target="#_3whwml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#_26in1rg"/><Relationship Id="rId4" Type="http://schemas.openxmlformats.org/officeDocument/2006/relationships/hyperlink" Target="#_1ksv4u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#_26in1r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#_3o7alnk"/><Relationship Id="rId4" Type="http://schemas.openxmlformats.org/officeDocument/2006/relationships/hyperlink" Target="#_1y810tw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12" name="Google Shape;112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-3" y="118244"/>
            <a:ext cx="9144000" cy="4700711"/>
          </a:xfrm>
          <a:prstGeom prst="rect">
            <a:avLst/>
          </a:prstGeom>
          <a:gradFill>
            <a:gsLst>
              <a:gs pos="0">
                <a:srgbClr val="17365D"/>
              </a:gs>
              <a:gs pos="13000">
                <a:srgbClr val="17365D"/>
              </a:gs>
              <a:gs pos="86000">
                <a:srgbClr val="31859B"/>
              </a:gs>
              <a:gs pos="100000">
                <a:srgbClr val="31859B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1922283" y="492690"/>
            <a:ext cx="5299428" cy="77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id-ID" sz="2000" b="1" i="0" u="none" strike="noStrike" cap="none" smtClean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SIDANG </a:t>
            </a:r>
            <a:endParaRPr lang="id-ID" sz="2000" b="1" i="0" u="none" strike="noStrike" cap="none" dirty="0" smtClean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id-ID" sz="2000" b="1" dirty="0" smtClean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(Tugas Akhir Bukan Skripsi)</a:t>
            </a:r>
            <a:endParaRPr sz="2000" b="1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" name="Google Shape;104;p1">
            <a:extLst>
              <a:ext uri="{FF2B5EF4-FFF2-40B4-BE49-F238E27FC236}">
                <a16:creationId xmlns:a16="http://schemas.microsoft.com/office/drawing/2014/main" id="{43E37CD3-84EC-94B4-26F4-42C44F7482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75" t="-18250" r="6078" b="-18250"/>
          <a:stretch/>
        </p:blipFill>
        <p:spPr>
          <a:xfrm>
            <a:off x="7515433" y="118244"/>
            <a:ext cx="1628567" cy="72134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12" name="Google Shape;115;p2">
            <a:extLst>
              <a:ext uri="{FF2B5EF4-FFF2-40B4-BE49-F238E27FC236}">
                <a16:creationId xmlns:a16="http://schemas.microsoft.com/office/drawing/2014/main" id="{9022501F-216C-611F-48E0-51A50FC6987A}"/>
              </a:ext>
            </a:extLst>
          </p:cNvPr>
          <p:cNvSpPr txBox="1"/>
          <p:nvPr/>
        </p:nvSpPr>
        <p:spPr>
          <a:xfrm>
            <a:off x="1807105" y="3077394"/>
            <a:ext cx="5529784" cy="599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id-ID" sz="1600" b="1" dirty="0" smtClean="0">
                <a:solidFill>
                  <a:schemeClr val="lt1"/>
                </a:solidFill>
                <a:latin typeface="Poppins"/>
                <a:ea typeface="Poppins"/>
                <a:cs typeface="Poppins"/>
              </a:rPr>
              <a:t>FATWA AULIA SERIANNUARI</a:t>
            </a:r>
          </a:p>
          <a:p>
            <a:pPr algn="ctr">
              <a:buClr>
                <a:schemeClr val="lt1"/>
              </a:buClr>
              <a:buSzPts val="1800"/>
            </a:pPr>
            <a:r>
              <a:rPr lang="id-ID" sz="1600" b="1" dirty="0" smtClean="0">
                <a:solidFill>
                  <a:schemeClr val="lt1"/>
                </a:solidFill>
                <a:latin typeface="Poppins"/>
                <a:ea typeface="Poppins"/>
                <a:cs typeface="Poppins"/>
              </a:rPr>
              <a:t>(2110281006)</a:t>
            </a:r>
            <a:endParaRPr lang="en-ID" sz="1200" b="1" dirty="0">
              <a:solidFill>
                <a:schemeClr val="lt1"/>
              </a:solidFill>
              <a:latin typeface="Poppins"/>
              <a:ea typeface="Poppins"/>
              <a:cs typeface="Poppins"/>
            </a:endParaRPr>
          </a:p>
        </p:txBody>
      </p:sp>
      <p:sp>
        <p:nvSpPr>
          <p:cNvPr id="13" name="Google Shape;115;p2">
            <a:extLst>
              <a:ext uri="{FF2B5EF4-FFF2-40B4-BE49-F238E27FC236}">
                <a16:creationId xmlns:a16="http://schemas.microsoft.com/office/drawing/2014/main" id="{9022501F-216C-611F-48E0-51A50FC6987A}"/>
              </a:ext>
            </a:extLst>
          </p:cNvPr>
          <p:cNvSpPr txBox="1"/>
          <p:nvPr/>
        </p:nvSpPr>
        <p:spPr>
          <a:xfrm>
            <a:off x="685796" y="1732216"/>
            <a:ext cx="7357373" cy="809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id-ID" sz="1600" b="1" dirty="0" smtClean="0">
                <a:solidFill>
                  <a:schemeClr val="lt1"/>
                </a:solidFill>
                <a:latin typeface="Poppins"/>
                <a:ea typeface="Poppins"/>
                <a:cs typeface="Poppins"/>
              </a:rPr>
              <a:t>APAKAH LATIHAN SELAMA 4 MINGGU MENGGUNAKAN KARET DAPAT MEMPENGARUHI KECEPATAN PUKULAN GYAKU TSUKI PADA ATLET KARATE GOKASI BERUSIA 16-20 TAHUN?</a:t>
            </a:r>
            <a:endParaRPr lang="en-ID" sz="1200" b="1" dirty="0">
              <a:solidFill>
                <a:schemeClr val="lt1"/>
              </a:solidFill>
              <a:latin typeface="Poppins"/>
              <a:ea typeface="Poppins"/>
              <a:cs typeface="Poppins"/>
            </a:endParaRPr>
          </a:p>
        </p:txBody>
      </p:sp>
      <p:sp>
        <p:nvSpPr>
          <p:cNvPr id="15" name="Google Shape;115;p2">
            <a:extLst>
              <a:ext uri="{FF2B5EF4-FFF2-40B4-BE49-F238E27FC236}">
                <a16:creationId xmlns:a16="http://schemas.microsoft.com/office/drawing/2014/main" id="{9022501F-216C-611F-48E0-51A50FC6987A}"/>
              </a:ext>
            </a:extLst>
          </p:cNvPr>
          <p:cNvSpPr txBox="1"/>
          <p:nvPr/>
        </p:nvSpPr>
        <p:spPr>
          <a:xfrm>
            <a:off x="157565" y="4212522"/>
            <a:ext cx="5529784" cy="599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lt1"/>
              </a:buClr>
              <a:buSzPts val="1800"/>
            </a:pPr>
            <a:r>
              <a:rPr lang="id-ID" sz="1000" b="1" dirty="0" smtClean="0">
                <a:solidFill>
                  <a:schemeClr val="lt1"/>
                </a:solidFill>
                <a:latin typeface="Poppins"/>
                <a:ea typeface="Poppins"/>
                <a:cs typeface="Poppins"/>
              </a:rPr>
              <a:t>Dosen Pembimbing 1 : Dr. Topo Yono, M.Pd</a:t>
            </a:r>
          </a:p>
          <a:p>
            <a:pPr>
              <a:buClr>
                <a:schemeClr val="lt1"/>
              </a:buClr>
              <a:buSzPts val="1800"/>
            </a:pPr>
            <a:r>
              <a:rPr lang="id-ID" sz="1000" b="1" dirty="0" smtClean="0">
                <a:solidFill>
                  <a:schemeClr val="lt1"/>
                </a:solidFill>
                <a:latin typeface="Poppins"/>
                <a:ea typeface="Poppins"/>
                <a:cs typeface="Poppins"/>
              </a:rPr>
              <a:t>Dosen Pembimbing 2 : Ahmad Sulaiman, M.Pd</a:t>
            </a:r>
            <a:endParaRPr lang="en-ID" sz="800" b="1" dirty="0">
              <a:solidFill>
                <a:schemeClr val="lt1"/>
              </a:solidFill>
              <a:latin typeface="Poppins"/>
              <a:ea typeface="Poppins"/>
              <a:cs typeface="Poppi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58" y="278378"/>
            <a:ext cx="1159611" cy="4317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095" y="0"/>
            <a:ext cx="2893219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7"/>
          <p:cNvPicPr preferRelativeResize="0"/>
          <p:nvPr/>
        </p:nvPicPr>
        <p:blipFill>
          <a:blip r:embed="rId4"/>
          <a:srcRect/>
          <a:stretch/>
        </p:blipFill>
        <p:spPr>
          <a:xfrm>
            <a:off x="1515101" y="921289"/>
            <a:ext cx="2462873" cy="5999608"/>
          </a:xfrm>
          <a:prstGeom prst="rect">
            <a:avLst/>
          </a:prstGeom>
          <a:noFill/>
          <a:ln>
            <a:noFill/>
          </a:ln>
          <a:effectLst>
            <a:reflection stA="40000" endPos="40000" sy="-100000" algn="bl" rotWithShape="0"/>
          </a:effectLst>
        </p:spPr>
      </p:pic>
      <p:sp>
        <p:nvSpPr>
          <p:cNvPr id="159" name="Google Shape;159;p7"/>
          <p:cNvSpPr txBox="1">
            <a:spLocks noGrp="1"/>
          </p:cNvSpPr>
          <p:nvPr>
            <p:ph type="title"/>
          </p:nvPr>
        </p:nvSpPr>
        <p:spPr>
          <a:xfrm>
            <a:off x="3977974" y="1870877"/>
            <a:ext cx="3657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"/>
              <a:buNone/>
            </a:pPr>
            <a:r>
              <a:rPr lang="en-US" b="1" dirty="0">
                <a:latin typeface="Poppins"/>
                <a:ea typeface="Poppins"/>
                <a:cs typeface="Poppins"/>
                <a:sym typeface="Poppins"/>
              </a:rPr>
              <a:t>Thank You</a:t>
            </a:r>
            <a:endParaRPr b="1" dirty="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21;p3">
            <a:extLst>
              <a:ext uri="{FF2B5EF4-FFF2-40B4-BE49-F238E27FC236}">
                <a16:creationId xmlns:a16="http://schemas.microsoft.com/office/drawing/2014/main" id="{5A65E3B4-97BA-5BB2-2D08-61817877850E}"/>
              </a:ext>
            </a:extLst>
          </p:cNvPr>
          <p:cNvSpPr txBox="1"/>
          <p:nvPr/>
        </p:nvSpPr>
        <p:spPr>
          <a:xfrm>
            <a:off x="2679825" y="318600"/>
            <a:ext cx="3588075" cy="43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d-ID" sz="2400" b="1" noProof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ABSTRAK</a:t>
            </a:r>
            <a:endParaRPr lang="id-ID" sz="2400" b="1" i="0" u="none" strike="noStrike" cap="none" noProof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40;p5"/>
          <p:cNvSpPr/>
          <p:nvPr/>
        </p:nvSpPr>
        <p:spPr>
          <a:xfrm>
            <a:off x="247149" y="1006680"/>
            <a:ext cx="8666440" cy="3352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4"/>
          </p:nvPr>
        </p:nvSpPr>
        <p:spPr>
          <a:xfrm>
            <a:off x="4871814" y="1396014"/>
            <a:ext cx="4041775" cy="2963466"/>
          </a:xfrm>
        </p:spPr>
        <p:txBody>
          <a:bodyPr/>
          <a:lstStyle/>
          <a:p>
            <a:pPr marL="76200" indent="0">
              <a:buNone/>
            </a:pPr>
            <a:endParaRPr lang="en-GB" dirty="0"/>
          </a:p>
          <a:p>
            <a:pPr marL="76200" indent="0">
              <a:buNone/>
            </a:pPr>
            <a:endParaRPr lang="en-GB" dirty="0" smtClean="0"/>
          </a:p>
          <a:p>
            <a:pPr marL="76200" indent="0">
              <a:buNone/>
            </a:pPr>
            <a:endParaRPr lang="en-GB" dirty="0"/>
          </a:p>
          <a:p>
            <a:pPr marL="76200" indent="0">
              <a:buNone/>
            </a:pP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91546" y="1558833"/>
            <a:ext cx="83776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dirty="0" smtClean="0"/>
              <a:t>	Latihan </a:t>
            </a:r>
            <a:r>
              <a:rPr lang="id-ID" dirty="0"/>
              <a:t>fisik yang efektif sangat penting bagi atlet karate yang ingin meningkatkan teknik dan kecepatan serangan mereka, khususnya gyaku-tsuki. Penelitian ini bertujuan untuk mengetahui pengaruh latihan berbasis karet terhadap kecepatan pukulan gyaku-tsuki pada atlet karate Gokasi Kabupaten Jember dengan rentang usia 16-20 tahun putra dan putri</a:t>
            </a:r>
            <a:r>
              <a:rPr lang="id-ID" dirty="0" smtClean="0"/>
              <a:t>.</a:t>
            </a:r>
          </a:p>
          <a:p>
            <a:pPr algn="just"/>
            <a:endParaRPr lang="id-ID" dirty="0"/>
          </a:p>
          <a:p>
            <a:pPr algn="just"/>
            <a:endParaRPr lang="id-ID" dirty="0" smtClean="0"/>
          </a:p>
          <a:p>
            <a:pPr algn="just"/>
            <a:r>
              <a:rPr lang="id-ID" b="1" dirty="0"/>
              <a:t>Kata kunci: </a:t>
            </a:r>
            <a:r>
              <a:rPr lang="id-ID" dirty="0"/>
              <a:t>Latihan karet, kecepatan pukulan gyaku-tsuki, atlet </a:t>
            </a:r>
            <a:r>
              <a:rPr lang="id-ID" dirty="0" smtClean="0"/>
              <a:t>karate gokasi.</a:t>
            </a:r>
            <a:endParaRPr lang="en-GB" dirty="0"/>
          </a:p>
          <a:p>
            <a:pPr algn="just"/>
            <a:r>
              <a:rPr lang="id-ID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21;p3">
            <a:extLst>
              <a:ext uri="{FF2B5EF4-FFF2-40B4-BE49-F238E27FC236}">
                <a16:creationId xmlns:a16="http://schemas.microsoft.com/office/drawing/2014/main" id="{5A65E3B4-97BA-5BB2-2D08-61817877850E}"/>
              </a:ext>
            </a:extLst>
          </p:cNvPr>
          <p:cNvSpPr txBox="1"/>
          <p:nvPr/>
        </p:nvSpPr>
        <p:spPr>
          <a:xfrm>
            <a:off x="2679825" y="318600"/>
            <a:ext cx="3588075" cy="43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d-ID" sz="2400" b="1" noProof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PERKENALAN</a:t>
            </a:r>
            <a:endParaRPr lang="id-ID" sz="2400" b="1" i="0" u="none" strike="noStrike" cap="none" noProof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40;p5"/>
          <p:cNvSpPr/>
          <p:nvPr/>
        </p:nvSpPr>
        <p:spPr>
          <a:xfrm>
            <a:off x="247149" y="1006680"/>
            <a:ext cx="8666440" cy="3352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4"/>
          </p:nvPr>
        </p:nvSpPr>
        <p:spPr>
          <a:xfrm>
            <a:off x="4871814" y="1396014"/>
            <a:ext cx="4041775" cy="2963466"/>
          </a:xfrm>
        </p:spPr>
        <p:txBody>
          <a:bodyPr/>
          <a:lstStyle/>
          <a:p>
            <a:pPr marL="76200" indent="0">
              <a:buNone/>
            </a:pPr>
            <a:endParaRPr lang="en-GB" dirty="0"/>
          </a:p>
          <a:p>
            <a:pPr marL="76200" indent="0">
              <a:buNone/>
            </a:pPr>
            <a:endParaRPr lang="en-GB" dirty="0" smtClean="0"/>
          </a:p>
          <a:p>
            <a:pPr marL="76200" indent="0">
              <a:buNone/>
            </a:pPr>
            <a:endParaRPr lang="en-GB" dirty="0"/>
          </a:p>
          <a:p>
            <a:pPr marL="76200" indent="0">
              <a:buNone/>
            </a:pP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447059" y="1471748"/>
            <a:ext cx="68979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dirty="0" smtClean="0"/>
              <a:t>	Kecepatan </a:t>
            </a:r>
            <a:r>
              <a:rPr lang="id-ID" dirty="0"/>
              <a:t>pukulan Gyaku-tsuki merupakan elemen penting dalam teknik karate yang mempengaruhi efektivitas serangan selama pertandingan </a:t>
            </a:r>
            <a:r>
              <a:rPr lang="id-ID" dirty="0">
                <a:hlinkClick r:id="rId4" action="ppaction://hlinkfile"/>
              </a:rPr>
              <a:t>(Yulianti dkk.,</a:t>
            </a:r>
            <a:r>
              <a:rPr lang="id-ID" dirty="0"/>
              <a:t> </a:t>
            </a:r>
            <a:r>
              <a:rPr lang="id-ID" dirty="0">
                <a:hlinkClick r:id="rId4" action="ppaction://hlinkfile"/>
              </a:rPr>
              <a:t>2024)</a:t>
            </a:r>
            <a:r>
              <a:rPr lang="id-ID" dirty="0"/>
              <a:t>.</a:t>
            </a:r>
            <a:endParaRPr lang="en-GB" dirty="0"/>
          </a:p>
          <a:p>
            <a:pPr algn="just"/>
            <a:r>
              <a:rPr lang="id-ID" dirty="0" smtClean="0"/>
              <a:t>	Latihan </a:t>
            </a:r>
            <a:r>
              <a:rPr lang="id-ID" dirty="0"/>
              <a:t>berbasis ketahanan dan elastisitas, seperti penggunaan resistance band, diyakini dapat meningkatkan kinerja otot dengan meningkatkan daya tahan dan kecepatan gerakan. </a:t>
            </a:r>
            <a:r>
              <a:rPr lang="id-ID" dirty="0">
                <a:hlinkClick r:id="rId5" action="ppaction://hlinkfile"/>
              </a:rPr>
              <a:t>(Smith, Wang, &amp; Lee, 2020</a:t>
            </a:r>
            <a:r>
              <a:rPr lang="id-ID" dirty="0" smtClean="0">
                <a:hlinkClick r:id="rId5" action="ppaction://hlinkfile"/>
              </a:rPr>
              <a:t>)</a:t>
            </a:r>
            <a:r>
              <a:rPr lang="id-ID" dirty="0" smtClean="0"/>
              <a:t>. </a:t>
            </a:r>
          </a:p>
          <a:p>
            <a:pPr algn="just"/>
            <a:r>
              <a:rPr lang="id-ID" dirty="0"/>
              <a:t>	</a:t>
            </a:r>
            <a:r>
              <a:rPr lang="id-ID" dirty="0" smtClean="0"/>
              <a:t>Latihan </a:t>
            </a:r>
            <a:r>
              <a:rPr lang="id-ID" dirty="0"/>
              <a:t>dengan menggunakan karet sebagai alat latihan bertujuan untuk meningkatkan kekuatan otot </a:t>
            </a:r>
            <a:r>
              <a:rPr lang="id-ID" dirty="0">
                <a:hlinkClick r:id="rId6" action="ppaction://hlinkfile"/>
              </a:rPr>
              <a:t>(Prasetiya &amp; Aryanti, 2024)</a:t>
            </a:r>
            <a:r>
              <a:rPr lang="id-ID" dirty="0"/>
              <a:t>. Karet yang berfungsi dengan sistem pegas menciptakan traksi pada saat melakukan pukulan seperti gyaku-tsuki, sekaligus melatih teknik dan fisik atlet. </a:t>
            </a:r>
            <a:r>
              <a:rPr lang="id-ID" dirty="0">
                <a:hlinkClick r:id="rId4" action="ppaction://hlinkfile"/>
              </a:rPr>
              <a:t>(Yulianti, Setiawan,</a:t>
            </a:r>
            <a:r>
              <a:rPr lang="id-ID" dirty="0"/>
              <a:t> </a:t>
            </a:r>
            <a:r>
              <a:rPr lang="id-ID" dirty="0">
                <a:hlinkClick r:id="rId4" action="ppaction://hlinkfile"/>
              </a:rPr>
              <a:t>Pujianto, &amp; Abdulaziz, 2024)</a:t>
            </a:r>
            <a:endParaRPr lang="en-GB" dirty="0"/>
          </a:p>
          <a:p>
            <a:pPr algn="just"/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>
            <a:off x="445969" y="1507260"/>
            <a:ext cx="630314" cy="221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445969" y="2822399"/>
            <a:ext cx="630314" cy="221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445969" y="2164829"/>
            <a:ext cx="630314" cy="221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1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21;p3">
            <a:extLst>
              <a:ext uri="{FF2B5EF4-FFF2-40B4-BE49-F238E27FC236}">
                <a16:creationId xmlns:a16="http://schemas.microsoft.com/office/drawing/2014/main" id="{5A65E3B4-97BA-5BB2-2D08-61817877850E}"/>
              </a:ext>
            </a:extLst>
          </p:cNvPr>
          <p:cNvSpPr txBox="1"/>
          <p:nvPr/>
        </p:nvSpPr>
        <p:spPr>
          <a:xfrm>
            <a:off x="2679825" y="318600"/>
            <a:ext cx="3588075" cy="43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d-ID" sz="2400" b="1" noProof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PERKENALAN</a:t>
            </a:r>
            <a:endParaRPr lang="id-ID" sz="2400" b="1" i="0" u="none" strike="noStrike" cap="none" noProof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40;p5"/>
          <p:cNvSpPr/>
          <p:nvPr/>
        </p:nvSpPr>
        <p:spPr>
          <a:xfrm>
            <a:off x="247149" y="1006680"/>
            <a:ext cx="8666440" cy="3352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4"/>
          </p:nvPr>
        </p:nvSpPr>
        <p:spPr>
          <a:xfrm>
            <a:off x="4871814" y="1396014"/>
            <a:ext cx="4041775" cy="2963466"/>
          </a:xfrm>
        </p:spPr>
        <p:txBody>
          <a:bodyPr/>
          <a:lstStyle/>
          <a:p>
            <a:pPr marL="76200" indent="0">
              <a:buNone/>
            </a:pPr>
            <a:endParaRPr lang="en-GB" dirty="0"/>
          </a:p>
          <a:p>
            <a:pPr marL="76200" indent="0">
              <a:buNone/>
            </a:pPr>
            <a:endParaRPr lang="en-GB" dirty="0" smtClean="0"/>
          </a:p>
          <a:p>
            <a:pPr marL="76200" indent="0">
              <a:buNone/>
            </a:pPr>
            <a:endParaRPr lang="en-GB" dirty="0"/>
          </a:p>
          <a:p>
            <a:pPr marL="76200" indent="0">
              <a:buNone/>
            </a:pP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660124" y="1451973"/>
            <a:ext cx="68180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dirty="0"/>
              <a:t> </a:t>
            </a:r>
            <a:r>
              <a:rPr lang="id-ID" dirty="0" smtClean="0"/>
              <a:t>	Pukulan </a:t>
            </a:r>
            <a:r>
              <a:rPr lang="id-ID" dirty="0"/>
              <a:t>gyaku-tsuki melibatkan penggunaan tangan dan kaki yang berlawanan, dengan sasaran ditujukan pada bagian tengah tubuh atau area chudan </a:t>
            </a:r>
            <a:r>
              <a:rPr lang="id-ID" dirty="0">
                <a:hlinkClick r:id="rId4" action="ppaction://hlinkfile"/>
              </a:rPr>
              <a:t>(Putra, 2022</a:t>
            </a:r>
            <a:r>
              <a:rPr lang="id-ID" dirty="0" smtClean="0">
                <a:hlinkClick r:id="rId4" action="ppaction://hlinkfile"/>
              </a:rPr>
              <a:t>)</a:t>
            </a:r>
            <a:endParaRPr lang="id-ID" dirty="0" smtClean="0"/>
          </a:p>
          <a:p>
            <a:pPr algn="just"/>
            <a:endParaRPr lang="id-ID" dirty="0"/>
          </a:p>
          <a:p>
            <a:pPr algn="just"/>
            <a:r>
              <a:rPr lang="id-ID" dirty="0" smtClean="0"/>
              <a:t>	Observasi </a:t>
            </a:r>
            <a:r>
              <a:rPr lang="id-ID" dirty="0"/>
              <a:t>yang dilakukan pada tanggal </a:t>
            </a:r>
            <a:r>
              <a:rPr lang="id-ID" b="1" dirty="0"/>
              <a:t>28 April 2024 di pemusatan latihan </a:t>
            </a:r>
            <a:r>
              <a:rPr lang="id-ID" dirty="0"/>
              <a:t>atlet Gokasi Kabupaten Jember mengungkapkan banyak atlet yang tidak melakukan pukulan gyaku-tsuki dengan teknik yang baik</a:t>
            </a:r>
            <a:endParaRPr lang="en-GB" dirty="0"/>
          </a:p>
          <a:p>
            <a:pPr algn="just"/>
            <a:endParaRPr lang="id-ID" dirty="0" smtClean="0"/>
          </a:p>
          <a:p>
            <a:r>
              <a:rPr lang="id-ID" dirty="0" smtClean="0"/>
              <a:t>	Program </a:t>
            </a:r>
            <a:r>
              <a:rPr lang="id-ID" dirty="0"/>
              <a:t>pelatihan karet berlangsung selama 4 minggu, dengan total sesi dilaksanakan 3 kali seminggu 12 sesi </a:t>
            </a:r>
            <a:r>
              <a:rPr lang="id-ID" dirty="0">
                <a:hlinkClick r:id="rId5" action="ppaction://hlinkfile"/>
              </a:rPr>
              <a:t>(Deng dkk., 2023)</a:t>
            </a:r>
            <a:endParaRPr lang="en-GB" dirty="0"/>
          </a:p>
          <a:p>
            <a:r>
              <a:rPr lang="id-ID" dirty="0"/>
              <a:t> </a:t>
            </a:r>
            <a:endParaRPr lang="en-GB" dirty="0"/>
          </a:p>
          <a:p>
            <a:pPr algn="just"/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>
            <a:off x="525868" y="1523975"/>
            <a:ext cx="630314" cy="221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525868" y="2263212"/>
            <a:ext cx="630314" cy="221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525868" y="3200375"/>
            <a:ext cx="630314" cy="221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79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21;p3">
            <a:extLst>
              <a:ext uri="{FF2B5EF4-FFF2-40B4-BE49-F238E27FC236}">
                <a16:creationId xmlns:a16="http://schemas.microsoft.com/office/drawing/2014/main" id="{5A65E3B4-97BA-5BB2-2D08-61817877850E}"/>
              </a:ext>
            </a:extLst>
          </p:cNvPr>
          <p:cNvSpPr txBox="1"/>
          <p:nvPr/>
        </p:nvSpPr>
        <p:spPr>
          <a:xfrm>
            <a:off x="2679825" y="318600"/>
            <a:ext cx="3588075" cy="43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d-ID" sz="2400" b="1" noProof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METODE</a:t>
            </a:r>
            <a:endParaRPr lang="id-ID" sz="2400" b="1" i="0" u="none" strike="noStrike" cap="none" noProof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40;p5"/>
          <p:cNvSpPr/>
          <p:nvPr/>
        </p:nvSpPr>
        <p:spPr>
          <a:xfrm>
            <a:off x="247149" y="1006680"/>
            <a:ext cx="8666440" cy="3352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4"/>
          </p:nvPr>
        </p:nvSpPr>
        <p:spPr>
          <a:xfrm>
            <a:off x="4871814" y="1396014"/>
            <a:ext cx="4041775" cy="2963466"/>
          </a:xfrm>
        </p:spPr>
        <p:txBody>
          <a:bodyPr/>
          <a:lstStyle/>
          <a:p>
            <a:pPr marL="76200" indent="0">
              <a:buNone/>
            </a:pPr>
            <a:endParaRPr lang="en-GB" dirty="0"/>
          </a:p>
          <a:p>
            <a:pPr marL="76200" indent="0">
              <a:buNone/>
            </a:pPr>
            <a:endParaRPr lang="en-GB" dirty="0" smtClean="0"/>
          </a:p>
          <a:p>
            <a:pPr marL="76200" indent="0">
              <a:buNone/>
            </a:pPr>
            <a:endParaRPr lang="en-GB" dirty="0"/>
          </a:p>
          <a:p>
            <a:pPr marL="76200" indent="0">
              <a:buNone/>
            </a:pP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482570" y="1451973"/>
            <a:ext cx="728662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dirty="0" smtClean="0"/>
              <a:t>	Pendekatan </a:t>
            </a:r>
            <a:r>
              <a:rPr lang="id-ID" dirty="0"/>
              <a:t>penelitian ini adalah </a:t>
            </a:r>
            <a:r>
              <a:rPr lang="id-ID" b="1" dirty="0"/>
              <a:t>kuantitatif</a:t>
            </a:r>
            <a:r>
              <a:rPr lang="id-ID" dirty="0"/>
              <a:t>, dengan menggunakan metode eksperimen. Desain penelitian yang diterapkan adalah </a:t>
            </a:r>
            <a:r>
              <a:rPr lang="id-ID" b="1" dirty="0"/>
              <a:t>one-group pretest-posttest design</a:t>
            </a:r>
            <a:r>
              <a:rPr lang="id-ID" dirty="0"/>
              <a:t>, Dengan metode ini, perbandingan kondisi sebelum dan sesudah perawatan dapat dilakukan dengan lebih akurat </a:t>
            </a:r>
            <a:r>
              <a:rPr lang="id-ID" dirty="0">
                <a:hlinkClick r:id="rId4" action="ppaction://hlinkfile"/>
              </a:rPr>
              <a:t>(Lee, Kim, &amp; Taman, 2021)</a:t>
            </a:r>
            <a:r>
              <a:rPr lang="id-ID" dirty="0"/>
              <a:t>. </a:t>
            </a:r>
            <a:endParaRPr lang="id-ID" dirty="0" smtClean="0"/>
          </a:p>
          <a:p>
            <a:pPr algn="just"/>
            <a:endParaRPr lang="id-ID" dirty="0"/>
          </a:p>
          <a:p>
            <a:pPr algn="just"/>
            <a:r>
              <a:rPr lang="id-ID" dirty="0" smtClean="0"/>
              <a:t>	Populasi </a:t>
            </a:r>
            <a:r>
              <a:rPr lang="id-ID" dirty="0"/>
              <a:t>dalam penelitian ini adalah atlet karate Gokasi Jember kelas junior hingga senior yang berjumlah 12 atlet</a:t>
            </a:r>
            <a:r>
              <a:rPr lang="id-ID" dirty="0" smtClean="0"/>
              <a:t>.</a:t>
            </a:r>
          </a:p>
          <a:p>
            <a:pPr algn="just"/>
            <a:endParaRPr lang="id-ID" dirty="0"/>
          </a:p>
          <a:p>
            <a:pPr algn="just"/>
            <a:r>
              <a:rPr lang="id-ID" dirty="0" smtClean="0"/>
              <a:t>	Sampel </a:t>
            </a:r>
            <a:r>
              <a:rPr lang="id-ID" dirty="0"/>
              <a:t>dalam penelitian ini adalah atlet yang telah berlatih </a:t>
            </a:r>
            <a:r>
              <a:rPr lang="id-ID" b="1" dirty="0"/>
              <a:t>minimal 1 tahun, putra dan putri</a:t>
            </a:r>
            <a:r>
              <a:rPr lang="id-ID" dirty="0"/>
              <a:t>, berusia 16-20 tahun. Program pelatihan karet berlangsung selama 4 minggu, dengan sesi dilaksanakan 3 kali dalam seminggu, sehingga berjumlah 12 sesi </a:t>
            </a:r>
            <a:r>
              <a:rPr lang="id-ID" dirty="0">
                <a:hlinkClick r:id="rId5" action="ppaction://hlinkfile"/>
              </a:rPr>
              <a:t>(Johnson &amp; Lee, 2021)</a:t>
            </a:r>
            <a:endParaRPr lang="en-GB" dirty="0"/>
          </a:p>
          <a:p>
            <a:pPr algn="just"/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>
            <a:off x="445968" y="1456482"/>
            <a:ext cx="630314" cy="221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445968" y="2572109"/>
            <a:ext cx="630314" cy="221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445968" y="3243852"/>
            <a:ext cx="630314" cy="221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7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21;p3">
            <a:extLst>
              <a:ext uri="{FF2B5EF4-FFF2-40B4-BE49-F238E27FC236}">
                <a16:creationId xmlns:a16="http://schemas.microsoft.com/office/drawing/2014/main" id="{5A65E3B4-97BA-5BB2-2D08-61817877850E}"/>
              </a:ext>
            </a:extLst>
          </p:cNvPr>
          <p:cNvSpPr txBox="1"/>
          <p:nvPr/>
        </p:nvSpPr>
        <p:spPr>
          <a:xfrm>
            <a:off x="2679825" y="318600"/>
            <a:ext cx="3588075" cy="43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d-ID" sz="2400" b="1" noProof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METODE</a:t>
            </a:r>
            <a:endParaRPr lang="id-ID" sz="2400" b="1" i="0" u="none" strike="noStrike" cap="none" noProof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40;p5"/>
          <p:cNvSpPr/>
          <p:nvPr/>
        </p:nvSpPr>
        <p:spPr>
          <a:xfrm>
            <a:off x="247149" y="945124"/>
            <a:ext cx="8666440" cy="3352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0536" y="1605861"/>
            <a:ext cx="55396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dirty="0" smtClean="0"/>
              <a:t>	Teknik </a:t>
            </a:r>
            <a:r>
              <a:rPr lang="id-ID" dirty="0"/>
              <a:t>pengumpulan datanya adalah pukulan </a:t>
            </a:r>
            <a:r>
              <a:rPr lang="id-ID" b="1" dirty="0"/>
              <a:t>gyaku-tsuki selama 30 detik </a:t>
            </a:r>
            <a:r>
              <a:rPr lang="id-ID" dirty="0" smtClean="0">
                <a:hlinkClick r:id="rId4" action="ppaction://hlinkfile"/>
              </a:rPr>
              <a:t>(Wasik,2019)</a:t>
            </a:r>
            <a:endParaRPr lang="id-ID" dirty="0" smtClean="0"/>
          </a:p>
          <a:p>
            <a:pPr algn="just"/>
            <a:endParaRPr lang="id-ID" dirty="0" smtClean="0"/>
          </a:p>
          <a:p>
            <a:pPr algn="just"/>
            <a:r>
              <a:rPr lang="id-ID" dirty="0" smtClean="0"/>
              <a:t>	Teknik </a:t>
            </a:r>
            <a:r>
              <a:rPr lang="id-ID" dirty="0"/>
              <a:t>analisis data menggunakan SPSS 21 yaitu uji-t pada taraf signifikansi 95% dan alpha 0,05</a:t>
            </a:r>
            <a:r>
              <a:rPr lang="id-ID" dirty="0" smtClean="0"/>
              <a:t>.</a:t>
            </a:r>
          </a:p>
          <a:p>
            <a:pPr algn="just"/>
            <a:endParaRPr lang="id-ID" dirty="0"/>
          </a:p>
          <a:p>
            <a:pPr algn="just"/>
            <a:endParaRPr lang="en-GB" dirty="0"/>
          </a:p>
          <a:p>
            <a:pPr algn="just"/>
            <a:endParaRPr lang="id-ID" dirty="0"/>
          </a:p>
          <a:p>
            <a:pPr algn="just"/>
            <a:endParaRPr lang="id-ID" dirty="0"/>
          </a:p>
        </p:txBody>
      </p:sp>
      <p:sp>
        <p:nvSpPr>
          <p:cNvPr id="3" name="Right Arrow 2"/>
          <p:cNvSpPr/>
          <p:nvPr/>
        </p:nvSpPr>
        <p:spPr>
          <a:xfrm>
            <a:off x="827708" y="1666018"/>
            <a:ext cx="630314" cy="221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827708" y="2296333"/>
            <a:ext cx="630314" cy="221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3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21;p3">
            <a:extLst>
              <a:ext uri="{FF2B5EF4-FFF2-40B4-BE49-F238E27FC236}">
                <a16:creationId xmlns:a16="http://schemas.microsoft.com/office/drawing/2014/main" id="{5A65E3B4-97BA-5BB2-2D08-61817877850E}"/>
              </a:ext>
            </a:extLst>
          </p:cNvPr>
          <p:cNvSpPr txBox="1"/>
          <p:nvPr/>
        </p:nvSpPr>
        <p:spPr>
          <a:xfrm>
            <a:off x="2679825" y="318600"/>
            <a:ext cx="3588075" cy="43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d-ID" sz="2400" b="1" noProof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HASIL</a:t>
            </a:r>
            <a:endParaRPr lang="id-ID" sz="2400" b="1" i="0" u="none" strike="noStrike" cap="none" noProof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40;p5"/>
          <p:cNvSpPr/>
          <p:nvPr/>
        </p:nvSpPr>
        <p:spPr>
          <a:xfrm>
            <a:off x="140642" y="954002"/>
            <a:ext cx="8666440" cy="3352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465280"/>
              </p:ext>
            </p:extLst>
          </p:nvPr>
        </p:nvGraphicFramePr>
        <p:xfrm>
          <a:off x="1715264" y="1686101"/>
          <a:ext cx="5154295" cy="4787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911985">
                  <a:extLst>
                    <a:ext uri="{9D8B030D-6E8A-4147-A177-3AD203B41FA5}">
                      <a16:colId xmlns:a16="http://schemas.microsoft.com/office/drawing/2014/main" val="3400075346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3048516058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1601254265"/>
                    </a:ext>
                  </a:extLst>
                </a:gridCol>
                <a:gridCol w="666115">
                  <a:extLst>
                    <a:ext uri="{9D8B030D-6E8A-4147-A177-3AD203B41FA5}">
                      <a16:colId xmlns:a16="http://schemas.microsoft.com/office/drawing/2014/main" val="1862148109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960445096"/>
                    </a:ext>
                  </a:extLst>
                </a:gridCol>
                <a:gridCol w="780415">
                  <a:extLst>
                    <a:ext uri="{9D8B030D-6E8A-4147-A177-3AD203B41FA5}">
                      <a16:colId xmlns:a16="http://schemas.microsoft.com/office/drawing/2014/main" val="2550106690"/>
                    </a:ext>
                  </a:extLst>
                </a:gridCol>
              </a:tblGrid>
              <a:tr h="124460">
                <a:tc>
                  <a:txBody>
                    <a:bodyPr/>
                    <a:lstStyle/>
                    <a:p>
                      <a:pPr>
                        <a:lnSpc>
                          <a:spcPts val="8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5730" algn="ctr">
                        <a:lnSpc>
                          <a:spcPts val="8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spc="-50" dirty="0">
                          <a:effectLst/>
                        </a:rPr>
                        <a:t>N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8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</a:rPr>
                        <a:t>Minimum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marR="24765" algn="ctr">
                        <a:lnSpc>
                          <a:spcPts val="8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</a:rPr>
                        <a:t>Maximum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ts val="8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</a:rPr>
                        <a:t>Mean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ts val="8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Std.</a:t>
                      </a:r>
                      <a:r>
                        <a:rPr lang="en-US" sz="800" spc="-10">
                          <a:effectLst/>
                        </a:rPr>
                        <a:t> Deviation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4143101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R="20320" algn="r">
                        <a:lnSpc>
                          <a:spcPts val="87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Pre-test</a:t>
                      </a:r>
                      <a:r>
                        <a:rPr lang="en-US" sz="800" spc="-20" dirty="0">
                          <a:effectLst/>
                        </a:rPr>
                        <a:t> </a:t>
                      </a:r>
                      <a:r>
                        <a:rPr lang="en-US" sz="800" dirty="0">
                          <a:effectLst/>
                        </a:rPr>
                        <a:t>K</a:t>
                      </a:r>
                      <a:r>
                        <a:rPr lang="id-ID" sz="800" dirty="0">
                          <a:effectLst/>
                        </a:rPr>
                        <a:t>ecepatan Pukulan</a:t>
                      </a:r>
                      <a:r>
                        <a:rPr lang="id-ID" sz="800" spc="-25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Gyaku-Tsuki</a:t>
                      </a:r>
                      <a:r>
                        <a:rPr lang="en-US" sz="800" spc="-35" dirty="0">
                          <a:effectLst/>
                        </a:rPr>
                        <a:t> 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7315" algn="ctr">
                        <a:lnSpc>
                          <a:spcPts val="87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596265" algn="r"/>
                        </a:tabLst>
                      </a:pPr>
                      <a:r>
                        <a:rPr lang="en-US" sz="800" spc="-25">
                          <a:effectLst/>
                        </a:rPr>
                        <a:t>12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 marR="1905" algn="ctr">
                        <a:lnSpc>
                          <a:spcPts val="87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</a:rPr>
                        <a:t>25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ts val="87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</a:rPr>
                        <a:t>38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" marR="2540" algn="ctr">
                        <a:lnSpc>
                          <a:spcPts val="87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</a:rPr>
                        <a:t>30,67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635" algn="ctr">
                        <a:lnSpc>
                          <a:spcPts val="87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</a:rPr>
                        <a:t>4,228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31126711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r">
                        <a:lnSpc>
                          <a:spcPts val="87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Post-test</a:t>
                      </a:r>
                      <a:r>
                        <a:rPr lang="en-US" sz="800" spc="-25">
                          <a:effectLst/>
                        </a:rPr>
                        <a:t> </a:t>
                      </a:r>
                      <a:r>
                        <a:rPr lang="id-ID" sz="800">
                          <a:effectLst/>
                        </a:rPr>
                        <a:t>Kevepatan Pukulan</a:t>
                      </a:r>
                      <a:r>
                        <a:rPr lang="id-ID" sz="800" spc="-30">
                          <a:effectLst/>
                        </a:rPr>
                        <a:t> </a:t>
                      </a:r>
                      <a:r>
                        <a:rPr lang="en-US" sz="800">
                          <a:effectLst/>
                        </a:rPr>
                        <a:t>Gyaku-Tsuki</a:t>
                      </a:r>
                      <a:r>
                        <a:rPr lang="en-US" sz="800" spc="-30">
                          <a:effectLst/>
                        </a:rPr>
                        <a:t> 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7315" algn="ctr">
                        <a:lnSpc>
                          <a:spcPts val="87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596265" algn="r"/>
                        </a:tabLst>
                      </a:pPr>
                      <a:r>
                        <a:rPr lang="en-US" sz="800" spc="-25" dirty="0">
                          <a:effectLst/>
                        </a:rPr>
                        <a:t>12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 marR="1905" algn="ctr">
                        <a:lnSpc>
                          <a:spcPts val="87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</a:rPr>
                        <a:t>26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ts val="87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</a:rPr>
                        <a:t>40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" marR="2540" algn="ctr">
                        <a:lnSpc>
                          <a:spcPts val="87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</a:rPr>
                        <a:t>31,92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marR="635" algn="ctr">
                        <a:lnSpc>
                          <a:spcPts val="87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800" spc="-10" dirty="0">
                          <a:effectLst/>
                        </a:rPr>
                        <a:t>4,358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8014636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6229" y="1069557"/>
            <a:ext cx="5291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Tabel</a:t>
            </a:r>
            <a:r>
              <a:rPr lang="en-US" b="1" dirty="0"/>
              <a:t> 1. </a:t>
            </a: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Deskriptif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Pukulan</a:t>
            </a:r>
            <a:r>
              <a:rPr lang="en-US" dirty="0"/>
              <a:t> </a:t>
            </a:r>
            <a:r>
              <a:rPr lang="en-US" dirty="0" err="1"/>
              <a:t>Gyaku-Tsuki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676"/>
              </p:ext>
            </p:extLst>
          </p:nvPr>
        </p:nvGraphicFramePr>
        <p:xfrm>
          <a:off x="2448372" y="3098439"/>
          <a:ext cx="3688080" cy="5035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338705">
                  <a:extLst>
                    <a:ext uri="{9D8B030D-6E8A-4147-A177-3AD203B41FA5}">
                      <a16:colId xmlns:a16="http://schemas.microsoft.com/office/drawing/2014/main" val="987059725"/>
                    </a:ext>
                  </a:extLst>
                </a:gridCol>
                <a:gridCol w="467995">
                  <a:extLst>
                    <a:ext uri="{9D8B030D-6E8A-4147-A177-3AD203B41FA5}">
                      <a16:colId xmlns:a16="http://schemas.microsoft.com/office/drawing/2014/main" val="2515671070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662663046"/>
                    </a:ext>
                  </a:extLst>
                </a:gridCol>
                <a:gridCol w="573405">
                  <a:extLst>
                    <a:ext uri="{9D8B030D-6E8A-4147-A177-3AD203B41FA5}">
                      <a16:colId xmlns:a16="http://schemas.microsoft.com/office/drawing/2014/main" val="958011680"/>
                    </a:ext>
                  </a:extLst>
                </a:gridCol>
              </a:tblGrid>
              <a:tr h="125730">
                <a:tc gridSpan="4">
                  <a:txBody>
                    <a:bodyPr/>
                    <a:lstStyle/>
                    <a:p>
                      <a:pPr marR="361950" algn="r">
                        <a:lnSpc>
                          <a:spcPts val="8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spc="-10" dirty="0">
                          <a:effectLst/>
                        </a:rPr>
                        <a:t>Shapiro-</a:t>
                      </a:r>
                      <a:r>
                        <a:rPr lang="en-US" sz="800" spc="-20" dirty="0">
                          <a:effectLst/>
                        </a:rPr>
                        <a:t>Wilk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742619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>
                        <a:lnSpc>
                          <a:spcPts val="8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8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</a:rPr>
                        <a:t>Statistic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8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</a:rPr>
                        <a:t>df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ts val="8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effectLst/>
                        </a:rPr>
                        <a:t>Sig.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5704778"/>
                  </a:ext>
                </a:extLst>
              </a:tr>
              <a:tr h="124460">
                <a:tc>
                  <a:txBody>
                    <a:bodyPr/>
                    <a:lstStyle/>
                    <a:p>
                      <a:pPr marL="8890">
                        <a:lnSpc>
                          <a:spcPts val="8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Pre-test</a:t>
                      </a:r>
                      <a:r>
                        <a:rPr lang="en-US" sz="800" spc="-25">
                          <a:effectLst/>
                        </a:rPr>
                        <a:t> </a:t>
                      </a:r>
                      <a:r>
                        <a:rPr lang="id-ID" sz="800">
                          <a:effectLst/>
                        </a:rPr>
                        <a:t>Kecepatan Pukulan</a:t>
                      </a:r>
                      <a:r>
                        <a:rPr lang="id-ID" sz="800" spc="-35">
                          <a:effectLst/>
                        </a:rPr>
                        <a:t> </a:t>
                      </a:r>
                      <a:r>
                        <a:rPr lang="en-US" sz="800">
                          <a:effectLst/>
                        </a:rPr>
                        <a:t>Gyaku-Tsuki</a:t>
                      </a:r>
                      <a:r>
                        <a:rPr lang="en-US" sz="800" spc="-15">
                          <a:effectLst/>
                        </a:rPr>
                        <a:t> 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8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</a:rPr>
                        <a:t>0,938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8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</a:rPr>
                        <a:t>12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ts val="8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</a:rPr>
                        <a:t>0,468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66841997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marL="8890">
                        <a:lnSpc>
                          <a:spcPts val="89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Post-test</a:t>
                      </a:r>
                      <a:r>
                        <a:rPr lang="en-US" sz="800" spc="-25">
                          <a:effectLst/>
                        </a:rPr>
                        <a:t> </a:t>
                      </a:r>
                      <a:r>
                        <a:rPr lang="id-ID" sz="800">
                          <a:effectLst/>
                        </a:rPr>
                        <a:t>Kecepatan Pukulan </a:t>
                      </a:r>
                      <a:r>
                        <a:rPr lang="en-US" sz="800">
                          <a:effectLst/>
                        </a:rPr>
                        <a:t>Gyaku-Tsuki</a:t>
                      </a:r>
                      <a:r>
                        <a:rPr lang="en-US" sz="800" spc="-25">
                          <a:effectLst/>
                        </a:rPr>
                        <a:t> 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89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effectLst/>
                        </a:rPr>
                        <a:t>0,958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89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800" spc="-25">
                          <a:effectLst/>
                        </a:rPr>
                        <a:t>12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ts val="89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800" spc="-10" dirty="0">
                          <a:effectLst/>
                        </a:rPr>
                        <a:t>0,748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688741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6228" y="2566058"/>
            <a:ext cx="5291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Tabel</a:t>
            </a:r>
            <a:r>
              <a:rPr lang="en-US" b="1" dirty="0"/>
              <a:t> 2. </a:t>
            </a:r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Normalitas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Pukulan</a:t>
            </a:r>
            <a:r>
              <a:rPr lang="en-US" dirty="0"/>
              <a:t> </a:t>
            </a:r>
            <a:r>
              <a:rPr lang="en-US" dirty="0" err="1"/>
              <a:t>Gyaku-Tsuki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6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21;p3">
            <a:extLst>
              <a:ext uri="{FF2B5EF4-FFF2-40B4-BE49-F238E27FC236}">
                <a16:creationId xmlns:a16="http://schemas.microsoft.com/office/drawing/2014/main" id="{5A65E3B4-97BA-5BB2-2D08-61817877850E}"/>
              </a:ext>
            </a:extLst>
          </p:cNvPr>
          <p:cNvSpPr txBox="1"/>
          <p:nvPr/>
        </p:nvSpPr>
        <p:spPr>
          <a:xfrm>
            <a:off x="2679825" y="318600"/>
            <a:ext cx="3588075" cy="43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id-ID" sz="2400" b="1" noProof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HASIL</a:t>
            </a:r>
            <a:endParaRPr lang="id-ID" sz="2400" b="1" i="0" u="none" strike="noStrike" cap="none" noProof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40;p5"/>
          <p:cNvSpPr/>
          <p:nvPr/>
        </p:nvSpPr>
        <p:spPr>
          <a:xfrm>
            <a:off x="140642" y="954002"/>
            <a:ext cx="8666440" cy="3352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id-ID" b="1" dirty="0"/>
              <a:t>	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46229" y="1069557"/>
            <a:ext cx="6134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Tabel</a:t>
            </a:r>
            <a:r>
              <a:rPr lang="en-US" b="1" dirty="0"/>
              <a:t> 3. </a:t>
            </a:r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Berpasangan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Pukulan</a:t>
            </a:r>
            <a:r>
              <a:rPr lang="en-US" dirty="0"/>
              <a:t> </a:t>
            </a:r>
            <a:r>
              <a:rPr lang="en-US" dirty="0" err="1"/>
              <a:t>Gyaku-Tsuki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607335"/>
              </p:ext>
            </p:extLst>
          </p:nvPr>
        </p:nvGraphicFramePr>
        <p:xfrm>
          <a:off x="1942117" y="1575777"/>
          <a:ext cx="5063490" cy="2425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111500">
                  <a:extLst>
                    <a:ext uri="{9D8B030D-6E8A-4147-A177-3AD203B41FA5}">
                      <a16:colId xmlns:a16="http://schemas.microsoft.com/office/drawing/2014/main" val="1672453010"/>
                    </a:ext>
                  </a:extLst>
                </a:gridCol>
                <a:gridCol w="1951990">
                  <a:extLst>
                    <a:ext uri="{9D8B030D-6E8A-4147-A177-3AD203B41FA5}">
                      <a16:colId xmlns:a16="http://schemas.microsoft.com/office/drawing/2014/main" val="2873242427"/>
                    </a:ext>
                  </a:extLst>
                </a:gridCol>
              </a:tblGrid>
              <a:tr h="116840">
                <a:tc>
                  <a:txBody>
                    <a:bodyPr/>
                    <a:lstStyle/>
                    <a:p>
                      <a:pPr>
                        <a:lnSpc>
                          <a:spcPts val="8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0665" algn="ctr">
                        <a:lnSpc>
                          <a:spcPts val="81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Sig.</a:t>
                      </a:r>
                      <a:r>
                        <a:rPr lang="en-US" sz="800" spc="-15">
                          <a:effectLst/>
                        </a:rPr>
                        <a:t> </a:t>
                      </a:r>
                      <a:r>
                        <a:rPr lang="en-US" sz="800">
                          <a:effectLst/>
                        </a:rPr>
                        <a:t>(2-</a:t>
                      </a:r>
                      <a:r>
                        <a:rPr lang="en-US" sz="800" spc="-10">
                          <a:effectLst/>
                        </a:rPr>
                        <a:t>tailed)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6322702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516255">
                        <a:lnSpc>
                          <a:spcPts val="8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Pre-test</a:t>
                      </a:r>
                      <a:r>
                        <a:rPr lang="en-US" sz="800" spc="-15">
                          <a:effectLst/>
                        </a:rPr>
                        <a:t> </a:t>
                      </a:r>
                      <a:r>
                        <a:rPr lang="en-US" sz="800">
                          <a:effectLst/>
                        </a:rPr>
                        <a:t>–</a:t>
                      </a:r>
                      <a:r>
                        <a:rPr lang="en-US" sz="800" spc="-30">
                          <a:effectLst/>
                        </a:rPr>
                        <a:t> </a:t>
                      </a:r>
                      <a:r>
                        <a:rPr lang="en-US" sz="800">
                          <a:effectLst/>
                        </a:rPr>
                        <a:t>Post-test</a:t>
                      </a:r>
                      <a:r>
                        <a:rPr lang="en-US" sz="800" spc="-30">
                          <a:effectLst/>
                        </a:rPr>
                        <a:t> K</a:t>
                      </a:r>
                      <a:r>
                        <a:rPr lang="id-ID" sz="800" spc="-30">
                          <a:effectLst/>
                        </a:rPr>
                        <a:t>ecepatan Pukulan</a:t>
                      </a:r>
                      <a:r>
                        <a:rPr lang="id-ID" sz="800" spc="-25">
                          <a:effectLst/>
                        </a:rPr>
                        <a:t> </a:t>
                      </a:r>
                      <a:r>
                        <a:rPr lang="en-US" sz="800">
                          <a:effectLst/>
                        </a:rPr>
                        <a:t>Gyaku-Tsuki</a:t>
                      </a:r>
                      <a:r>
                        <a:rPr lang="en-US" sz="800" spc="-30">
                          <a:effectLst/>
                        </a:rPr>
                        <a:t> 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0665" marR="3810" algn="ctr">
                        <a:lnSpc>
                          <a:spcPts val="8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spc="-10" dirty="0">
                          <a:effectLst/>
                        </a:rPr>
                        <a:t>0,000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3790329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7471E40-65CF-1EAB-89D4-00F2F64976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0198668"/>
              </p:ext>
            </p:extLst>
          </p:nvPr>
        </p:nvGraphicFramePr>
        <p:xfrm>
          <a:off x="2375535" y="2579602"/>
          <a:ext cx="3759200" cy="172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08373" y="2380402"/>
            <a:ext cx="6134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pre-test </a:t>
            </a:r>
            <a:r>
              <a:rPr lang="en-US" dirty="0" err="1"/>
              <a:t>dan</a:t>
            </a:r>
            <a:r>
              <a:rPr lang="en-US" dirty="0"/>
              <a:t> post-test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2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223838" y="523368"/>
            <a:ext cx="3124200" cy="3352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1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223838" y="3938587"/>
            <a:ext cx="3124200" cy="3048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315634" y="3924300"/>
            <a:ext cx="31051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65"/>
              <a:buFont typeface="Arial"/>
              <a:buNone/>
            </a:pPr>
            <a:r>
              <a:rPr sz="1665" b="0" i="0" u="none" strike="noStrike" cap="none" dirty="0" smtClean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PENDIDIKAN JASMANI 2021</a:t>
            </a:r>
            <a:endParaRPr sz="1665" b="0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3500436" y="962467"/>
            <a:ext cx="5484964" cy="335208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1736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3573182" y="1262062"/>
            <a:ext cx="5158750" cy="267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</a:pPr>
            <a:endParaRPr lang="en-ID" sz="1600" b="0" i="0" u="none" strike="noStrike" cap="none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/>
            </a:endParaRPr>
          </a:p>
        </p:txBody>
      </p:sp>
      <p:sp>
        <p:nvSpPr>
          <p:cNvPr id="8" name="Google Shape;143;p5"/>
          <p:cNvSpPr txBox="1"/>
          <p:nvPr/>
        </p:nvSpPr>
        <p:spPr>
          <a:xfrm>
            <a:off x="242888" y="613349"/>
            <a:ext cx="31051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65"/>
              <a:buFont typeface="Arial"/>
              <a:buNone/>
            </a:pPr>
            <a:r>
              <a:rPr sz="2000" b="1" i="0" u="none" strike="noStrike" cap="none" dirty="0" smtClean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DISKUSI</a:t>
            </a:r>
            <a:endParaRPr sz="2000" b="1" i="0" u="none" strike="noStrike" cap="none" dirty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3182" y="1083076"/>
            <a:ext cx="5339999" cy="2441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73182" y="962467"/>
            <a:ext cx="53399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dirty="0" smtClean="0"/>
              <a:t>	</a:t>
            </a:r>
            <a:r>
              <a:rPr lang="en-US" dirty="0" err="1"/>
              <a:t>Pertama</a:t>
            </a:r>
            <a:r>
              <a:rPr lang="en-US" dirty="0"/>
              <a:t>, </a:t>
            </a:r>
            <a:r>
              <a:rPr lang="en-US" dirty="0" err="1"/>
              <a:t>temuan</a:t>
            </a:r>
            <a:r>
              <a:rPr lang="en-US" dirty="0"/>
              <a:t> yang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gyaku-tsuki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berbahan</a:t>
            </a:r>
            <a:r>
              <a:rPr lang="en-US" dirty="0"/>
              <a:t> </a:t>
            </a:r>
            <a:r>
              <a:rPr lang="en-US" dirty="0" err="1"/>
              <a:t>karet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menginspirasi</a:t>
            </a:r>
            <a:r>
              <a:rPr lang="en-US" dirty="0"/>
              <a:t> </a:t>
            </a:r>
            <a:r>
              <a:rPr lang="en-US" dirty="0" err="1"/>
              <a:t>pelatih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atlet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inovatif</a:t>
            </a:r>
            <a:endParaRPr lang="id-ID" dirty="0" smtClean="0"/>
          </a:p>
          <a:p>
            <a:pPr algn="just"/>
            <a:endParaRPr lang="id-ID" dirty="0" smtClean="0"/>
          </a:p>
          <a:p>
            <a:pPr algn="just"/>
            <a:r>
              <a:rPr lang="id-ID" dirty="0" smtClean="0"/>
              <a:t>	</a:t>
            </a:r>
            <a:r>
              <a:rPr lang="en-US" dirty="0" err="1" smtClean="0"/>
              <a:t>Kedua</a:t>
            </a:r>
            <a:r>
              <a:rPr lang="en-US" dirty="0"/>
              <a:t>,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landasan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program </a:t>
            </a:r>
            <a:r>
              <a:rPr lang="en-US" dirty="0" err="1"/>
              <a:t>pelatihan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terstruktur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berorientasi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,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atlet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 smtClean="0"/>
              <a:t>.</a:t>
            </a:r>
            <a:endParaRPr lang="id-ID" dirty="0" smtClean="0"/>
          </a:p>
          <a:p>
            <a:pPr algn="just"/>
            <a:endParaRPr lang="id-ID" dirty="0" smtClean="0"/>
          </a:p>
          <a:p>
            <a:pPr algn="just"/>
            <a:r>
              <a:rPr lang="id-ID" dirty="0"/>
              <a:t>	</a:t>
            </a:r>
            <a:r>
              <a:rPr lang="en-US" dirty="0" smtClean="0"/>
              <a:t> </a:t>
            </a:r>
            <a:r>
              <a:rPr lang="en-US" dirty="0" err="1"/>
              <a:t>Ketiga</a:t>
            </a:r>
            <a:r>
              <a:rPr lang="en-US" dirty="0"/>
              <a:t>,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berkontribusi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literatur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bela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di masa </a:t>
            </a:r>
            <a:r>
              <a:rPr lang="en-US" dirty="0" err="1"/>
              <a:t>depan</a:t>
            </a:r>
            <a:r>
              <a:rPr lang="en-US" dirty="0"/>
              <a:t> yang </a:t>
            </a:r>
            <a:r>
              <a:rPr lang="en-US" dirty="0" err="1"/>
              <a:t>mengeksplorasi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lain yang </a:t>
            </a:r>
            <a:r>
              <a:rPr lang="en-US" dirty="0" err="1" smtClean="0"/>
              <a:t>mempengaruhi</a:t>
            </a:r>
            <a:r>
              <a:rPr lang="id-ID" dirty="0" smtClean="0"/>
              <a:t>.</a:t>
            </a:r>
            <a:endParaRPr lang="id-ID" dirty="0"/>
          </a:p>
          <a:p>
            <a:pPr algn="just"/>
            <a:endParaRPr lang="id-ID" dirty="0"/>
          </a:p>
          <a:p>
            <a:pPr algn="just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63915" y="2485996"/>
            <a:ext cx="2457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dirty="0" smtClean="0"/>
              <a:t>	</a:t>
            </a:r>
            <a:endParaRPr lang="id-ID" dirty="0"/>
          </a:p>
          <a:p>
            <a:pPr algn="just"/>
            <a:r>
              <a:rPr lang="en-US" dirty="0">
                <a:hlinkClick r:id="rId4" action="ppaction://hlinkfile"/>
              </a:rPr>
              <a:t>(</a:t>
            </a:r>
            <a:r>
              <a:rPr lang="en-US" dirty="0" err="1">
                <a:hlinkClick r:id="rId4" action="ppaction://hlinkfile"/>
              </a:rPr>
              <a:t>Nursaqinah</a:t>
            </a:r>
            <a:r>
              <a:rPr lang="en-US" dirty="0">
                <a:hlinkClick r:id="rId4" action="ppaction://hlinkfile"/>
              </a:rPr>
              <a:t> </a:t>
            </a:r>
            <a:r>
              <a:rPr lang="en-US" dirty="0" err="1">
                <a:hlinkClick r:id="rId4" action="ppaction://hlinkfile"/>
              </a:rPr>
              <a:t>dkk</a:t>
            </a:r>
            <a:r>
              <a:rPr lang="en-US" dirty="0"/>
              <a:t> </a:t>
            </a:r>
            <a:r>
              <a:rPr lang="en-US" dirty="0">
                <a:hlinkClick r:id="rId4" action="ppaction://hlinkfile"/>
              </a:rPr>
              <a:t>al., 2024;</a:t>
            </a:r>
            <a:r>
              <a:rPr lang="en-US" dirty="0"/>
              <a:t> </a:t>
            </a:r>
            <a:r>
              <a:rPr lang="en-US" dirty="0">
                <a:hlinkClick r:id="rId5" action="ppaction://hlinkfile"/>
              </a:rPr>
              <a:t>Tri </a:t>
            </a:r>
            <a:r>
              <a:rPr lang="en-US" dirty="0" err="1">
                <a:hlinkClick r:id="rId5" action="ppaction://hlinkfile"/>
              </a:rPr>
              <a:t>Wulandari</a:t>
            </a:r>
            <a:r>
              <a:rPr lang="en-US" dirty="0">
                <a:hlinkClick r:id="rId5" action="ppaction://hlinkfile"/>
              </a:rPr>
              <a:t> &amp; </a:t>
            </a:r>
            <a:r>
              <a:rPr lang="en-US" dirty="0" err="1">
                <a:hlinkClick r:id="rId5" action="ppaction://hlinkfile"/>
              </a:rPr>
              <a:t>Sujarwo</a:t>
            </a:r>
            <a:r>
              <a:rPr lang="en-US" dirty="0">
                <a:hlinkClick r:id="rId5" action="ppaction://hlinkfile"/>
              </a:rPr>
              <a:t>, 2023)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23838" y="675768"/>
            <a:ext cx="31680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d-ID" dirty="0"/>
          </a:p>
          <a:p>
            <a:pPr algn="just"/>
            <a:r>
              <a:rPr lang="id-ID" dirty="0" smtClean="0"/>
              <a:t>	</a:t>
            </a:r>
            <a:endParaRPr lang="id-ID" dirty="0"/>
          </a:p>
          <a:p>
            <a:pPr algn="just"/>
            <a:r>
              <a:rPr lang="id-ID" dirty="0" smtClean="0"/>
              <a:t>Hasil penelitian menunjukkan bahwa program latihan karet selama 4 minggu berdampak pada kecepatan pukulan Gyaku-Tsuki. Selain itu, hasil rata-rata menunjukkan peningkatan kecepatan pukulan Gyaku-Tsuki</a:t>
            </a:r>
            <a:endParaRPr lang="id-ID" dirty="0"/>
          </a:p>
          <a:p>
            <a:pPr algn="just"/>
            <a:endParaRPr lang="en-GB" dirty="0"/>
          </a:p>
        </p:txBody>
      </p:sp>
      <p:sp>
        <p:nvSpPr>
          <p:cNvPr id="19" name="Google Shape;143;p5"/>
          <p:cNvSpPr txBox="1"/>
          <p:nvPr/>
        </p:nvSpPr>
        <p:spPr>
          <a:xfrm>
            <a:off x="4599982" y="580724"/>
            <a:ext cx="31051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65"/>
              <a:buFont typeface="Arial"/>
              <a:buNone/>
            </a:pPr>
            <a:r>
              <a:rPr sz="2000" b="1" i="0" u="none" strike="noStrike" cap="none" dirty="0" smtClean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KESIMPULAN</a:t>
            </a:r>
            <a:endParaRPr sz="2000" b="1" i="0" u="none" strike="noStrike" cap="none" dirty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8810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158</Words>
  <Application>Microsoft Office PowerPoint</Application>
  <PresentationFormat>On-screen Show (16:9)</PresentationFormat>
  <Paragraphs>101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Poppins</vt:lpstr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toshiba</cp:lastModifiedBy>
  <cp:revision>366</cp:revision>
  <dcterms:created xsi:type="dcterms:W3CDTF">2019-12-28T03:28:15Z</dcterms:created>
  <dcterms:modified xsi:type="dcterms:W3CDTF">2025-02-26T15:50:57Z</dcterms:modified>
</cp:coreProperties>
</file>