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3" r:id="rId4"/>
    <p:sldId id="283" r:id="rId5"/>
    <p:sldId id="274" r:id="rId6"/>
    <p:sldId id="275" r:id="rId7"/>
    <p:sldId id="277" r:id="rId8"/>
    <p:sldId id="279" r:id="rId9"/>
    <p:sldId id="280" r:id="rId10"/>
    <p:sldId id="281" r:id="rId11"/>
    <p:sldId id="282" r:id="rId12"/>
    <p:sldId id="284" r:id="rId13"/>
    <p:sldId id="262" r:id="rId14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pEXDsGoQLadFjKudTzzIUyS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009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8212D007-55C9-5047-9F90-5702FF2B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3E5D2BD7-1478-4C95-44F3-7526F37529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5BBAE63A-DFF2-76BE-8B79-E3A302BAD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6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9C0FAC3A-8750-9B0B-8E71-6C6614A7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3928E8E4-563D-1EDC-8DAD-AE785DE59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771EBC17-9B00-00FB-3522-DE2237AF5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79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36A77381-D5E2-C8B5-402B-0292D2AD1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C040490F-84CC-147C-2C4E-C66BB85022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DDCBF4C8-B875-69C8-2C45-7CD5A1731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55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93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EA82DB9-3CAB-8586-03EC-FD3AA9B4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0A58F6A7-80DE-ACA6-57CF-4BB1EF2F6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E2285CE1-DB3C-2069-D0C9-978D19939B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31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50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62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24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726136B8-65D0-F1B4-F560-F9C30062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B3F73469-2C02-F20A-6F8D-4CDC18A60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5413E9D9-77EA-C841-6D37-03B8E9419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64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C9FD684C-0B8A-5CDF-8B39-5AF162C8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>
            <a:extLst>
              <a:ext uri="{FF2B5EF4-FFF2-40B4-BE49-F238E27FC236}">
                <a16:creationId xmlns:a16="http://schemas.microsoft.com/office/drawing/2014/main" id="{A5B2D86D-3636-2E72-2A8B-FB7F651E3C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>
            <a:extLst>
              <a:ext uri="{FF2B5EF4-FFF2-40B4-BE49-F238E27FC236}">
                <a16:creationId xmlns:a16="http://schemas.microsoft.com/office/drawing/2014/main" id="{B1826985-E873-1C8E-ECDF-053A674A1E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56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0"/>
          <p:cNvSpPr/>
          <p:nvPr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rgbClr val="0F243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rgbClr val="4F612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rgbClr val="0F243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rgbClr val="4F612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8" descr="D:\HUMAS\TEMPLATE PPT\LOGO ATAS.png"/>
          <p:cNvPicPr preferRelativeResize="0"/>
          <p:nvPr/>
        </p:nvPicPr>
        <p:blipFill rotWithShape="1">
          <a:blip r:embed="rId13">
            <a:alphaModFix/>
          </a:blip>
          <a:srcRect l="5048" t="17894" r="6523" b="30921"/>
          <a:stretch/>
        </p:blipFill>
        <p:spPr>
          <a:xfrm>
            <a:off x="7543800" y="227338"/>
            <a:ext cx="1387173" cy="5492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-3" y="118244"/>
            <a:ext cx="9144000" cy="4700711"/>
          </a:xfrm>
          <a:prstGeom prst="rect">
            <a:avLst/>
          </a:prstGeom>
          <a:gradFill>
            <a:gsLst>
              <a:gs pos="0">
                <a:srgbClr val="17365D"/>
              </a:gs>
              <a:gs pos="13000">
                <a:srgbClr val="17365D"/>
              </a:gs>
              <a:gs pos="86000">
                <a:srgbClr val="31859B"/>
              </a:gs>
              <a:gs pos="100000">
                <a:srgbClr val="31859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922283" y="492690"/>
            <a:ext cx="5299428" cy="7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id-ID" sz="20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IDANG</a:t>
            </a:r>
            <a:r>
              <a:rPr lang="id-ID" sz="20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ARTIKEL</a:t>
            </a:r>
            <a:r>
              <a:rPr lang="id-ID" sz="2000" b="1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id-ID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(Tugas Akhir Bukan Skripsi)</a:t>
            </a:r>
            <a:endParaRPr sz="20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Google Shape;104;p1">
            <a:extLst>
              <a:ext uri="{FF2B5EF4-FFF2-40B4-BE49-F238E27FC236}">
                <a16:creationId xmlns:a16="http://schemas.microsoft.com/office/drawing/2014/main" id="{43E37CD3-84EC-94B4-26F4-42C44F7482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5" t="-18250" r="6078" b="-18250"/>
          <a:stretch/>
        </p:blipFill>
        <p:spPr>
          <a:xfrm>
            <a:off x="7515433" y="118244"/>
            <a:ext cx="1628567" cy="7213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2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1807105" y="3529337"/>
            <a:ext cx="5529784" cy="59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sz="1200" b="1" dirty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IMAM ALI SYIBRO MULIS</a:t>
            </a:r>
            <a:endParaRPr lang="id-ID" sz="12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  <a:p>
            <a:pPr algn="ctr">
              <a:buClr>
                <a:schemeClr val="lt1"/>
              </a:buClr>
              <a:buSzPts val="1800"/>
            </a:pPr>
            <a:r>
              <a:rPr lang="id-ID" sz="1200" b="1" dirty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(211028100</a:t>
            </a:r>
            <a:r>
              <a:rPr lang="en-US" sz="1200" b="1" dirty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8</a:t>
            </a:r>
            <a:r>
              <a:rPr lang="id-ID" sz="1200" b="1" dirty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)</a:t>
            </a:r>
            <a:endParaRPr lang="en-ID" sz="105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3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738346" y="2026507"/>
            <a:ext cx="7357373" cy="80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US" sz="1800" b="1" dirty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MODIFIKASI MODEL LATIHAN KETEPATAN SHOOTING TERHADAP PERMAINAN PETANQUE PADA JARAK 7 METER</a:t>
            </a:r>
            <a:endParaRPr lang="en-ID" sz="18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5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157565" y="4212522"/>
            <a:ext cx="5529784" cy="59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1800"/>
            </a:pPr>
            <a:endParaRPr lang="en-ID" sz="8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86EEEAA8-CF05-AF2F-9511-73E8EFE2C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AEFF6B55-0307-1736-E01F-C62C6440D250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5615D6C9-0374-D606-A320-7EE34F179F19}"/>
              </a:ext>
            </a:extLst>
          </p:cNvPr>
          <p:cNvSpPr/>
          <p:nvPr/>
        </p:nvSpPr>
        <p:spPr>
          <a:xfrm>
            <a:off x="140642" y="863600"/>
            <a:ext cx="8666440" cy="3749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7FFB2-E8E1-9002-6FE2-AC17A42AF8F5}"/>
              </a:ext>
            </a:extLst>
          </p:cNvPr>
          <p:cNvSpPr txBox="1"/>
          <p:nvPr/>
        </p:nvSpPr>
        <p:spPr>
          <a:xfrm>
            <a:off x="1697509" y="1018757"/>
            <a:ext cx="569897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800"/>
              </a:spcBef>
              <a:tabLst>
                <a:tab pos="4914900" algn="l"/>
              </a:tabLst>
            </a:pPr>
            <a:r>
              <a:rPr lang="en-ID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Tabel</a:t>
            </a:r>
            <a:r>
              <a:rPr lang="en-ID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5. </a:t>
            </a:r>
            <a:r>
              <a:rPr lang="en-ID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Paired samples test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30BE0A-7A4F-0A8F-1DC6-2CDF534A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74373"/>
              </p:ext>
            </p:extLst>
          </p:nvPr>
        </p:nvGraphicFramePr>
        <p:xfrm>
          <a:off x="436880" y="1605279"/>
          <a:ext cx="8117840" cy="2197100"/>
        </p:xfrm>
        <a:graphic>
          <a:graphicData uri="http://schemas.openxmlformats.org/drawingml/2006/table">
            <a:tbl>
              <a:tblPr lastRow="1" lastCol="1">
                <a:tableStyleId>{5C22544A-7EE6-4342-B048-85BDC9FD1C3A}</a:tableStyleId>
              </a:tblPr>
              <a:tblGrid>
                <a:gridCol w="811784">
                  <a:extLst>
                    <a:ext uri="{9D8B030D-6E8A-4147-A177-3AD203B41FA5}">
                      <a16:colId xmlns:a16="http://schemas.microsoft.com/office/drawing/2014/main" val="239947518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2431999467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3371284948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3435505282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3660849097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1929331774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1692206100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351301672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4249111743"/>
                    </a:ext>
                  </a:extLst>
                </a:gridCol>
                <a:gridCol w="811784">
                  <a:extLst>
                    <a:ext uri="{9D8B030D-6E8A-4147-A177-3AD203B41FA5}">
                      <a16:colId xmlns:a16="http://schemas.microsoft.com/office/drawing/2014/main" val="4165281111"/>
                    </a:ext>
                  </a:extLst>
                </a:gridCol>
              </a:tblGrid>
              <a:tr h="142738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Paired Differences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 err="1">
                          <a:effectLst/>
                        </a:rPr>
                        <a:t>df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Sig. (2-tailed)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100688"/>
                  </a:ext>
                </a:extLst>
              </a:tr>
              <a:tr h="428214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Mean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Std. Deviation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Std. Error Mean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95% Confidence Interval of the Difference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47045"/>
                  </a:ext>
                </a:extLst>
              </a:tr>
              <a:tr h="955247"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Lower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Upper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09372"/>
                  </a:ext>
                </a:extLst>
              </a:tr>
              <a:tr h="37331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Pair 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Pretest</a:t>
                      </a:r>
                    </a:p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-Postest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-5.600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.828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.214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-6.059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-5.141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-26.192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.000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03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02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08298399-62C8-E09C-D805-F6C4EE80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BC3548EE-077D-B444-3D18-0FC77E507BF4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PEMBAHASAN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B2C80D55-B1F1-47A0-B6B5-52AF917D4205}"/>
              </a:ext>
            </a:extLst>
          </p:cNvPr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CACDCD-8A04-A294-3EF8-0B680BC89AE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E11-6585-CA33-852E-746D72166AAB}"/>
              </a:ext>
            </a:extLst>
          </p:cNvPr>
          <p:cNvSpPr txBox="1"/>
          <p:nvPr/>
        </p:nvSpPr>
        <p:spPr>
          <a:xfrm>
            <a:off x="881351" y="2102848"/>
            <a:ext cx="7286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hasil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penelitian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latihan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menggunakan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penghalang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batako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menunjukkan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bahwa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terdapat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peningkatan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signifikan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terhadap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ketepatan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Shooting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peserta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unmuh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jember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pada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jarak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7 meter</a:t>
            </a:r>
          </a:p>
        </p:txBody>
      </p:sp>
    </p:spTree>
    <p:extLst>
      <p:ext uri="{BB962C8B-B14F-4D97-AF65-F5344CB8AC3E}">
        <p14:creationId xmlns:p14="http://schemas.microsoft.com/office/powerpoint/2010/main" val="310727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53F2A438-4C47-DF26-8C5C-766B44B6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7D077186-4376-BD12-95AB-F514279E6BAA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DOKUMENTASI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C29BB6EB-D2B6-72BE-81B3-FEE8BA94A113}"/>
              </a:ext>
            </a:extLst>
          </p:cNvPr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385E49-1CE7-FDC6-83A2-847CFF96B50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48B5D-154C-54D1-83C5-A40100B8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62" y="1745820"/>
            <a:ext cx="3332480" cy="187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54F04-9BC0-87FD-BD61-7DA498AB5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27" y="1310210"/>
            <a:ext cx="2059305" cy="27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1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/>
          <p:cNvPicPr preferRelativeResize="0"/>
          <p:nvPr/>
        </p:nvPicPr>
        <p:blipFill>
          <a:blip r:embed="rId4"/>
          <a:srcRect/>
          <a:stretch/>
        </p:blipFill>
        <p:spPr>
          <a:xfrm>
            <a:off x="1515101" y="921289"/>
            <a:ext cx="2462873" cy="5999608"/>
          </a:xfrm>
          <a:prstGeom prst="rect">
            <a:avLst/>
          </a:prstGeom>
          <a:noFill/>
          <a:ln>
            <a:noFill/>
          </a:ln>
          <a:effectLst>
            <a:reflection stA="40000" endPos="40000" sy="-100000" algn="bl" rotWithShape="0"/>
          </a:effectLst>
        </p:spPr>
      </p:pic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977974" y="1870877"/>
            <a:ext cx="365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ABSTRAK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1546" y="1558833"/>
            <a:ext cx="83776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penghalang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batako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shooting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petanque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meter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atlet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pétanque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unmuh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jember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shooting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petanque</a:t>
            </a: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 kunci: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Modifikasi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Petanque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Shooting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PENDAHULUAN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7059" y="1471748"/>
            <a:ext cx="6897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Shooting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terpenting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olahraga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petanque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</a:p>
          <a:p>
            <a:pPr algn="just"/>
            <a:endParaRPr lang="en-ID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Teknik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shooting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kesulitan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teknik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pointing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latihan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efektif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efisien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sangat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terutama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pemain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bertanding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regional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ataupun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nasional</a:t>
            </a:r>
            <a:r>
              <a:rPr lang="en-ID" sz="1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pPr algn="just"/>
            <a:endParaRPr lang="en-ID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metode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latihan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ketepatan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shooting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batako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media.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45969" y="1535835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45969" y="3479624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45969" y="2498204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66C2372D-BD08-81D1-4A0C-2B340A7F8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015BDA9F-E438-D8C0-882C-597FD453766B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PENDAHULUAN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4D352ED0-C5AD-C0A5-8711-AA34A1DC7A77}"/>
              </a:ext>
            </a:extLst>
          </p:cNvPr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621234-4A6C-CAF1-3687-17BA3666156B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D36CC-A98A-E392-6469-40895F075EFD}"/>
              </a:ext>
            </a:extLst>
          </p:cNvPr>
          <p:cNvSpPr txBox="1"/>
          <p:nvPr/>
        </p:nvSpPr>
        <p:spPr>
          <a:xfrm>
            <a:off x="1447059" y="1471748"/>
            <a:ext cx="689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R</a:t>
            </a:r>
            <a:r>
              <a:rPr lang="en-ID" sz="1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UMUSAN MASALAH</a:t>
            </a:r>
          </a:p>
          <a:p>
            <a:pPr algn="just"/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Bagaimana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pengaruh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latihan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menggunakan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media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batako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terhadap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ketepatan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shooting pétanque pada </a:t>
            </a:r>
            <a:r>
              <a:rPr lang="en-ID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jarak</a:t>
            </a:r>
            <a:r>
              <a:rPr lang="en-ID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sz="1600">
                <a:latin typeface="Times New Roman" panose="02020603050405020304" pitchFamily="18" charset="0"/>
                <a:ea typeface="MS Mincho" panose="02020609040205080304" pitchFamily="49" charset="-128"/>
              </a:rPr>
              <a:t>7 meter?</a:t>
            </a:r>
            <a:endParaRPr lang="en-GB" sz="12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F77AF69-FF7F-8CF1-CA53-DD2B9651A3ED}"/>
              </a:ext>
            </a:extLst>
          </p:cNvPr>
          <p:cNvSpPr/>
          <p:nvPr/>
        </p:nvSpPr>
        <p:spPr>
          <a:xfrm>
            <a:off x="445969" y="1535835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3B239E5-FA44-879A-FD55-9B3792A338E4}"/>
              </a:ext>
            </a:extLst>
          </p:cNvPr>
          <p:cNvSpPr/>
          <p:nvPr/>
        </p:nvSpPr>
        <p:spPr>
          <a:xfrm>
            <a:off x="445969" y="2985884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8F70F-6599-F42E-553C-97D8AF806E11}"/>
              </a:ext>
            </a:extLst>
          </p:cNvPr>
          <p:cNvSpPr txBox="1"/>
          <p:nvPr/>
        </p:nvSpPr>
        <p:spPr>
          <a:xfrm>
            <a:off x="1447059" y="2917821"/>
            <a:ext cx="689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TUJUAN PENELITIAN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mengetahui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apakah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terdapat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pengaruh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latihan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menggunakan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media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batako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terhadap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ketepatan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shooting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petanque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pada </a:t>
            </a:r>
            <a:r>
              <a:rPr lang="en-US" sz="1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jarak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7 meter.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310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HIPOTESIS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9813" y="2202418"/>
            <a:ext cx="750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pretest dan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posttest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shooting pétanque pada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meter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batako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9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METODE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0551" y="1137648"/>
            <a:ext cx="7286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Metode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Penelitian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:</a:t>
            </a:r>
          </a:p>
          <a:p>
            <a:pPr algn="ctr"/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Penelitian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ini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menggunakan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metode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eksperimen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pendekatan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kuantitatif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. 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Lokasi dan Waktu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Penelitian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14 Oktober – 09 November 2024</a:t>
            </a:r>
          </a:p>
          <a:p>
            <a:pPr algn="ctr"/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Populasi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dan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Sampel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Penelitian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:</a:t>
            </a:r>
          </a:p>
          <a:p>
            <a:pPr algn="ctr"/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Mahasiswa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program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studi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Pendidikan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Jasmani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Universitas Muhammadiyah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Jember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tergabung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dalam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Unmuh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Jember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Club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sebanyak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15 orang. </a:t>
            </a:r>
          </a:p>
          <a:p>
            <a:pPr algn="ctr"/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Instrumen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Penelitian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:</a:t>
            </a:r>
          </a:p>
          <a:p>
            <a:pPr algn="ctr"/>
            <a:r>
              <a:rPr lang="en-US" sz="1400" i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Shooting game station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jarak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7 meter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Teknik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Pengumpulan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data: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Pretest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sebelum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diberi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perlakuan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postest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setelah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diberi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perlakuan</a:t>
            </a:r>
            <a:endParaRPr lang="en-US" sz="1400" dirty="0">
              <a:solidFill>
                <a:srgbClr val="000000"/>
              </a:solidFill>
              <a:latin typeface="+mj-lt"/>
              <a:ea typeface="Poppins"/>
              <a:cs typeface="Poppins"/>
              <a:sym typeface="Poppins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Teknik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Analisis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Data: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Uji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hipotesis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dan uji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prasyarat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(uji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normalitas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 dan uji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homogenitas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)</a:t>
            </a:r>
          </a:p>
          <a:p>
            <a:pPr algn="ctr"/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678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140642" y="863600"/>
            <a:ext cx="8666440" cy="3749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7509" y="1018757"/>
            <a:ext cx="569897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800"/>
              </a:spcBef>
              <a:tabLst>
                <a:tab pos="4914900" algn="l"/>
              </a:tabLst>
            </a:pP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 1.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Latihan </a:t>
            </a:r>
            <a:r>
              <a:rPr lang="en-ID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penghalang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batako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9A3051-5067-1E41-BDDA-14AA6D66C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99785"/>
              </p:ext>
            </p:extLst>
          </p:nvPr>
        </p:nvGraphicFramePr>
        <p:xfrm>
          <a:off x="1026160" y="1433409"/>
          <a:ext cx="6827520" cy="2987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504">
                  <a:extLst>
                    <a:ext uri="{9D8B030D-6E8A-4147-A177-3AD203B41FA5}">
                      <a16:colId xmlns:a16="http://schemas.microsoft.com/office/drawing/2014/main" val="850972099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3590313349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12256135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1299402250"/>
                    </a:ext>
                  </a:extLst>
                </a:gridCol>
                <a:gridCol w="1365504">
                  <a:extLst>
                    <a:ext uri="{9D8B030D-6E8A-4147-A177-3AD203B41FA5}">
                      <a16:colId xmlns:a16="http://schemas.microsoft.com/office/drawing/2014/main" val="1820447833"/>
                    </a:ext>
                  </a:extLst>
                </a:gridCol>
              </a:tblGrid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No.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Nama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Pretest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Postest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Selisih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567271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Sayyis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040435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2.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Anton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721827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3.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Cresstoper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31144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4.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Hasbi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643792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Miko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126767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Arik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771054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Ryan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455589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8.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Dio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6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988073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Septi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349116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Nia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424119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11.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Amel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965822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12.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Ovita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572654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13.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Abel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957588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14.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Widara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897710"/>
                  </a:ext>
                </a:extLst>
              </a:tr>
              <a:tr h="17573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15.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Anisa 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4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478012"/>
                  </a:ext>
                </a:extLst>
              </a:tr>
              <a:tr h="175733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Jumlah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160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84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05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1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176F37B5-A5A3-276B-9802-2B2137FE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BA648C07-CC8D-4066-2955-3F5FA63C3B0D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689BE1AC-E253-D13A-71C3-000963F25534}"/>
              </a:ext>
            </a:extLst>
          </p:cNvPr>
          <p:cNvSpPr/>
          <p:nvPr/>
        </p:nvSpPr>
        <p:spPr>
          <a:xfrm>
            <a:off x="140642" y="863600"/>
            <a:ext cx="8666440" cy="3749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7EAB4-0763-44C7-0F94-BEAFA5F45121}"/>
              </a:ext>
            </a:extLst>
          </p:cNvPr>
          <p:cNvSpPr txBox="1"/>
          <p:nvPr/>
        </p:nvSpPr>
        <p:spPr>
          <a:xfrm>
            <a:off x="1697509" y="1018757"/>
            <a:ext cx="569897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800"/>
              </a:spcBef>
              <a:tabLst>
                <a:tab pos="4914900" algn="l"/>
              </a:tabLst>
            </a:pPr>
            <a:r>
              <a:rPr lang="en-ID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</a:t>
            </a:r>
            <a:r>
              <a:rPr lang="en-I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deskriptif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statistik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pretest 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ID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postest</a:t>
            </a:r>
            <a:r>
              <a:rPr lang="en-ID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ketepatan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endParaRPr lang="en-ID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BDEF18-B449-380A-40B7-B882CB449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9222"/>
              </p:ext>
            </p:extLst>
          </p:nvPr>
        </p:nvGraphicFramePr>
        <p:xfrm>
          <a:off x="1697509" y="1452900"/>
          <a:ext cx="5482731" cy="298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577">
                  <a:extLst>
                    <a:ext uri="{9D8B030D-6E8A-4147-A177-3AD203B41FA5}">
                      <a16:colId xmlns:a16="http://schemas.microsoft.com/office/drawing/2014/main" val="439394921"/>
                    </a:ext>
                  </a:extLst>
                </a:gridCol>
                <a:gridCol w="1827577">
                  <a:extLst>
                    <a:ext uri="{9D8B030D-6E8A-4147-A177-3AD203B41FA5}">
                      <a16:colId xmlns:a16="http://schemas.microsoft.com/office/drawing/2014/main" val="2527640340"/>
                    </a:ext>
                  </a:extLst>
                </a:gridCol>
                <a:gridCol w="1827577">
                  <a:extLst>
                    <a:ext uri="{9D8B030D-6E8A-4147-A177-3AD203B41FA5}">
                      <a16:colId xmlns:a16="http://schemas.microsoft.com/office/drawing/2014/main" val="945137009"/>
                    </a:ext>
                  </a:extLst>
                </a:gridCol>
              </a:tblGrid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Statistik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Pretest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Postest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06591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Mean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5,07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10,67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589042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Median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091180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Mode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10693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Std. deviation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1,280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1,718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269446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Minimum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415126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Maximum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064253"/>
                  </a:ext>
                </a:extLst>
              </a:tr>
              <a:tr h="37345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Sum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76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160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66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63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89A5CB3-DB4B-27F7-D57D-DBD75B47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49A82F61-D3EE-07B7-52A1-7B621C1DD636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37357CCB-254B-F5B0-63B6-6C35F3A5BE83}"/>
              </a:ext>
            </a:extLst>
          </p:cNvPr>
          <p:cNvSpPr/>
          <p:nvPr/>
        </p:nvSpPr>
        <p:spPr>
          <a:xfrm>
            <a:off x="140642" y="863600"/>
            <a:ext cx="8666440" cy="3749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93BC1-3741-B97B-006F-B147CE11BECF}"/>
              </a:ext>
            </a:extLst>
          </p:cNvPr>
          <p:cNvSpPr txBox="1"/>
          <p:nvPr/>
        </p:nvSpPr>
        <p:spPr>
          <a:xfrm>
            <a:off x="1697509" y="1018757"/>
            <a:ext cx="569897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800"/>
              </a:spcBef>
              <a:tabLst>
                <a:tab pos="4914900" algn="l"/>
              </a:tabLst>
            </a:pPr>
            <a:r>
              <a:rPr lang="en-ID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Tabel</a:t>
            </a:r>
            <a:r>
              <a:rPr lang="en-ID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3.</a:t>
            </a:r>
            <a:r>
              <a:rPr lang="en-ID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ID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Test of normality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21C500-1EC4-F1B3-D243-8611D389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20695"/>
              </p:ext>
            </p:extLst>
          </p:nvPr>
        </p:nvGraphicFramePr>
        <p:xfrm>
          <a:off x="2280158" y="1386292"/>
          <a:ext cx="4262884" cy="686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721">
                  <a:extLst>
                    <a:ext uri="{9D8B030D-6E8A-4147-A177-3AD203B41FA5}">
                      <a16:colId xmlns:a16="http://schemas.microsoft.com/office/drawing/2014/main" val="901769856"/>
                    </a:ext>
                  </a:extLst>
                </a:gridCol>
                <a:gridCol w="1065721">
                  <a:extLst>
                    <a:ext uri="{9D8B030D-6E8A-4147-A177-3AD203B41FA5}">
                      <a16:colId xmlns:a16="http://schemas.microsoft.com/office/drawing/2014/main" val="424846265"/>
                    </a:ext>
                  </a:extLst>
                </a:gridCol>
                <a:gridCol w="1065721">
                  <a:extLst>
                    <a:ext uri="{9D8B030D-6E8A-4147-A177-3AD203B41FA5}">
                      <a16:colId xmlns:a16="http://schemas.microsoft.com/office/drawing/2014/main" val="1473729419"/>
                    </a:ext>
                  </a:extLst>
                </a:gridCol>
                <a:gridCol w="1065721">
                  <a:extLst>
                    <a:ext uri="{9D8B030D-6E8A-4147-A177-3AD203B41FA5}">
                      <a16:colId xmlns:a16="http://schemas.microsoft.com/office/drawing/2014/main" val="379483478"/>
                    </a:ext>
                  </a:extLst>
                </a:gridCol>
              </a:tblGrid>
              <a:tr h="2287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Statistik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df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Sig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490275"/>
                  </a:ext>
                </a:extLst>
              </a:tr>
              <a:tr h="2287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Pretest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0,929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0,266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285089"/>
                  </a:ext>
                </a:extLst>
              </a:tr>
              <a:tr h="2287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 err="1">
                          <a:effectLst/>
                        </a:rPr>
                        <a:t>Postest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0,942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0,409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8546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D52745-6A88-DD7C-2604-06BFD1079E0C}"/>
              </a:ext>
            </a:extLst>
          </p:cNvPr>
          <p:cNvSpPr txBox="1"/>
          <p:nvPr/>
        </p:nvSpPr>
        <p:spPr>
          <a:xfrm>
            <a:off x="1697509" y="2474395"/>
            <a:ext cx="569897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800"/>
              </a:spcBef>
              <a:tabLst>
                <a:tab pos="4914900" algn="l"/>
              </a:tabLst>
            </a:pPr>
            <a:r>
              <a:rPr lang="en-ID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Tabel</a:t>
            </a:r>
            <a:r>
              <a:rPr lang="en-ID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4. </a:t>
            </a:r>
            <a:r>
              <a:rPr lang="en-ID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Test of homogeneity of </a:t>
            </a:r>
            <a:r>
              <a:rPr lang="en-ID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varience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4D37D0-50EE-E7DE-FE2E-DE51854B9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00959"/>
              </p:ext>
            </p:extLst>
          </p:nvPr>
        </p:nvGraphicFramePr>
        <p:xfrm>
          <a:off x="336918" y="2745880"/>
          <a:ext cx="8278764" cy="15660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9794">
                  <a:extLst>
                    <a:ext uri="{9D8B030D-6E8A-4147-A177-3AD203B41FA5}">
                      <a16:colId xmlns:a16="http://schemas.microsoft.com/office/drawing/2014/main" val="2998980658"/>
                    </a:ext>
                  </a:extLst>
                </a:gridCol>
                <a:gridCol w="1379794">
                  <a:extLst>
                    <a:ext uri="{9D8B030D-6E8A-4147-A177-3AD203B41FA5}">
                      <a16:colId xmlns:a16="http://schemas.microsoft.com/office/drawing/2014/main" val="2104153952"/>
                    </a:ext>
                  </a:extLst>
                </a:gridCol>
                <a:gridCol w="1379794">
                  <a:extLst>
                    <a:ext uri="{9D8B030D-6E8A-4147-A177-3AD203B41FA5}">
                      <a16:colId xmlns:a16="http://schemas.microsoft.com/office/drawing/2014/main" val="1602119174"/>
                    </a:ext>
                  </a:extLst>
                </a:gridCol>
                <a:gridCol w="1379794">
                  <a:extLst>
                    <a:ext uri="{9D8B030D-6E8A-4147-A177-3AD203B41FA5}">
                      <a16:colId xmlns:a16="http://schemas.microsoft.com/office/drawing/2014/main" val="2167897755"/>
                    </a:ext>
                  </a:extLst>
                </a:gridCol>
                <a:gridCol w="1379794">
                  <a:extLst>
                    <a:ext uri="{9D8B030D-6E8A-4147-A177-3AD203B41FA5}">
                      <a16:colId xmlns:a16="http://schemas.microsoft.com/office/drawing/2014/main" val="796523276"/>
                    </a:ext>
                  </a:extLst>
                </a:gridCol>
                <a:gridCol w="1379794">
                  <a:extLst>
                    <a:ext uri="{9D8B030D-6E8A-4147-A177-3AD203B41FA5}">
                      <a16:colId xmlns:a16="http://schemas.microsoft.com/office/drawing/2014/main" val="294041278"/>
                    </a:ext>
                  </a:extLst>
                </a:gridCol>
              </a:tblGrid>
              <a:tr h="2186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Levence statistic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df1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df2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Sig.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946611"/>
                  </a:ext>
                </a:extLst>
              </a:tr>
              <a:tr h="218687">
                <a:tc row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Hasil pretest dan postest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Based on Mean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1.368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1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28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0,252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225147"/>
                  </a:ext>
                </a:extLst>
              </a:tr>
              <a:tr h="21868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Based on Median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0,795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28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0,380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750169"/>
                  </a:ext>
                </a:extLst>
              </a:tr>
              <a:tr h="54671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Based on Median and with adjusted df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0,795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23.205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0,382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964382"/>
                  </a:ext>
                </a:extLst>
              </a:tr>
              <a:tr h="3632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Based on trimmed mean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1.333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>
                          <a:effectLst/>
                        </a:rPr>
                        <a:t>28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800"/>
                        </a:spcBef>
                        <a:tabLst>
                          <a:tab pos="4914900" algn="l"/>
                        </a:tabLst>
                      </a:pPr>
                      <a:r>
                        <a:rPr lang="en-ID" sz="1200" dirty="0">
                          <a:effectLst/>
                        </a:rPr>
                        <a:t>0,258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66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8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621</Words>
  <Application>Microsoft Office PowerPoint</Application>
  <PresentationFormat>On-screen Show (16:9)</PresentationFormat>
  <Paragraphs>263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Poppins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Dewi Nirwana</cp:lastModifiedBy>
  <cp:revision>375</cp:revision>
  <dcterms:created xsi:type="dcterms:W3CDTF">2019-12-28T03:28:15Z</dcterms:created>
  <dcterms:modified xsi:type="dcterms:W3CDTF">2025-03-11T15:37:14Z</dcterms:modified>
</cp:coreProperties>
</file>