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Calibri" panose="020F0502020204030204" pitchFamily="34" charset="0"/>
      <p:regular r:id="rId14"/>
      <p:bold r:id="rId15"/>
      <p:italic r:id="rId16"/>
      <p:boldItalic r:id="rId17"/>
    </p:embeddedFont>
    <p:embeddedFont>
      <p:font typeface="Montserrat Bold" panose="020B0604020202020204" charset="0"/>
      <p:regular r:id="rId18"/>
    </p:embeddedFont>
    <p:embeddedFont>
      <p:font typeface="Montserrat Heavy" panose="020B0604020202020204" charset="0"/>
      <p:regular r:id="rId19"/>
    </p:embeddedFont>
    <p:embeddedFont>
      <p:font typeface="Poppins" panose="00000500000000000000" pitchFamily="2" charset="0"/>
      <p:regular r:id="rId20"/>
    </p:embeddedFont>
    <p:embeddedFont>
      <p:font typeface="Poppins Bold" panose="00000800000000000000"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81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pn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024" b="-108024"/>
            </a:stretch>
          </a:blipFill>
        </p:spPr>
      </p:sp>
      <p:grpSp>
        <p:nvGrpSpPr>
          <p:cNvPr id="3" name="Group 3"/>
          <p:cNvGrpSpPr/>
          <p:nvPr/>
        </p:nvGrpSpPr>
        <p:grpSpPr>
          <a:xfrm>
            <a:off x="0" y="-489307"/>
            <a:ext cx="3760073" cy="11265614"/>
            <a:chOff x="0" y="0"/>
            <a:chExt cx="990307" cy="2967075"/>
          </a:xfrm>
        </p:grpSpPr>
        <p:sp>
          <p:nvSpPr>
            <p:cNvPr id="4" name="Freeform 4"/>
            <p:cNvSpPr/>
            <p:nvPr/>
          </p:nvSpPr>
          <p:spPr>
            <a:xfrm>
              <a:off x="0" y="0"/>
              <a:ext cx="990307" cy="2967075"/>
            </a:xfrm>
            <a:custGeom>
              <a:avLst/>
              <a:gdLst/>
              <a:ahLst/>
              <a:cxnLst/>
              <a:rect l="l" t="t" r="r" b="b"/>
              <a:pathLst>
                <a:path w="990307" h="2967075">
                  <a:moveTo>
                    <a:pt x="0" y="0"/>
                  </a:moveTo>
                  <a:lnTo>
                    <a:pt x="990307" y="0"/>
                  </a:lnTo>
                  <a:lnTo>
                    <a:pt x="990307" y="2967075"/>
                  </a:lnTo>
                  <a:lnTo>
                    <a:pt x="0" y="2967075"/>
                  </a:lnTo>
                  <a:close/>
                </a:path>
              </a:pathLst>
            </a:custGeom>
            <a:solidFill>
              <a:srgbClr val="FFBA1F">
                <a:alpha val="74902"/>
              </a:srgbClr>
            </a:solidFill>
          </p:spPr>
        </p:sp>
        <p:sp>
          <p:nvSpPr>
            <p:cNvPr id="5" name="TextBox 5"/>
            <p:cNvSpPr txBox="1"/>
            <p:nvPr/>
          </p:nvSpPr>
          <p:spPr>
            <a:xfrm>
              <a:off x="0" y="-66675"/>
              <a:ext cx="990307" cy="3033750"/>
            </a:xfrm>
            <a:prstGeom prst="rect">
              <a:avLst/>
            </a:prstGeom>
          </p:spPr>
          <p:txBody>
            <a:bodyPr lIns="50800" tIns="50800" rIns="50800" bIns="50800" rtlCol="0" anchor="ctr"/>
            <a:lstStyle/>
            <a:p>
              <a:pPr algn="ctr">
                <a:lnSpc>
                  <a:spcPts val="3499"/>
                </a:lnSpc>
              </a:pPr>
              <a:endParaRPr/>
            </a:p>
          </p:txBody>
        </p:sp>
      </p:grpSp>
      <p:grpSp>
        <p:nvGrpSpPr>
          <p:cNvPr id="6" name="Group 6"/>
          <p:cNvGrpSpPr/>
          <p:nvPr/>
        </p:nvGrpSpPr>
        <p:grpSpPr>
          <a:xfrm>
            <a:off x="17464743" y="950572"/>
            <a:ext cx="2105238" cy="693302"/>
            <a:chOff x="0" y="0"/>
            <a:chExt cx="554466" cy="182598"/>
          </a:xfrm>
        </p:grpSpPr>
        <p:sp>
          <p:nvSpPr>
            <p:cNvPr id="7" name="Freeform 7"/>
            <p:cNvSpPr/>
            <p:nvPr/>
          </p:nvSpPr>
          <p:spPr>
            <a:xfrm>
              <a:off x="0" y="0"/>
              <a:ext cx="554466" cy="182598"/>
            </a:xfrm>
            <a:custGeom>
              <a:avLst/>
              <a:gdLst/>
              <a:ahLst/>
              <a:cxnLst/>
              <a:rect l="l" t="t" r="r" b="b"/>
              <a:pathLst>
                <a:path w="554466" h="182598">
                  <a:moveTo>
                    <a:pt x="55162" y="0"/>
                  </a:moveTo>
                  <a:lnTo>
                    <a:pt x="499304" y="0"/>
                  </a:lnTo>
                  <a:cubicBezTo>
                    <a:pt x="529769" y="0"/>
                    <a:pt x="554466" y="24697"/>
                    <a:pt x="554466" y="55162"/>
                  </a:cubicBezTo>
                  <a:lnTo>
                    <a:pt x="554466" y="127436"/>
                  </a:lnTo>
                  <a:cubicBezTo>
                    <a:pt x="554466" y="157901"/>
                    <a:pt x="529769" y="182598"/>
                    <a:pt x="499304" y="182598"/>
                  </a:cubicBezTo>
                  <a:lnTo>
                    <a:pt x="55162" y="182598"/>
                  </a:lnTo>
                  <a:cubicBezTo>
                    <a:pt x="24697" y="182598"/>
                    <a:pt x="0" y="157901"/>
                    <a:pt x="0" y="127436"/>
                  </a:cubicBezTo>
                  <a:lnTo>
                    <a:pt x="0" y="55162"/>
                  </a:lnTo>
                  <a:cubicBezTo>
                    <a:pt x="0" y="24697"/>
                    <a:pt x="24697" y="0"/>
                    <a:pt x="55162" y="0"/>
                  </a:cubicBezTo>
                  <a:close/>
                </a:path>
              </a:pathLst>
            </a:custGeom>
            <a:solidFill>
              <a:srgbClr val="FFBA1F"/>
            </a:solidFill>
          </p:spPr>
        </p:sp>
        <p:sp>
          <p:nvSpPr>
            <p:cNvPr id="8" name="TextBox 8"/>
            <p:cNvSpPr txBox="1"/>
            <p:nvPr/>
          </p:nvSpPr>
          <p:spPr>
            <a:xfrm>
              <a:off x="0" y="-66675"/>
              <a:ext cx="554466" cy="249273"/>
            </a:xfrm>
            <a:prstGeom prst="rect">
              <a:avLst/>
            </a:prstGeom>
          </p:spPr>
          <p:txBody>
            <a:bodyPr lIns="50800" tIns="50800" rIns="50800" bIns="50800" rtlCol="0" anchor="ctr"/>
            <a:lstStyle/>
            <a:p>
              <a:pPr algn="ctr">
                <a:lnSpc>
                  <a:spcPts val="3499"/>
                </a:lnSpc>
              </a:pPr>
              <a:endParaRPr/>
            </a:p>
          </p:txBody>
        </p:sp>
      </p:grpSp>
      <p:sp>
        <p:nvSpPr>
          <p:cNvPr id="9" name="Freeform 9"/>
          <p:cNvSpPr/>
          <p:nvPr/>
        </p:nvSpPr>
        <p:spPr>
          <a:xfrm>
            <a:off x="-719385" y="6525328"/>
            <a:ext cx="4840416" cy="4840416"/>
          </a:xfrm>
          <a:custGeom>
            <a:avLst/>
            <a:gdLst/>
            <a:ahLst/>
            <a:cxnLst/>
            <a:rect l="l" t="t" r="r" b="b"/>
            <a:pathLst>
              <a:path w="4840416" h="4840416">
                <a:moveTo>
                  <a:pt x="0" y="0"/>
                </a:moveTo>
                <a:lnTo>
                  <a:pt x="4840416" y="0"/>
                </a:lnTo>
                <a:lnTo>
                  <a:pt x="4840416" y="4840416"/>
                </a:lnTo>
                <a:lnTo>
                  <a:pt x="0" y="48404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TextBox 10"/>
          <p:cNvSpPr txBox="1"/>
          <p:nvPr/>
        </p:nvSpPr>
        <p:spPr>
          <a:xfrm>
            <a:off x="5980702" y="265289"/>
            <a:ext cx="9263412" cy="2846933"/>
          </a:xfrm>
          <a:prstGeom prst="rect">
            <a:avLst/>
          </a:prstGeom>
        </p:spPr>
        <p:txBody>
          <a:bodyPr lIns="0" tIns="0" rIns="0" bIns="0" rtlCol="0" anchor="t">
            <a:spAutoFit/>
          </a:bodyPr>
          <a:lstStyle/>
          <a:p>
            <a:pPr algn="ctr">
              <a:lnSpc>
                <a:spcPts val="11109"/>
              </a:lnSpc>
            </a:pPr>
            <a:r>
              <a:rPr lang="en-US" sz="10099" b="1" dirty="0">
                <a:solidFill>
                  <a:srgbClr val="FFFFFF"/>
                </a:solidFill>
                <a:latin typeface="Montserrat Heavy"/>
                <a:ea typeface="Montserrat Heavy"/>
                <a:cs typeface="Montserrat Heavy"/>
                <a:sym typeface="Montserrat Heavy"/>
              </a:rPr>
              <a:t>SIDANG TABS</a:t>
            </a:r>
          </a:p>
        </p:txBody>
      </p:sp>
      <p:sp>
        <p:nvSpPr>
          <p:cNvPr id="11" name="TextBox 11"/>
          <p:cNvSpPr txBox="1"/>
          <p:nvPr/>
        </p:nvSpPr>
        <p:spPr>
          <a:xfrm>
            <a:off x="4723117" y="3894208"/>
            <a:ext cx="11878183" cy="3281045"/>
          </a:xfrm>
          <a:prstGeom prst="rect">
            <a:avLst/>
          </a:prstGeom>
        </p:spPr>
        <p:txBody>
          <a:bodyPr lIns="0" tIns="0" rIns="0" bIns="0" rtlCol="0" anchor="t">
            <a:spAutoFit/>
          </a:bodyPr>
          <a:lstStyle/>
          <a:p>
            <a:pPr algn="ctr">
              <a:lnSpc>
                <a:spcPts val="6580"/>
              </a:lnSpc>
            </a:pPr>
            <a:r>
              <a:rPr lang="en-US" sz="4700" b="1">
                <a:solidFill>
                  <a:srgbClr val="FFBA1F"/>
                </a:solidFill>
                <a:latin typeface="Montserrat Heavy"/>
                <a:ea typeface="Montserrat Heavy"/>
                <a:cs typeface="Montserrat Heavy"/>
                <a:sym typeface="Montserrat Heavy"/>
              </a:rPr>
              <a:t>PERSEPSI MAHASISWA PENDIDIKAN JASMANI TERHADAP SARANA PRASARANA CABANG OLAHRAGA BOLA BESAR </a:t>
            </a:r>
          </a:p>
        </p:txBody>
      </p:sp>
      <p:sp>
        <p:nvSpPr>
          <p:cNvPr id="12" name="Freeform 12"/>
          <p:cNvSpPr/>
          <p:nvPr/>
        </p:nvSpPr>
        <p:spPr>
          <a:xfrm>
            <a:off x="-615624" y="4215259"/>
            <a:ext cx="1362333" cy="1362333"/>
          </a:xfrm>
          <a:custGeom>
            <a:avLst/>
            <a:gdLst/>
            <a:ahLst/>
            <a:cxnLst/>
            <a:rect l="l" t="t" r="r" b="b"/>
            <a:pathLst>
              <a:path w="1362333" h="1362333">
                <a:moveTo>
                  <a:pt x="0" y="0"/>
                </a:moveTo>
                <a:lnTo>
                  <a:pt x="1362334" y="0"/>
                </a:lnTo>
                <a:lnTo>
                  <a:pt x="1362334" y="1362334"/>
                </a:lnTo>
                <a:lnTo>
                  <a:pt x="0" y="136233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3" name="Group 13"/>
          <p:cNvGrpSpPr/>
          <p:nvPr/>
        </p:nvGrpSpPr>
        <p:grpSpPr>
          <a:xfrm>
            <a:off x="1365086" y="1013102"/>
            <a:ext cx="3122527" cy="594358"/>
            <a:chOff x="0" y="0"/>
            <a:chExt cx="958956" cy="182533"/>
          </a:xfrm>
        </p:grpSpPr>
        <p:sp>
          <p:nvSpPr>
            <p:cNvPr id="14" name="Freeform 14"/>
            <p:cNvSpPr/>
            <p:nvPr/>
          </p:nvSpPr>
          <p:spPr>
            <a:xfrm>
              <a:off x="0" y="0"/>
              <a:ext cx="958956" cy="182533"/>
            </a:xfrm>
            <a:custGeom>
              <a:avLst/>
              <a:gdLst/>
              <a:ahLst/>
              <a:cxnLst/>
              <a:rect l="l" t="t" r="r" b="b"/>
              <a:pathLst>
                <a:path w="958956" h="182533">
                  <a:moveTo>
                    <a:pt x="91266" y="0"/>
                  </a:moveTo>
                  <a:lnTo>
                    <a:pt x="867690" y="0"/>
                  </a:lnTo>
                  <a:cubicBezTo>
                    <a:pt x="891895" y="0"/>
                    <a:pt x="915109" y="9616"/>
                    <a:pt x="932225" y="26731"/>
                  </a:cubicBezTo>
                  <a:cubicBezTo>
                    <a:pt x="949341" y="43847"/>
                    <a:pt x="958956" y="67061"/>
                    <a:pt x="958956" y="91266"/>
                  </a:cubicBezTo>
                  <a:lnTo>
                    <a:pt x="958956" y="91266"/>
                  </a:lnTo>
                  <a:cubicBezTo>
                    <a:pt x="958956" y="115472"/>
                    <a:pt x="949341" y="138686"/>
                    <a:pt x="932225" y="155801"/>
                  </a:cubicBezTo>
                  <a:cubicBezTo>
                    <a:pt x="915109" y="172917"/>
                    <a:pt x="891895" y="182533"/>
                    <a:pt x="867690" y="182533"/>
                  </a:cubicBezTo>
                  <a:lnTo>
                    <a:pt x="91266" y="182533"/>
                  </a:lnTo>
                  <a:cubicBezTo>
                    <a:pt x="67061" y="182533"/>
                    <a:pt x="43847" y="172917"/>
                    <a:pt x="26731" y="155801"/>
                  </a:cubicBezTo>
                  <a:cubicBezTo>
                    <a:pt x="9616" y="138686"/>
                    <a:pt x="0" y="115472"/>
                    <a:pt x="0" y="91266"/>
                  </a:cubicBezTo>
                  <a:lnTo>
                    <a:pt x="0" y="91266"/>
                  </a:lnTo>
                  <a:cubicBezTo>
                    <a:pt x="0" y="67061"/>
                    <a:pt x="9616" y="43847"/>
                    <a:pt x="26731" y="26731"/>
                  </a:cubicBezTo>
                  <a:cubicBezTo>
                    <a:pt x="43847" y="9616"/>
                    <a:pt x="67061" y="0"/>
                    <a:pt x="91266" y="0"/>
                  </a:cubicBezTo>
                  <a:close/>
                </a:path>
              </a:pathLst>
            </a:custGeom>
            <a:solidFill>
              <a:srgbClr val="FFC422"/>
            </a:solidFill>
            <a:ln cap="rnd">
              <a:noFill/>
              <a:prstDash val="solid"/>
              <a:round/>
            </a:ln>
          </p:spPr>
        </p:sp>
        <p:sp>
          <p:nvSpPr>
            <p:cNvPr id="15" name="TextBox 15"/>
            <p:cNvSpPr txBox="1"/>
            <p:nvPr/>
          </p:nvSpPr>
          <p:spPr>
            <a:xfrm>
              <a:off x="0" y="-66675"/>
              <a:ext cx="958956" cy="249208"/>
            </a:xfrm>
            <a:prstGeom prst="rect">
              <a:avLst/>
            </a:prstGeom>
          </p:spPr>
          <p:txBody>
            <a:bodyPr lIns="50800" tIns="50800" rIns="50800" bIns="50800" rtlCol="0" anchor="ctr"/>
            <a:lstStyle/>
            <a:p>
              <a:pPr algn="ctr">
                <a:lnSpc>
                  <a:spcPts val="3499"/>
                </a:lnSpc>
              </a:pPr>
              <a:endParaRPr/>
            </a:p>
          </p:txBody>
        </p:sp>
      </p:grpSp>
      <p:grpSp>
        <p:nvGrpSpPr>
          <p:cNvPr id="16" name="Group 16"/>
          <p:cNvGrpSpPr/>
          <p:nvPr/>
        </p:nvGrpSpPr>
        <p:grpSpPr>
          <a:xfrm>
            <a:off x="1028700" y="1028700"/>
            <a:ext cx="125648" cy="12564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2406"/>
            </a:solidFill>
          </p:spPr>
        </p:sp>
        <p:sp>
          <p:nvSpPr>
            <p:cNvPr id="18" name="TextBox 18"/>
            <p:cNvSpPr txBox="1"/>
            <p:nvPr/>
          </p:nvSpPr>
          <p:spPr>
            <a:xfrm>
              <a:off x="76200" y="9525"/>
              <a:ext cx="660400" cy="727075"/>
            </a:xfrm>
            <a:prstGeom prst="rect">
              <a:avLst/>
            </a:prstGeom>
          </p:spPr>
          <p:txBody>
            <a:bodyPr lIns="50800" tIns="50800" rIns="50800" bIns="50800" rtlCol="0" anchor="ctr"/>
            <a:lstStyle/>
            <a:p>
              <a:pPr algn="ctr">
                <a:lnSpc>
                  <a:spcPts val="3499"/>
                </a:lnSpc>
              </a:pPr>
              <a:endParaRPr/>
            </a:p>
          </p:txBody>
        </p:sp>
      </p:grpSp>
      <p:sp>
        <p:nvSpPr>
          <p:cNvPr id="19" name="TextBox 19"/>
          <p:cNvSpPr txBox="1"/>
          <p:nvPr/>
        </p:nvSpPr>
        <p:spPr>
          <a:xfrm>
            <a:off x="982225" y="1076243"/>
            <a:ext cx="3888248" cy="368300"/>
          </a:xfrm>
          <a:prstGeom prst="rect">
            <a:avLst/>
          </a:prstGeom>
        </p:spPr>
        <p:txBody>
          <a:bodyPr lIns="0" tIns="0" rIns="0" bIns="0" rtlCol="0" anchor="t">
            <a:spAutoFit/>
          </a:bodyPr>
          <a:lstStyle/>
          <a:p>
            <a:pPr algn="ctr">
              <a:lnSpc>
                <a:spcPts val="2800"/>
              </a:lnSpc>
            </a:pPr>
            <a:r>
              <a:rPr lang="en-US" sz="2000" b="1" spc="-40">
                <a:solidFill>
                  <a:srgbClr val="172406"/>
                </a:solidFill>
                <a:latin typeface="Poppins Bold"/>
                <a:ea typeface="Poppins Bold"/>
                <a:cs typeface="Poppins Bold"/>
                <a:sym typeface="Poppins Bold"/>
              </a:rPr>
              <a:t>Dwi Laily Septi Nikmatin </a:t>
            </a:r>
          </a:p>
        </p:txBody>
      </p:sp>
      <p:grpSp>
        <p:nvGrpSpPr>
          <p:cNvPr id="20" name="Group 20"/>
          <p:cNvGrpSpPr/>
          <p:nvPr/>
        </p:nvGrpSpPr>
        <p:grpSpPr>
          <a:xfrm>
            <a:off x="1028700" y="1248611"/>
            <a:ext cx="123341" cy="123341"/>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2406"/>
            </a:solidFill>
          </p:spPr>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3499"/>
                </a:lnSpc>
              </a:pPr>
              <a:endParaRPr/>
            </a:p>
          </p:txBody>
        </p:sp>
      </p:grpSp>
      <p:grpSp>
        <p:nvGrpSpPr>
          <p:cNvPr id="23" name="Group 23"/>
          <p:cNvGrpSpPr/>
          <p:nvPr/>
        </p:nvGrpSpPr>
        <p:grpSpPr>
          <a:xfrm>
            <a:off x="1031007" y="1467202"/>
            <a:ext cx="123341" cy="12334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2406"/>
            </a:solidFill>
          </p:spPr>
        </p:sp>
        <p:sp>
          <p:nvSpPr>
            <p:cNvPr id="25" name="TextBox 25"/>
            <p:cNvSpPr txBox="1"/>
            <p:nvPr/>
          </p:nvSpPr>
          <p:spPr>
            <a:xfrm>
              <a:off x="76200" y="9525"/>
              <a:ext cx="660400" cy="727075"/>
            </a:xfrm>
            <a:prstGeom prst="rect">
              <a:avLst/>
            </a:prstGeom>
          </p:spPr>
          <p:txBody>
            <a:bodyPr lIns="50800" tIns="50800" rIns="50800" bIns="50800" rtlCol="0" anchor="ctr"/>
            <a:lstStyle/>
            <a:p>
              <a:pPr algn="ctr">
                <a:lnSpc>
                  <a:spcPts val="3499"/>
                </a:lnSpc>
              </a:pPr>
              <a:endParaRPr/>
            </a:p>
          </p:txBody>
        </p:sp>
      </p:grpSp>
      <p:sp>
        <p:nvSpPr>
          <p:cNvPr id="26" name="TextBox 26"/>
          <p:cNvSpPr txBox="1"/>
          <p:nvPr/>
        </p:nvSpPr>
        <p:spPr>
          <a:xfrm>
            <a:off x="16748770" y="8957749"/>
            <a:ext cx="510530" cy="309245"/>
          </a:xfrm>
          <a:prstGeom prst="rect">
            <a:avLst/>
          </a:prstGeom>
        </p:spPr>
        <p:txBody>
          <a:bodyPr lIns="0" tIns="0" rIns="0" bIns="0" rtlCol="0" anchor="t">
            <a:spAutoFit/>
          </a:bodyPr>
          <a:lstStyle/>
          <a:p>
            <a:pPr algn="ctr">
              <a:lnSpc>
                <a:spcPts val="2380"/>
              </a:lnSpc>
            </a:pPr>
            <a:r>
              <a:rPr lang="en-US" sz="1700" b="1">
                <a:solidFill>
                  <a:srgbClr val="172406"/>
                </a:solidFill>
                <a:latin typeface="Poppins Bold"/>
                <a:ea typeface="Poppins Bold"/>
                <a:cs typeface="Poppins Bold"/>
                <a:sym typeface="Poppins Bold"/>
              </a:rPr>
              <a:t>01</a:t>
            </a:r>
          </a:p>
        </p:txBody>
      </p:sp>
      <p:sp>
        <p:nvSpPr>
          <p:cNvPr id="27" name="TextBox 27"/>
          <p:cNvSpPr txBox="1"/>
          <p:nvPr/>
        </p:nvSpPr>
        <p:spPr>
          <a:xfrm>
            <a:off x="4487612" y="9201150"/>
            <a:ext cx="6697410" cy="782320"/>
          </a:xfrm>
          <a:prstGeom prst="rect">
            <a:avLst/>
          </a:prstGeom>
        </p:spPr>
        <p:txBody>
          <a:bodyPr lIns="0" tIns="0" rIns="0" bIns="0" rtlCol="0" anchor="t">
            <a:spAutoFit/>
          </a:bodyPr>
          <a:lstStyle/>
          <a:p>
            <a:pPr algn="just">
              <a:lnSpc>
                <a:spcPts val="3079"/>
              </a:lnSpc>
            </a:pPr>
            <a:r>
              <a:rPr lang="en-US" sz="2199" b="1">
                <a:solidFill>
                  <a:srgbClr val="FFFFFF"/>
                </a:solidFill>
                <a:latin typeface="Poppins Bold"/>
                <a:ea typeface="Poppins Bold"/>
                <a:cs typeface="Poppins Bold"/>
                <a:sym typeface="Poppins Bold"/>
              </a:rPr>
              <a:t>Dosen Pembimbing 1 : Dr. Rizki Apriliyanto </a:t>
            </a:r>
          </a:p>
          <a:p>
            <a:pPr algn="just">
              <a:lnSpc>
                <a:spcPts val="3079"/>
              </a:lnSpc>
            </a:pPr>
            <a:r>
              <a:rPr lang="en-US" sz="2199" b="1">
                <a:solidFill>
                  <a:srgbClr val="FFFFFF"/>
                </a:solidFill>
                <a:latin typeface="Poppins Bold"/>
                <a:ea typeface="Poppins Bold"/>
                <a:cs typeface="Poppins Bold"/>
                <a:sym typeface="Poppins Bold"/>
              </a:rPr>
              <a:t>Dosen Pembimbing 2 : Ahmad Sulaiman, M.Pd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216" b="-108216"/>
            </a:stretch>
          </a:blipFill>
        </p:spPr>
      </p:sp>
      <p:grpSp>
        <p:nvGrpSpPr>
          <p:cNvPr id="3" name="Group 3"/>
          <p:cNvGrpSpPr/>
          <p:nvPr/>
        </p:nvGrpSpPr>
        <p:grpSpPr>
          <a:xfrm>
            <a:off x="14786243" y="-489307"/>
            <a:ext cx="3760073" cy="11265614"/>
            <a:chOff x="0" y="0"/>
            <a:chExt cx="990307" cy="2967075"/>
          </a:xfrm>
        </p:grpSpPr>
        <p:sp>
          <p:nvSpPr>
            <p:cNvPr id="4" name="Freeform 4"/>
            <p:cNvSpPr/>
            <p:nvPr/>
          </p:nvSpPr>
          <p:spPr>
            <a:xfrm>
              <a:off x="0" y="0"/>
              <a:ext cx="990307" cy="2967075"/>
            </a:xfrm>
            <a:custGeom>
              <a:avLst/>
              <a:gdLst/>
              <a:ahLst/>
              <a:cxnLst/>
              <a:rect l="l" t="t" r="r" b="b"/>
              <a:pathLst>
                <a:path w="990307" h="2967075">
                  <a:moveTo>
                    <a:pt x="0" y="0"/>
                  </a:moveTo>
                  <a:lnTo>
                    <a:pt x="990307" y="0"/>
                  </a:lnTo>
                  <a:lnTo>
                    <a:pt x="990307" y="2967075"/>
                  </a:lnTo>
                  <a:lnTo>
                    <a:pt x="0" y="2967075"/>
                  </a:lnTo>
                  <a:close/>
                </a:path>
              </a:pathLst>
            </a:custGeom>
            <a:solidFill>
              <a:srgbClr val="FFBA1F">
                <a:alpha val="74902"/>
              </a:srgbClr>
            </a:solidFill>
          </p:spPr>
        </p:sp>
        <p:sp>
          <p:nvSpPr>
            <p:cNvPr id="5" name="TextBox 5"/>
            <p:cNvSpPr txBox="1"/>
            <p:nvPr/>
          </p:nvSpPr>
          <p:spPr>
            <a:xfrm>
              <a:off x="0" y="-66675"/>
              <a:ext cx="990307" cy="3033750"/>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a:off x="14397678" y="6239104"/>
            <a:ext cx="4537203" cy="4537203"/>
          </a:xfrm>
          <a:custGeom>
            <a:avLst/>
            <a:gdLst/>
            <a:ahLst/>
            <a:cxnLst/>
            <a:rect l="l" t="t" r="r" b="b"/>
            <a:pathLst>
              <a:path w="4537203" h="4537203">
                <a:moveTo>
                  <a:pt x="0" y="0"/>
                </a:moveTo>
                <a:lnTo>
                  <a:pt x="4537203" y="0"/>
                </a:lnTo>
                <a:lnTo>
                  <a:pt x="4537203" y="4537203"/>
                </a:lnTo>
                <a:lnTo>
                  <a:pt x="0" y="45372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7" name="Group 7"/>
          <p:cNvGrpSpPr/>
          <p:nvPr/>
        </p:nvGrpSpPr>
        <p:grpSpPr>
          <a:xfrm>
            <a:off x="-1339617" y="964725"/>
            <a:ext cx="2105238" cy="693302"/>
            <a:chOff x="0" y="0"/>
            <a:chExt cx="554466" cy="182598"/>
          </a:xfrm>
        </p:grpSpPr>
        <p:sp>
          <p:nvSpPr>
            <p:cNvPr id="8" name="Freeform 8"/>
            <p:cNvSpPr/>
            <p:nvPr/>
          </p:nvSpPr>
          <p:spPr>
            <a:xfrm>
              <a:off x="0" y="0"/>
              <a:ext cx="554466" cy="182598"/>
            </a:xfrm>
            <a:custGeom>
              <a:avLst/>
              <a:gdLst/>
              <a:ahLst/>
              <a:cxnLst/>
              <a:rect l="l" t="t" r="r" b="b"/>
              <a:pathLst>
                <a:path w="554466" h="182598">
                  <a:moveTo>
                    <a:pt x="55162" y="0"/>
                  </a:moveTo>
                  <a:lnTo>
                    <a:pt x="499304" y="0"/>
                  </a:lnTo>
                  <a:cubicBezTo>
                    <a:pt x="529769" y="0"/>
                    <a:pt x="554466" y="24697"/>
                    <a:pt x="554466" y="55162"/>
                  </a:cubicBezTo>
                  <a:lnTo>
                    <a:pt x="554466" y="127436"/>
                  </a:lnTo>
                  <a:cubicBezTo>
                    <a:pt x="554466" y="157901"/>
                    <a:pt x="529769" y="182598"/>
                    <a:pt x="499304" y="182598"/>
                  </a:cubicBezTo>
                  <a:lnTo>
                    <a:pt x="55162" y="182598"/>
                  </a:lnTo>
                  <a:cubicBezTo>
                    <a:pt x="24697" y="182598"/>
                    <a:pt x="0" y="157901"/>
                    <a:pt x="0" y="127436"/>
                  </a:cubicBezTo>
                  <a:lnTo>
                    <a:pt x="0" y="55162"/>
                  </a:lnTo>
                  <a:cubicBezTo>
                    <a:pt x="0" y="24697"/>
                    <a:pt x="24697" y="0"/>
                    <a:pt x="55162" y="0"/>
                  </a:cubicBezTo>
                  <a:close/>
                </a:path>
              </a:pathLst>
            </a:custGeom>
            <a:solidFill>
              <a:srgbClr val="FFBA1F"/>
            </a:solidFill>
          </p:spPr>
        </p:sp>
        <p:sp>
          <p:nvSpPr>
            <p:cNvPr id="9" name="TextBox 9"/>
            <p:cNvSpPr txBox="1"/>
            <p:nvPr/>
          </p:nvSpPr>
          <p:spPr>
            <a:xfrm>
              <a:off x="0" y="-66675"/>
              <a:ext cx="554466" cy="249273"/>
            </a:xfrm>
            <a:prstGeom prst="rect">
              <a:avLst/>
            </a:prstGeom>
          </p:spPr>
          <p:txBody>
            <a:bodyPr lIns="50800" tIns="50800" rIns="50800" bIns="50800" rtlCol="0" anchor="ctr"/>
            <a:lstStyle/>
            <a:p>
              <a:pPr algn="ctr">
                <a:lnSpc>
                  <a:spcPts val="3499"/>
                </a:lnSpc>
              </a:pPr>
              <a:endParaRPr/>
            </a:p>
          </p:txBody>
        </p:sp>
      </p:grpSp>
      <p:sp>
        <p:nvSpPr>
          <p:cNvPr id="10" name="Freeform 10"/>
          <p:cNvSpPr/>
          <p:nvPr/>
        </p:nvSpPr>
        <p:spPr>
          <a:xfrm>
            <a:off x="12165835" y="4398339"/>
            <a:ext cx="1179493" cy="1179493"/>
          </a:xfrm>
          <a:custGeom>
            <a:avLst/>
            <a:gdLst/>
            <a:ahLst/>
            <a:cxnLst/>
            <a:rect l="l" t="t" r="r" b="b"/>
            <a:pathLst>
              <a:path w="1179493" h="1179493">
                <a:moveTo>
                  <a:pt x="0" y="0"/>
                </a:moveTo>
                <a:lnTo>
                  <a:pt x="1179493" y="0"/>
                </a:lnTo>
                <a:lnTo>
                  <a:pt x="1179493" y="1179493"/>
                </a:lnTo>
                <a:lnTo>
                  <a:pt x="0" y="11794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1"/>
          <p:cNvSpPr txBox="1"/>
          <p:nvPr/>
        </p:nvSpPr>
        <p:spPr>
          <a:xfrm>
            <a:off x="1028700" y="282676"/>
            <a:ext cx="11051410" cy="1028700"/>
          </a:xfrm>
          <a:prstGeom prst="rect">
            <a:avLst/>
          </a:prstGeom>
        </p:spPr>
        <p:txBody>
          <a:bodyPr lIns="0" tIns="0" rIns="0" bIns="0" rtlCol="0" anchor="t">
            <a:spAutoFit/>
          </a:bodyPr>
          <a:lstStyle/>
          <a:p>
            <a:pPr algn="l">
              <a:lnSpc>
                <a:spcPts val="8400"/>
              </a:lnSpc>
            </a:pPr>
            <a:r>
              <a:rPr lang="en-US" sz="6000" b="1">
                <a:solidFill>
                  <a:srgbClr val="FFFFFF"/>
                </a:solidFill>
                <a:latin typeface="Montserrat Heavy"/>
                <a:ea typeface="Montserrat Heavy"/>
                <a:cs typeface="Montserrat Heavy"/>
                <a:sym typeface="Montserrat Heavy"/>
              </a:rPr>
              <a:t>PEMBAHASAN </a:t>
            </a:r>
          </a:p>
        </p:txBody>
      </p:sp>
      <p:sp>
        <p:nvSpPr>
          <p:cNvPr id="12" name="TextBox 12"/>
          <p:cNvSpPr txBox="1"/>
          <p:nvPr/>
        </p:nvSpPr>
        <p:spPr>
          <a:xfrm>
            <a:off x="258316" y="2069457"/>
            <a:ext cx="16230600" cy="4384675"/>
          </a:xfrm>
          <a:prstGeom prst="rect">
            <a:avLst/>
          </a:prstGeom>
        </p:spPr>
        <p:txBody>
          <a:bodyPr lIns="0" tIns="0" rIns="0" bIns="0" rtlCol="0" anchor="t">
            <a:spAutoFit/>
          </a:bodyPr>
          <a:lstStyle/>
          <a:p>
            <a:pPr algn="just">
              <a:lnSpc>
                <a:spcPts val="3499"/>
              </a:lnSpc>
            </a:pPr>
            <a:r>
              <a:rPr lang="en-US" sz="2499">
                <a:solidFill>
                  <a:srgbClr val="FFFFFF"/>
                </a:solidFill>
                <a:latin typeface="Poppins"/>
                <a:ea typeface="Poppins"/>
                <a:cs typeface="Poppins"/>
                <a:sym typeface="Poppins"/>
              </a:rPr>
              <a:t>Hasil penelitian ini menunjukkan bahwa mayoritas mahasiswa memiliki persepsi yang positif terhadap kelayakan saran dan prasarana cabang olahraga bola besar yang ada di Universitas Muhammadiyah Jember. Persepsi positif tersebut menunjukkan bahwa sarana prasarana yang ada seperti lapangan sepak bola, lapangan bola voli, lapangan bola basket yang tersedia dalam kondisi baik dan memadai untuk mendukung proses pembelajaran. Sarana seperti bola berkualitas baik juga dinilai cukup memadai.</a:t>
            </a:r>
          </a:p>
          <a:p>
            <a:pPr algn="just">
              <a:lnSpc>
                <a:spcPts val="3499"/>
              </a:lnSpc>
              <a:spcBef>
                <a:spcPct val="0"/>
              </a:spcBef>
            </a:pPr>
            <a:r>
              <a:rPr lang="en-US" sz="2499">
                <a:solidFill>
                  <a:srgbClr val="FFFFFF"/>
                </a:solidFill>
                <a:latin typeface="Poppins"/>
                <a:ea typeface="Poppins"/>
                <a:cs typeface="Poppins"/>
                <a:sym typeface="Poppins"/>
              </a:rPr>
              <a:t> Mayoritas mahasiswa Pendidikan Jasmani memiliki persepsi positif terhadap sarana dan prasarana olahraga bola besar yang tersedia, hal ini menunjukkan bahwa pihak universitas telah memenuhi kebutuhan mahasiswa untuk proses pembelajaran. Persepsi positif tersebut diharapkan dapat terus dipertahankan dan ditingkatkan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216" b="-108216"/>
            </a:stretch>
          </a:blipFill>
        </p:spPr>
      </p:sp>
      <p:grpSp>
        <p:nvGrpSpPr>
          <p:cNvPr id="3" name="Group 3"/>
          <p:cNvGrpSpPr/>
          <p:nvPr/>
        </p:nvGrpSpPr>
        <p:grpSpPr>
          <a:xfrm>
            <a:off x="14786243" y="-489307"/>
            <a:ext cx="3760073" cy="11265614"/>
            <a:chOff x="0" y="0"/>
            <a:chExt cx="990307" cy="2967075"/>
          </a:xfrm>
        </p:grpSpPr>
        <p:sp>
          <p:nvSpPr>
            <p:cNvPr id="4" name="Freeform 4"/>
            <p:cNvSpPr/>
            <p:nvPr/>
          </p:nvSpPr>
          <p:spPr>
            <a:xfrm>
              <a:off x="0" y="0"/>
              <a:ext cx="990307" cy="2967075"/>
            </a:xfrm>
            <a:custGeom>
              <a:avLst/>
              <a:gdLst/>
              <a:ahLst/>
              <a:cxnLst/>
              <a:rect l="l" t="t" r="r" b="b"/>
              <a:pathLst>
                <a:path w="990307" h="2967075">
                  <a:moveTo>
                    <a:pt x="0" y="0"/>
                  </a:moveTo>
                  <a:lnTo>
                    <a:pt x="990307" y="0"/>
                  </a:lnTo>
                  <a:lnTo>
                    <a:pt x="990307" y="2967075"/>
                  </a:lnTo>
                  <a:lnTo>
                    <a:pt x="0" y="2967075"/>
                  </a:lnTo>
                  <a:close/>
                </a:path>
              </a:pathLst>
            </a:custGeom>
            <a:solidFill>
              <a:srgbClr val="FFBA1F">
                <a:alpha val="74902"/>
              </a:srgbClr>
            </a:solidFill>
          </p:spPr>
        </p:sp>
        <p:sp>
          <p:nvSpPr>
            <p:cNvPr id="5" name="TextBox 5"/>
            <p:cNvSpPr txBox="1"/>
            <p:nvPr/>
          </p:nvSpPr>
          <p:spPr>
            <a:xfrm>
              <a:off x="0" y="-66675"/>
              <a:ext cx="990307" cy="3033750"/>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a:off x="14397678" y="6239104"/>
            <a:ext cx="4537203" cy="4537203"/>
          </a:xfrm>
          <a:custGeom>
            <a:avLst/>
            <a:gdLst/>
            <a:ahLst/>
            <a:cxnLst/>
            <a:rect l="l" t="t" r="r" b="b"/>
            <a:pathLst>
              <a:path w="4537203" h="4537203">
                <a:moveTo>
                  <a:pt x="0" y="0"/>
                </a:moveTo>
                <a:lnTo>
                  <a:pt x="4537203" y="0"/>
                </a:lnTo>
                <a:lnTo>
                  <a:pt x="4537203" y="4537203"/>
                </a:lnTo>
                <a:lnTo>
                  <a:pt x="0" y="45372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7" name="Group 7"/>
          <p:cNvGrpSpPr/>
          <p:nvPr/>
        </p:nvGrpSpPr>
        <p:grpSpPr>
          <a:xfrm>
            <a:off x="-1339617" y="964725"/>
            <a:ext cx="2105238" cy="693302"/>
            <a:chOff x="0" y="0"/>
            <a:chExt cx="554466" cy="182598"/>
          </a:xfrm>
        </p:grpSpPr>
        <p:sp>
          <p:nvSpPr>
            <p:cNvPr id="8" name="Freeform 8"/>
            <p:cNvSpPr/>
            <p:nvPr/>
          </p:nvSpPr>
          <p:spPr>
            <a:xfrm>
              <a:off x="0" y="0"/>
              <a:ext cx="554466" cy="182598"/>
            </a:xfrm>
            <a:custGeom>
              <a:avLst/>
              <a:gdLst/>
              <a:ahLst/>
              <a:cxnLst/>
              <a:rect l="l" t="t" r="r" b="b"/>
              <a:pathLst>
                <a:path w="554466" h="182598">
                  <a:moveTo>
                    <a:pt x="55162" y="0"/>
                  </a:moveTo>
                  <a:lnTo>
                    <a:pt x="499304" y="0"/>
                  </a:lnTo>
                  <a:cubicBezTo>
                    <a:pt x="529769" y="0"/>
                    <a:pt x="554466" y="24697"/>
                    <a:pt x="554466" y="55162"/>
                  </a:cubicBezTo>
                  <a:lnTo>
                    <a:pt x="554466" y="127436"/>
                  </a:lnTo>
                  <a:cubicBezTo>
                    <a:pt x="554466" y="157901"/>
                    <a:pt x="529769" y="182598"/>
                    <a:pt x="499304" y="182598"/>
                  </a:cubicBezTo>
                  <a:lnTo>
                    <a:pt x="55162" y="182598"/>
                  </a:lnTo>
                  <a:cubicBezTo>
                    <a:pt x="24697" y="182598"/>
                    <a:pt x="0" y="157901"/>
                    <a:pt x="0" y="127436"/>
                  </a:cubicBezTo>
                  <a:lnTo>
                    <a:pt x="0" y="55162"/>
                  </a:lnTo>
                  <a:cubicBezTo>
                    <a:pt x="0" y="24697"/>
                    <a:pt x="24697" y="0"/>
                    <a:pt x="55162" y="0"/>
                  </a:cubicBezTo>
                  <a:close/>
                </a:path>
              </a:pathLst>
            </a:custGeom>
            <a:solidFill>
              <a:srgbClr val="FFBA1F"/>
            </a:solidFill>
          </p:spPr>
        </p:sp>
        <p:sp>
          <p:nvSpPr>
            <p:cNvPr id="9" name="TextBox 9"/>
            <p:cNvSpPr txBox="1"/>
            <p:nvPr/>
          </p:nvSpPr>
          <p:spPr>
            <a:xfrm>
              <a:off x="0" y="-66675"/>
              <a:ext cx="554466" cy="249273"/>
            </a:xfrm>
            <a:prstGeom prst="rect">
              <a:avLst/>
            </a:prstGeom>
          </p:spPr>
          <p:txBody>
            <a:bodyPr lIns="50800" tIns="50800" rIns="50800" bIns="50800" rtlCol="0" anchor="ctr"/>
            <a:lstStyle/>
            <a:p>
              <a:pPr algn="ctr">
                <a:lnSpc>
                  <a:spcPts val="3499"/>
                </a:lnSpc>
              </a:pPr>
              <a:endParaRPr/>
            </a:p>
          </p:txBody>
        </p:sp>
      </p:grpSp>
      <p:sp>
        <p:nvSpPr>
          <p:cNvPr id="10" name="Freeform 10"/>
          <p:cNvSpPr/>
          <p:nvPr/>
        </p:nvSpPr>
        <p:spPr>
          <a:xfrm>
            <a:off x="12165835" y="4398339"/>
            <a:ext cx="1179493" cy="1179493"/>
          </a:xfrm>
          <a:custGeom>
            <a:avLst/>
            <a:gdLst/>
            <a:ahLst/>
            <a:cxnLst/>
            <a:rect l="l" t="t" r="r" b="b"/>
            <a:pathLst>
              <a:path w="1179493" h="1179493">
                <a:moveTo>
                  <a:pt x="0" y="0"/>
                </a:moveTo>
                <a:lnTo>
                  <a:pt x="1179493" y="0"/>
                </a:lnTo>
                <a:lnTo>
                  <a:pt x="1179493" y="1179493"/>
                </a:lnTo>
                <a:lnTo>
                  <a:pt x="0" y="11794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1"/>
          <p:cNvSpPr txBox="1"/>
          <p:nvPr/>
        </p:nvSpPr>
        <p:spPr>
          <a:xfrm>
            <a:off x="1028700" y="282676"/>
            <a:ext cx="11051410" cy="1028700"/>
          </a:xfrm>
          <a:prstGeom prst="rect">
            <a:avLst/>
          </a:prstGeom>
        </p:spPr>
        <p:txBody>
          <a:bodyPr lIns="0" tIns="0" rIns="0" bIns="0" rtlCol="0" anchor="t">
            <a:spAutoFit/>
          </a:bodyPr>
          <a:lstStyle/>
          <a:p>
            <a:pPr algn="l">
              <a:lnSpc>
                <a:spcPts val="8400"/>
              </a:lnSpc>
            </a:pPr>
            <a:r>
              <a:rPr lang="en-US" sz="6000" b="1">
                <a:solidFill>
                  <a:srgbClr val="FFFFFF"/>
                </a:solidFill>
                <a:latin typeface="Montserrat Bold"/>
                <a:ea typeface="Montserrat Bold"/>
                <a:cs typeface="Montserrat Bold"/>
                <a:sym typeface="Montserrat Bold"/>
              </a:rPr>
              <a:t>KESIMPULAN </a:t>
            </a:r>
          </a:p>
        </p:txBody>
      </p:sp>
      <p:sp>
        <p:nvSpPr>
          <p:cNvPr id="12" name="TextBox 12"/>
          <p:cNvSpPr txBox="1"/>
          <p:nvPr/>
        </p:nvSpPr>
        <p:spPr>
          <a:xfrm>
            <a:off x="129158" y="1854429"/>
            <a:ext cx="18029684" cy="4384675"/>
          </a:xfrm>
          <a:prstGeom prst="rect">
            <a:avLst/>
          </a:prstGeom>
        </p:spPr>
        <p:txBody>
          <a:bodyPr lIns="0" tIns="0" rIns="0" bIns="0" rtlCol="0" anchor="t">
            <a:spAutoFit/>
          </a:bodyPr>
          <a:lstStyle/>
          <a:p>
            <a:pPr algn="just">
              <a:lnSpc>
                <a:spcPts val="3499"/>
              </a:lnSpc>
            </a:pPr>
            <a:r>
              <a:rPr lang="en-US" sz="2499">
                <a:solidFill>
                  <a:srgbClr val="FFFFFF"/>
                </a:solidFill>
                <a:latin typeface="Poppins"/>
                <a:ea typeface="Poppins"/>
                <a:cs typeface="Poppins"/>
                <a:sym typeface="Poppins"/>
              </a:rPr>
              <a:t> Sarana dan prasarana olahraga merupakan hal yang sangat penting dalam proses pembelajaran di pendidikan jasmani, dengan tersedianya sarana dan prasarana olahraga yang layak dapat mendukung kegiatan pembelajaran yang efektif. Berdasarkan penelitian yang telah dilakukan 81,55% responden menilai bahwa sarana dan prasarana pada mata kuliah sepak bola dalam kategori layak, 76,49% responden menilai bahwa sarana dan prasarana pada mata kuliah bola voli dalam kategori layak, 77,08% responden menilai bahwa sarana dan prasarana pada mata kuliah bola basket dalam kategori layak. Maka dapat disimpulkan bahwa mayoritas mahasiswa merasa puas dengan fasilitas tersebut.</a:t>
            </a:r>
          </a:p>
          <a:p>
            <a:pPr algn="just">
              <a:lnSpc>
                <a:spcPts val="3499"/>
              </a:lnSpc>
              <a:spcBef>
                <a:spcPct val="0"/>
              </a:spcBef>
            </a:pPr>
            <a:r>
              <a:rPr lang="en-US" sz="2499">
                <a:solidFill>
                  <a:srgbClr val="FFFFFF"/>
                </a:solidFill>
                <a:latin typeface="Poppins"/>
                <a:ea typeface="Poppins"/>
                <a:cs typeface="Poppins"/>
                <a:sym typeface="Poppins"/>
              </a:rPr>
              <a:t> Berdasarkan data ini, disimpulkan bahwa sarana dan prasarana untuk ketiga cabang olahraga bola besar tersebut yang tersedia di Universitas Muhammadiyah Jember masuk dalam kategori layak. Namun, perlu diingat bahwa ini hanyalah penilaian dari sejumlah responden.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216" b="-108216"/>
            </a:stretch>
          </a:blipFill>
        </p:spPr>
      </p:sp>
      <p:grpSp>
        <p:nvGrpSpPr>
          <p:cNvPr id="3" name="Group 3"/>
          <p:cNvGrpSpPr/>
          <p:nvPr/>
        </p:nvGrpSpPr>
        <p:grpSpPr>
          <a:xfrm>
            <a:off x="14786243" y="-489307"/>
            <a:ext cx="3760073" cy="11265614"/>
            <a:chOff x="0" y="0"/>
            <a:chExt cx="990307" cy="2967075"/>
          </a:xfrm>
        </p:grpSpPr>
        <p:sp>
          <p:nvSpPr>
            <p:cNvPr id="4" name="Freeform 4"/>
            <p:cNvSpPr/>
            <p:nvPr/>
          </p:nvSpPr>
          <p:spPr>
            <a:xfrm>
              <a:off x="0" y="0"/>
              <a:ext cx="990307" cy="2967075"/>
            </a:xfrm>
            <a:custGeom>
              <a:avLst/>
              <a:gdLst/>
              <a:ahLst/>
              <a:cxnLst/>
              <a:rect l="l" t="t" r="r" b="b"/>
              <a:pathLst>
                <a:path w="990307" h="2967075">
                  <a:moveTo>
                    <a:pt x="0" y="0"/>
                  </a:moveTo>
                  <a:lnTo>
                    <a:pt x="990307" y="0"/>
                  </a:lnTo>
                  <a:lnTo>
                    <a:pt x="990307" y="2967075"/>
                  </a:lnTo>
                  <a:lnTo>
                    <a:pt x="0" y="2967075"/>
                  </a:lnTo>
                  <a:close/>
                </a:path>
              </a:pathLst>
            </a:custGeom>
            <a:solidFill>
              <a:srgbClr val="FFBA1F">
                <a:alpha val="74902"/>
              </a:srgbClr>
            </a:solidFill>
          </p:spPr>
        </p:sp>
        <p:sp>
          <p:nvSpPr>
            <p:cNvPr id="5" name="TextBox 5"/>
            <p:cNvSpPr txBox="1"/>
            <p:nvPr/>
          </p:nvSpPr>
          <p:spPr>
            <a:xfrm>
              <a:off x="0" y="-66675"/>
              <a:ext cx="990307" cy="3033750"/>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a:off x="14397678" y="6239104"/>
            <a:ext cx="4537203" cy="4537203"/>
          </a:xfrm>
          <a:custGeom>
            <a:avLst/>
            <a:gdLst/>
            <a:ahLst/>
            <a:cxnLst/>
            <a:rect l="l" t="t" r="r" b="b"/>
            <a:pathLst>
              <a:path w="4537203" h="4537203">
                <a:moveTo>
                  <a:pt x="0" y="0"/>
                </a:moveTo>
                <a:lnTo>
                  <a:pt x="4537203" y="0"/>
                </a:lnTo>
                <a:lnTo>
                  <a:pt x="4537203" y="4537203"/>
                </a:lnTo>
                <a:lnTo>
                  <a:pt x="0" y="45372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7" name="Group 7"/>
          <p:cNvGrpSpPr/>
          <p:nvPr/>
        </p:nvGrpSpPr>
        <p:grpSpPr>
          <a:xfrm>
            <a:off x="-1339617" y="964725"/>
            <a:ext cx="2105238" cy="693302"/>
            <a:chOff x="0" y="0"/>
            <a:chExt cx="554466" cy="182598"/>
          </a:xfrm>
        </p:grpSpPr>
        <p:sp>
          <p:nvSpPr>
            <p:cNvPr id="8" name="Freeform 8"/>
            <p:cNvSpPr/>
            <p:nvPr/>
          </p:nvSpPr>
          <p:spPr>
            <a:xfrm>
              <a:off x="0" y="0"/>
              <a:ext cx="554466" cy="182598"/>
            </a:xfrm>
            <a:custGeom>
              <a:avLst/>
              <a:gdLst/>
              <a:ahLst/>
              <a:cxnLst/>
              <a:rect l="l" t="t" r="r" b="b"/>
              <a:pathLst>
                <a:path w="554466" h="182598">
                  <a:moveTo>
                    <a:pt x="55162" y="0"/>
                  </a:moveTo>
                  <a:lnTo>
                    <a:pt x="499304" y="0"/>
                  </a:lnTo>
                  <a:cubicBezTo>
                    <a:pt x="529769" y="0"/>
                    <a:pt x="554466" y="24697"/>
                    <a:pt x="554466" y="55162"/>
                  </a:cubicBezTo>
                  <a:lnTo>
                    <a:pt x="554466" y="127436"/>
                  </a:lnTo>
                  <a:cubicBezTo>
                    <a:pt x="554466" y="157901"/>
                    <a:pt x="529769" y="182598"/>
                    <a:pt x="499304" y="182598"/>
                  </a:cubicBezTo>
                  <a:lnTo>
                    <a:pt x="55162" y="182598"/>
                  </a:lnTo>
                  <a:cubicBezTo>
                    <a:pt x="24697" y="182598"/>
                    <a:pt x="0" y="157901"/>
                    <a:pt x="0" y="127436"/>
                  </a:cubicBezTo>
                  <a:lnTo>
                    <a:pt x="0" y="55162"/>
                  </a:lnTo>
                  <a:cubicBezTo>
                    <a:pt x="0" y="24697"/>
                    <a:pt x="24697" y="0"/>
                    <a:pt x="55162" y="0"/>
                  </a:cubicBezTo>
                  <a:close/>
                </a:path>
              </a:pathLst>
            </a:custGeom>
            <a:solidFill>
              <a:srgbClr val="FFBA1F"/>
            </a:solidFill>
          </p:spPr>
        </p:sp>
        <p:sp>
          <p:nvSpPr>
            <p:cNvPr id="9" name="TextBox 9"/>
            <p:cNvSpPr txBox="1"/>
            <p:nvPr/>
          </p:nvSpPr>
          <p:spPr>
            <a:xfrm>
              <a:off x="0" y="-66675"/>
              <a:ext cx="554466" cy="249273"/>
            </a:xfrm>
            <a:prstGeom prst="rect">
              <a:avLst/>
            </a:prstGeom>
          </p:spPr>
          <p:txBody>
            <a:bodyPr lIns="50800" tIns="50800" rIns="50800" bIns="50800" rtlCol="0" anchor="ctr"/>
            <a:lstStyle/>
            <a:p>
              <a:pPr algn="ctr">
                <a:lnSpc>
                  <a:spcPts val="3499"/>
                </a:lnSpc>
              </a:pPr>
              <a:endParaRPr/>
            </a:p>
          </p:txBody>
        </p:sp>
      </p:grpSp>
      <p:sp>
        <p:nvSpPr>
          <p:cNvPr id="10" name="Freeform 10"/>
          <p:cNvSpPr/>
          <p:nvPr/>
        </p:nvSpPr>
        <p:spPr>
          <a:xfrm>
            <a:off x="12165835" y="4398339"/>
            <a:ext cx="1179493" cy="1179493"/>
          </a:xfrm>
          <a:custGeom>
            <a:avLst/>
            <a:gdLst/>
            <a:ahLst/>
            <a:cxnLst/>
            <a:rect l="l" t="t" r="r" b="b"/>
            <a:pathLst>
              <a:path w="1179493" h="1179493">
                <a:moveTo>
                  <a:pt x="0" y="0"/>
                </a:moveTo>
                <a:lnTo>
                  <a:pt x="1179493" y="0"/>
                </a:lnTo>
                <a:lnTo>
                  <a:pt x="1179493" y="1179493"/>
                </a:lnTo>
                <a:lnTo>
                  <a:pt x="0" y="11794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TextBox 11"/>
          <p:cNvSpPr txBox="1"/>
          <p:nvPr/>
        </p:nvSpPr>
        <p:spPr>
          <a:xfrm>
            <a:off x="4498820" y="4057650"/>
            <a:ext cx="11051410" cy="1276351"/>
          </a:xfrm>
          <a:prstGeom prst="rect">
            <a:avLst/>
          </a:prstGeom>
        </p:spPr>
        <p:txBody>
          <a:bodyPr lIns="0" tIns="0" rIns="0" bIns="0" rtlCol="0" anchor="t">
            <a:spAutoFit/>
          </a:bodyPr>
          <a:lstStyle/>
          <a:p>
            <a:pPr algn="l">
              <a:lnSpc>
                <a:spcPts val="10499"/>
              </a:lnSpc>
            </a:pPr>
            <a:r>
              <a:rPr lang="en-US" sz="7499" b="1">
                <a:solidFill>
                  <a:srgbClr val="FFFFFF"/>
                </a:solidFill>
                <a:latin typeface="Montserrat Heavy"/>
                <a:ea typeface="Montserrat Heavy"/>
                <a:cs typeface="Montserrat Heavy"/>
                <a:sym typeface="Montserrat Heavy"/>
              </a:rPr>
              <a:t>TERIMA KASIH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92941" y="354247"/>
            <a:ext cx="7107695" cy="800101"/>
          </a:xfrm>
          <a:prstGeom prst="rect">
            <a:avLst/>
          </a:prstGeom>
        </p:spPr>
        <p:txBody>
          <a:bodyPr lIns="0" tIns="0" rIns="0" bIns="0" rtlCol="0" anchor="t">
            <a:spAutoFit/>
          </a:bodyPr>
          <a:lstStyle/>
          <a:p>
            <a:pPr algn="l">
              <a:lnSpc>
                <a:spcPts val="6000"/>
              </a:lnSpc>
            </a:pPr>
            <a:r>
              <a:rPr lang="en-US" sz="6000" b="1">
                <a:solidFill>
                  <a:srgbClr val="000000"/>
                </a:solidFill>
                <a:latin typeface="Montserrat Bold"/>
                <a:ea typeface="Montserrat Bold"/>
                <a:cs typeface="Montserrat Bold"/>
                <a:sym typeface="Montserrat Bold"/>
              </a:rPr>
              <a:t>PENDAHULUAN </a:t>
            </a:r>
          </a:p>
        </p:txBody>
      </p:sp>
      <p:sp>
        <p:nvSpPr>
          <p:cNvPr id="3" name="TextBox 3"/>
          <p:cNvSpPr txBox="1"/>
          <p:nvPr/>
        </p:nvSpPr>
        <p:spPr>
          <a:xfrm>
            <a:off x="1154348" y="1694054"/>
            <a:ext cx="16104952" cy="7013575"/>
          </a:xfrm>
          <a:prstGeom prst="rect">
            <a:avLst/>
          </a:prstGeom>
        </p:spPr>
        <p:txBody>
          <a:bodyPr lIns="0" tIns="0" rIns="0" bIns="0" rtlCol="0" anchor="t">
            <a:spAutoFit/>
          </a:bodyPr>
          <a:lstStyle/>
          <a:p>
            <a:pPr algn="l">
              <a:lnSpc>
                <a:spcPts val="3499"/>
              </a:lnSpc>
            </a:pPr>
            <a:r>
              <a:rPr lang="en-US" sz="2499">
                <a:solidFill>
                  <a:srgbClr val="000000"/>
                </a:solidFill>
                <a:latin typeface="Poppins"/>
                <a:ea typeface="Poppins"/>
                <a:cs typeface="Poppins"/>
                <a:sym typeface="Poppins"/>
              </a:rPr>
              <a:t>• Universitas Muhammadiyah Jember merupakan salah satu perguruan tinggi swasta yang terletak di Kabupaten Jember.</a:t>
            </a:r>
          </a:p>
          <a:p>
            <a:pPr algn="l">
              <a:lnSpc>
                <a:spcPts val="3499"/>
              </a:lnSpc>
            </a:pPr>
            <a:r>
              <a:rPr lang="en-US" sz="2499">
                <a:solidFill>
                  <a:srgbClr val="000000"/>
                </a:solidFill>
                <a:latin typeface="Poppins"/>
                <a:ea typeface="Poppins"/>
                <a:cs typeface="Poppins"/>
                <a:sym typeface="Poppins"/>
              </a:rPr>
              <a:t>• Program Studi Pendidikan Jasmani merupakan salah satu program studi yang memiliki banyak peminat, proses pembelajaran yang dilaksanakan pada Program Studi mengedepan aktif gerak.</a:t>
            </a:r>
          </a:p>
          <a:p>
            <a:pPr algn="l">
              <a:lnSpc>
                <a:spcPts val="3499"/>
              </a:lnSpc>
            </a:pPr>
            <a:r>
              <a:rPr lang="en-US" sz="2499">
                <a:solidFill>
                  <a:srgbClr val="000000"/>
                </a:solidFill>
                <a:latin typeface="Poppins"/>
                <a:ea typeface="Poppins"/>
                <a:cs typeface="Poppins"/>
                <a:sym typeface="Poppins"/>
              </a:rPr>
              <a:t>•  Kompetensi utama lulusan dari program studi ini adalah menjadi seorang guru Pendidikan, Jasmani, Olahraga dan Kesehatan (PJOK). Mahasiswa yang terdaftar di program studi ini bisa disebut sebagai para calon guru PJOK masa depan (Sulaiman, 2020).</a:t>
            </a:r>
          </a:p>
          <a:p>
            <a:pPr algn="l">
              <a:lnSpc>
                <a:spcPts val="3499"/>
              </a:lnSpc>
            </a:pPr>
            <a:r>
              <a:rPr lang="en-US" sz="2499">
                <a:solidFill>
                  <a:srgbClr val="000000"/>
                </a:solidFill>
                <a:latin typeface="Poppins"/>
                <a:ea typeface="Poppins"/>
                <a:cs typeface="Poppins"/>
                <a:sym typeface="Poppins"/>
              </a:rPr>
              <a:t>• Olahraga adalah suatu aktivitas yang wajib dilakukan oleh manusia, yang bertujuan untuk meningkatkan kondisi fisik dan kebugaran tubuh. Selain itu, olahraga juga berfungsi sebagai sarana rekreasi yang memberikan ketenangan melalui kegiatan rekreasi. Di samping perannya dalam meningkatkan kebugaran fisik dan sebagai bentuk rekreasi, olahraga juga memiliki tujuan penting yaitu untuk meningkatkan prestasi individu (Gumantan et al., 2020).</a:t>
            </a:r>
          </a:p>
          <a:p>
            <a:pPr algn="l">
              <a:lnSpc>
                <a:spcPts val="3499"/>
              </a:lnSpc>
            </a:pPr>
            <a:r>
              <a:rPr lang="en-US" sz="2499">
                <a:solidFill>
                  <a:srgbClr val="000000"/>
                </a:solidFill>
                <a:latin typeface="Poppins"/>
                <a:ea typeface="Poppins"/>
                <a:cs typeface="Poppins"/>
                <a:sym typeface="Poppins"/>
              </a:rPr>
              <a:t>• Fasilitas olahraga merupakan infrastruktur/sarana prasarana yang tersedia untuk mendukung kegiatan berolahraga, hal ini mencakup berbagai bangunan, peralatan, dan lapangan yang digunakan untuk berbagai jenis olahraga. Fasilitas adalah sarana yang mendukung dan mempermudah pelaksanaan suatu kegiatan.</a:t>
            </a:r>
          </a:p>
        </p:txBody>
      </p:sp>
      <p:grpSp>
        <p:nvGrpSpPr>
          <p:cNvPr id="4" name="Group 4"/>
          <p:cNvGrpSpPr/>
          <p:nvPr/>
        </p:nvGrpSpPr>
        <p:grpSpPr>
          <a:xfrm>
            <a:off x="-2515407" y="2121998"/>
            <a:ext cx="3282022" cy="6166595"/>
            <a:chOff x="0" y="0"/>
            <a:chExt cx="864401" cy="1624124"/>
          </a:xfrm>
        </p:grpSpPr>
        <p:sp>
          <p:nvSpPr>
            <p:cNvPr id="5" name="Freeform 5"/>
            <p:cNvSpPr/>
            <p:nvPr/>
          </p:nvSpPr>
          <p:spPr>
            <a:xfrm>
              <a:off x="0" y="0"/>
              <a:ext cx="864401" cy="1624124"/>
            </a:xfrm>
            <a:custGeom>
              <a:avLst/>
              <a:gdLst/>
              <a:ahLst/>
              <a:cxnLst/>
              <a:rect l="l" t="t" r="r" b="b"/>
              <a:pathLst>
                <a:path w="864401" h="1624124">
                  <a:moveTo>
                    <a:pt x="70767" y="0"/>
                  </a:moveTo>
                  <a:lnTo>
                    <a:pt x="793634" y="0"/>
                  </a:lnTo>
                  <a:cubicBezTo>
                    <a:pt x="812403" y="0"/>
                    <a:pt x="830402" y="7456"/>
                    <a:pt x="843674" y="20727"/>
                  </a:cubicBezTo>
                  <a:cubicBezTo>
                    <a:pt x="856945" y="33998"/>
                    <a:pt x="864401" y="51998"/>
                    <a:pt x="864401" y="70767"/>
                  </a:cubicBezTo>
                  <a:lnTo>
                    <a:pt x="864401" y="1553357"/>
                  </a:lnTo>
                  <a:cubicBezTo>
                    <a:pt x="864401" y="1572126"/>
                    <a:pt x="856945" y="1590125"/>
                    <a:pt x="843674" y="1603397"/>
                  </a:cubicBezTo>
                  <a:cubicBezTo>
                    <a:pt x="830402" y="1616668"/>
                    <a:pt x="812403" y="1624124"/>
                    <a:pt x="793634" y="1624124"/>
                  </a:cubicBezTo>
                  <a:lnTo>
                    <a:pt x="70767" y="1624124"/>
                  </a:lnTo>
                  <a:cubicBezTo>
                    <a:pt x="51998" y="1624124"/>
                    <a:pt x="33998" y="1616668"/>
                    <a:pt x="20727" y="1603397"/>
                  </a:cubicBezTo>
                  <a:cubicBezTo>
                    <a:pt x="7456" y="1590125"/>
                    <a:pt x="0" y="1572126"/>
                    <a:pt x="0" y="1553357"/>
                  </a:cubicBezTo>
                  <a:lnTo>
                    <a:pt x="0" y="70767"/>
                  </a:lnTo>
                  <a:cubicBezTo>
                    <a:pt x="0" y="51998"/>
                    <a:pt x="7456" y="33998"/>
                    <a:pt x="20727" y="20727"/>
                  </a:cubicBezTo>
                  <a:cubicBezTo>
                    <a:pt x="33998" y="7456"/>
                    <a:pt x="51998" y="0"/>
                    <a:pt x="70767" y="0"/>
                  </a:cubicBezTo>
                  <a:close/>
                </a:path>
              </a:pathLst>
            </a:custGeom>
            <a:solidFill>
              <a:srgbClr val="172406"/>
            </a:solidFill>
          </p:spPr>
        </p:sp>
        <p:sp>
          <p:nvSpPr>
            <p:cNvPr id="6" name="TextBox 6"/>
            <p:cNvSpPr txBox="1"/>
            <p:nvPr/>
          </p:nvSpPr>
          <p:spPr>
            <a:xfrm>
              <a:off x="0" y="-66675"/>
              <a:ext cx="864401" cy="1690799"/>
            </a:xfrm>
            <a:prstGeom prst="rect">
              <a:avLst/>
            </a:prstGeom>
          </p:spPr>
          <p:txBody>
            <a:bodyPr lIns="50800" tIns="50800" rIns="50800" bIns="50800" rtlCol="0" anchor="ctr"/>
            <a:lstStyle/>
            <a:p>
              <a:pPr algn="ctr">
                <a:lnSpc>
                  <a:spcPts val="3499"/>
                </a:lnSpc>
              </a:pPr>
              <a:endParaRPr/>
            </a:p>
          </p:txBody>
        </p:sp>
      </p:grpSp>
      <p:grpSp>
        <p:nvGrpSpPr>
          <p:cNvPr id="7" name="Group 7"/>
          <p:cNvGrpSpPr/>
          <p:nvPr/>
        </p:nvGrpSpPr>
        <p:grpSpPr>
          <a:xfrm>
            <a:off x="17464743" y="950572"/>
            <a:ext cx="2105238" cy="693302"/>
            <a:chOff x="0" y="0"/>
            <a:chExt cx="554466" cy="182598"/>
          </a:xfrm>
        </p:grpSpPr>
        <p:sp>
          <p:nvSpPr>
            <p:cNvPr id="8" name="Freeform 8"/>
            <p:cNvSpPr/>
            <p:nvPr/>
          </p:nvSpPr>
          <p:spPr>
            <a:xfrm>
              <a:off x="0" y="0"/>
              <a:ext cx="554466" cy="182598"/>
            </a:xfrm>
            <a:custGeom>
              <a:avLst/>
              <a:gdLst/>
              <a:ahLst/>
              <a:cxnLst/>
              <a:rect l="l" t="t" r="r" b="b"/>
              <a:pathLst>
                <a:path w="554466" h="182598">
                  <a:moveTo>
                    <a:pt x="55162" y="0"/>
                  </a:moveTo>
                  <a:lnTo>
                    <a:pt x="499304" y="0"/>
                  </a:lnTo>
                  <a:cubicBezTo>
                    <a:pt x="529769" y="0"/>
                    <a:pt x="554466" y="24697"/>
                    <a:pt x="554466" y="55162"/>
                  </a:cubicBezTo>
                  <a:lnTo>
                    <a:pt x="554466" y="127436"/>
                  </a:lnTo>
                  <a:cubicBezTo>
                    <a:pt x="554466" y="157901"/>
                    <a:pt x="529769" y="182598"/>
                    <a:pt x="499304" y="182598"/>
                  </a:cubicBezTo>
                  <a:lnTo>
                    <a:pt x="55162" y="182598"/>
                  </a:lnTo>
                  <a:cubicBezTo>
                    <a:pt x="24697" y="182598"/>
                    <a:pt x="0" y="157901"/>
                    <a:pt x="0" y="127436"/>
                  </a:cubicBezTo>
                  <a:lnTo>
                    <a:pt x="0" y="55162"/>
                  </a:lnTo>
                  <a:cubicBezTo>
                    <a:pt x="0" y="24697"/>
                    <a:pt x="24697" y="0"/>
                    <a:pt x="55162" y="0"/>
                  </a:cubicBezTo>
                  <a:close/>
                </a:path>
              </a:pathLst>
            </a:custGeom>
            <a:solidFill>
              <a:srgbClr val="FFBA1F"/>
            </a:solidFill>
          </p:spPr>
        </p:sp>
        <p:sp>
          <p:nvSpPr>
            <p:cNvPr id="9" name="TextBox 9"/>
            <p:cNvSpPr txBox="1"/>
            <p:nvPr/>
          </p:nvSpPr>
          <p:spPr>
            <a:xfrm>
              <a:off x="0" y="-66675"/>
              <a:ext cx="554466" cy="249273"/>
            </a:xfrm>
            <a:prstGeom prst="rect">
              <a:avLst/>
            </a:prstGeom>
          </p:spPr>
          <p:txBody>
            <a:bodyPr lIns="50800" tIns="50800" rIns="50800" bIns="50800" rtlCol="0" anchor="ctr"/>
            <a:lstStyle/>
            <a:p>
              <a:pPr algn="ctr">
                <a:lnSpc>
                  <a:spcPts val="3499"/>
                </a:lnSpc>
              </a:pPr>
              <a:endParaRPr/>
            </a:p>
          </p:txBody>
        </p:sp>
      </p:grpSp>
      <p:sp>
        <p:nvSpPr>
          <p:cNvPr id="10" name="TextBox 10"/>
          <p:cNvSpPr txBox="1"/>
          <p:nvPr/>
        </p:nvSpPr>
        <p:spPr>
          <a:xfrm>
            <a:off x="12661885" y="1052748"/>
            <a:ext cx="3416283" cy="391795"/>
          </a:xfrm>
          <a:prstGeom prst="rect">
            <a:avLst/>
          </a:prstGeom>
        </p:spPr>
        <p:txBody>
          <a:bodyPr lIns="0" tIns="0" rIns="0" bIns="0" rtlCol="0" anchor="t">
            <a:spAutoFit/>
          </a:bodyPr>
          <a:lstStyle/>
          <a:p>
            <a:pPr algn="r">
              <a:lnSpc>
                <a:spcPts val="3080"/>
              </a:lnSpc>
            </a:pPr>
            <a:r>
              <a:rPr lang="en-US" sz="2200" b="1">
                <a:solidFill>
                  <a:srgbClr val="FFFFFF"/>
                </a:solidFill>
                <a:latin typeface="Poppins Bold"/>
                <a:ea typeface="Poppins Bold"/>
                <a:cs typeface="Poppins Bold"/>
                <a:sym typeface="Poppins Bold"/>
              </a:rPr>
              <a:t>Universitas Salford</a:t>
            </a:r>
          </a:p>
        </p:txBody>
      </p:sp>
      <p:sp>
        <p:nvSpPr>
          <p:cNvPr id="11" name="Freeform 11"/>
          <p:cNvSpPr/>
          <p:nvPr/>
        </p:nvSpPr>
        <p:spPr>
          <a:xfrm>
            <a:off x="8120400" y="-1096628"/>
            <a:ext cx="2047200" cy="2047200"/>
          </a:xfrm>
          <a:custGeom>
            <a:avLst/>
            <a:gdLst/>
            <a:ahLst/>
            <a:cxnLst/>
            <a:rect l="l" t="t" r="r" b="b"/>
            <a:pathLst>
              <a:path w="2047200" h="2047200">
                <a:moveTo>
                  <a:pt x="0" y="0"/>
                </a:moveTo>
                <a:lnTo>
                  <a:pt x="2047200" y="0"/>
                </a:lnTo>
                <a:lnTo>
                  <a:pt x="2047200" y="2047200"/>
                </a:lnTo>
                <a:lnTo>
                  <a:pt x="0" y="2047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a:off x="4355555" y="9420708"/>
            <a:ext cx="2047200" cy="2047200"/>
          </a:xfrm>
          <a:custGeom>
            <a:avLst/>
            <a:gdLst/>
            <a:ahLst/>
            <a:cxnLst/>
            <a:rect l="l" t="t" r="r" b="b"/>
            <a:pathLst>
              <a:path w="2047200" h="2047200">
                <a:moveTo>
                  <a:pt x="0" y="0"/>
                </a:moveTo>
                <a:lnTo>
                  <a:pt x="2047200" y="0"/>
                </a:lnTo>
                <a:lnTo>
                  <a:pt x="2047200" y="2047200"/>
                </a:lnTo>
                <a:lnTo>
                  <a:pt x="0" y="2047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92941" y="354247"/>
            <a:ext cx="7107695" cy="800101"/>
          </a:xfrm>
          <a:prstGeom prst="rect">
            <a:avLst/>
          </a:prstGeom>
        </p:spPr>
        <p:txBody>
          <a:bodyPr lIns="0" tIns="0" rIns="0" bIns="0" rtlCol="0" anchor="t">
            <a:spAutoFit/>
          </a:bodyPr>
          <a:lstStyle/>
          <a:p>
            <a:pPr algn="l">
              <a:lnSpc>
                <a:spcPts val="6000"/>
              </a:lnSpc>
            </a:pPr>
            <a:r>
              <a:rPr lang="en-US" sz="6000" b="1">
                <a:solidFill>
                  <a:srgbClr val="000000"/>
                </a:solidFill>
                <a:latin typeface="Montserrat Bold"/>
                <a:ea typeface="Montserrat Bold"/>
                <a:cs typeface="Montserrat Bold"/>
                <a:sym typeface="Montserrat Bold"/>
              </a:rPr>
              <a:t>PENDAHULUAN </a:t>
            </a:r>
          </a:p>
        </p:txBody>
      </p:sp>
      <p:sp>
        <p:nvSpPr>
          <p:cNvPr id="3" name="TextBox 3"/>
          <p:cNvSpPr txBox="1"/>
          <p:nvPr/>
        </p:nvSpPr>
        <p:spPr>
          <a:xfrm>
            <a:off x="1154348" y="1694054"/>
            <a:ext cx="16104952" cy="7889875"/>
          </a:xfrm>
          <a:prstGeom prst="rect">
            <a:avLst/>
          </a:prstGeom>
        </p:spPr>
        <p:txBody>
          <a:bodyPr lIns="0" tIns="0" rIns="0" bIns="0" rtlCol="0" anchor="t">
            <a:spAutoFit/>
          </a:bodyPr>
          <a:lstStyle/>
          <a:p>
            <a:pPr algn="l">
              <a:lnSpc>
                <a:spcPts val="3499"/>
              </a:lnSpc>
            </a:pPr>
            <a:r>
              <a:rPr lang="en-US" sz="2499">
                <a:solidFill>
                  <a:srgbClr val="000000"/>
                </a:solidFill>
                <a:latin typeface="Poppins"/>
                <a:ea typeface="Poppins"/>
                <a:cs typeface="Poppins"/>
                <a:sym typeface="Poppins"/>
              </a:rPr>
              <a:t>• Sarana dan prasarana olahraga memiliki peran penting dalam menunjang pembelajaran mahasiswa Program Studi Pendidikan Jasmani, karena berfungsi sebagai media praktik, Dengan fasilitas yang memadai mahasiswa dapat memperoleh pengalaman belajar yang maksimal. Sarana dan prasarana olahraga merupakan elemen yang sangat penting dalam dunia keolahragaan. Hal ini berlaku baik untuk pembinaan prestasi olahraga maupun untuk pengembangan olahraga rekreasi di kalangan masyarakat (Gunawan et al., 2021).</a:t>
            </a:r>
          </a:p>
          <a:p>
            <a:pPr algn="l">
              <a:lnSpc>
                <a:spcPts val="3499"/>
              </a:lnSpc>
            </a:pPr>
            <a:r>
              <a:rPr lang="en-US" sz="2499">
                <a:solidFill>
                  <a:srgbClr val="000000"/>
                </a:solidFill>
                <a:latin typeface="Poppins"/>
                <a:ea typeface="Poppins"/>
                <a:cs typeface="Poppins"/>
                <a:sym typeface="Poppins"/>
              </a:rPr>
              <a:t>• Permainan bola besar merupakan jenis olahraga yang menggunakan bola berukuran besar dan dimainkan secara tim, contohnya yaitu permainan sepak bola, bola basket, bola voli, futsal, bola tangan, dan lain sebagainya.</a:t>
            </a:r>
          </a:p>
          <a:p>
            <a:pPr algn="l">
              <a:lnSpc>
                <a:spcPts val="3499"/>
              </a:lnSpc>
            </a:pPr>
            <a:r>
              <a:rPr lang="en-US" sz="2499">
                <a:solidFill>
                  <a:srgbClr val="000000"/>
                </a:solidFill>
                <a:latin typeface="Poppins"/>
                <a:ea typeface="Poppins"/>
                <a:cs typeface="Poppins"/>
                <a:sym typeface="Poppins"/>
              </a:rPr>
              <a:t>• Mahasiswa Pendidikan Jasmani memerlukan sarana prasarana olahraga yang memadai untuk mengasah keterampilan dan pengetahuan mereka. Universitas Muhammadiyah Jember, sebagai salah satu perguruan tinggi yang memiliki program Studi Pendidikan Jasmani diharapkan mampu menyediakan fasilitas yang mendukung proses pembelajaran mahasiswa.</a:t>
            </a:r>
          </a:p>
          <a:p>
            <a:pPr algn="l">
              <a:lnSpc>
                <a:spcPts val="3499"/>
              </a:lnSpc>
            </a:pPr>
            <a:r>
              <a:rPr lang="en-US" sz="2499">
                <a:solidFill>
                  <a:srgbClr val="000000"/>
                </a:solidFill>
                <a:latin typeface="Poppins"/>
                <a:ea typeface="Poppins"/>
                <a:cs typeface="Poppins"/>
                <a:sym typeface="Poppins"/>
              </a:rPr>
              <a:t>• Keberhasilan kegiatan pembelajaran Penjaskesrek dipengaruhi oleh beberapa faktor, yang terdiri dari faktor internal dan eksternal. Faktor internal mencakup tenaga pendidik (guru atau dosen) serta sarana dan prasarana olahraga yang berfungsi sebagai alat atau media untuk mendukung proses perkuliahan. Sementara itu, faktor eksternal meliputi segala hal yang berasal dari luar diri peserta didik, seperti lingkungan keluarga dan lingkungan sosial (Yulianti et al., 2020).</a:t>
            </a:r>
          </a:p>
        </p:txBody>
      </p:sp>
      <p:grpSp>
        <p:nvGrpSpPr>
          <p:cNvPr id="4" name="Group 4"/>
          <p:cNvGrpSpPr/>
          <p:nvPr/>
        </p:nvGrpSpPr>
        <p:grpSpPr>
          <a:xfrm>
            <a:off x="-2515407" y="2121998"/>
            <a:ext cx="3282022" cy="6166595"/>
            <a:chOff x="0" y="0"/>
            <a:chExt cx="864401" cy="1624124"/>
          </a:xfrm>
        </p:grpSpPr>
        <p:sp>
          <p:nvSpPr>
            <p:cNvPr id="5" name="Freeform 5"/>
            <p:cNvSpPr/>
            <p:nvPr/>
          </p:nvSpPr>
          <p:spPr>
            <a:xfrm>
              <a:off x="0" y="0"/>
              <a:ext cx="864401" cy="1624124"/>
            </a:xfrm>
            <a:custGeom>
              <a:avLst/>
              <a:gdLst/>
              <a:ahLst/>
              <a:cxnLst/>
              <a:rect l="l" t="t" r="r" b="b"/>
              <a:pathLst>
                <a:path w="864401" h="1624124">
                  <a:moveTo>
                    <a:pt x="70767" y="0"/>
                  </a:moveTo>
                  <a:lnTo>
                    <a:pt x="793634" y="0"/>
                  </a:lnTo>
                  <a:cubicBezTo>
                    <a:pt x="812403" y="0"/>
                    <a:pt x="830402" y="7456"/>
                    <a:pt x="843674" y="20727"/>
                  </a:cubicBezTo>
                  <a:cubicBezTo>
                    <a:pt x="856945" y="33998"/>
                    <a:pt x="864401" y="51998"/>
                    <a:pt x="864401" y="70767"/>
                  </a:cubicBezTo>
                  <a:lnTo>
                    <a:pt x="864401" y="1553357"/>
                  </a:lnTo>
                  <a:cubicBezTo>
                    <a:pt x="864401" y="1572126"/>
                    <a:pt x="856945" y="1590125"/>
                    <a:pt x="843674" y="1603397"/>
                  </a:cubicBezTo>
                  <a:cubicBezTo>
                    <a:pt x="830402" y="1616668"/>
                    <a:pt x="812403" y="1624124"/>
                    <a:pt x="793634" y="1624124"/>
                  </a:cubicBezTo>
                  <a:lnTo>
                    <a:pt x="70767" y="1624124"/>
                  </a:lnTo>
                  <a:cubicBezTo>
                    <a:pt x="51998" y="1624124"/>
                    <a:pt x="33998" y="1616668"/>
                    <a:pt x="20727" y="1603397"/>
                  </a:cubicBezTo>
                  <a:cubicBezTo>
                    <a:pt x="7456" y="1590125"/>
                    <a:pt x="0" y="1572126"/>
                    <a:pt x="0" y="1553357"/>
                  </a:cubicBezTo>
                  <a:lnTo>
                    <a:pt x="0" y="70767"/>
                  </a:lnTo>
                  <a:cubicBezTo>
                    <a:pt x="0" y="51998"/>
                    <a:pt x="7456" y="33998"/>
                    <a:pt x="20727" y="20727"/>
                  </a:cubicBezTo>
                  <a:cubicBezTo>
                    <a:pt x="33998" y="7456"/>
                    <a:pt x="51998" y="0"/>
                    <a:pt x="70767" y="0"/>
                  </a:cubicBezTo>
                  <a:close/>
                </a:path>
              </a:pathLst>
            </a:custGeom>
            <a:solidFill>
              <a:srgbClr val="172406"/>
            </a:solidFill>
          </p:spPr>
        </p:sp>
        <p:sp>
          <p:nvSpPr>
            <p:cNvPr id="6" name="TextBox 6"/>
            <p:cNvSpPr txBox="1"/>
            <p:nvPr/>
          </p:nvSpPr>
          <p:spPr>
            <a:xfrm>
              <a:off x="0" y="-66675"/>
              <a:ext cx="864401" cy="1690799"/>
            </a:xfrm>
            <a:prstGeom prst="rect">
              <a:avLst/>
            </a:prstGeom>
          </p:spPr>
          <p:txBody>
            <a:bodyPr lIns="50800" tIns="50800" rIns="50800" bIns="50800" rtlCol="0" anchor="ctr"/>
            <a:lstStyle/>
            <a:p>
              <a:pPr algn="ctr">
                <a:lnSpc>
                  <a:spcPts val="3499"/>
                </a:lnSpc>
              </a:pPr>
              <a:endParaRPr/>
            </a:p>
          </p:txBody>
        </p:sp>
      </p:grpSp>
      <p:grpSp>
        <p:nvGrpSpPr>
          <p:cNvPr id="7" name="Group 7"/>
          <p:cNvGrpSpPr/>
          <p:nvPr/>
        </p:nvGrpSpPr>
        <p:grpSpPr>
          <a:xfrm>
            <a:off x="17464743" y="950572"/>
            <a:ext cx="2105238" cy="693302"/>
            <a:chOff x="0" y="0"/>
            <a:chExt cx="554466" cy="182598"/>
          </a:xfrm>
        </p:grpSpPr>
        <p:sp>
          <p:nvSpPr>
            <p:cNvPr id="8" name="Freeform 8"/>
            <p:cNvSpPr/>
            <p:nvPr/>
          </p:nvSpPr>
          <p:spPr>
            <a:xfrm>
              <a:off x="0" y="0"/>
              <a:ext cx="554466" cy="182598"/>
            </a:xfrm>
            <a:custGeom>
              <a:avLst/>
              <a:gdLst/>
              <a:ahLst/>
              <a:cxnLst/>
              <a:rect l="l" t="t" r="r" b="b"/>
              <a:pathLst>
                <a:path w="554466" h="182598">
                  <a:moveTo>
                    <a:pt x="55162" y="0"/>
                  </a:moveTo>
                  <a:lnTo>
                    <a:pt x="499304" y="0"/>
                  </a:lnTo>
                  <a:cubicBezTo>
                    <a:pt x="529769" y="0"/>
                    <a:pt x="554466" y="24697"/>
                    <a:pt x="554466" y="55162"/>
                  </a:cubicBezTo>
                  <a:lnTo>
                    <a:pt x="554466" y="127436"/>
                  </a:lnTo>
                  <a:cubicBezTo>
                    <a:pt x="554466" y="157901"/>
                    <a:pt x="529769" y="182598"/>
                    <a:pt x="499304" y="182598"/>
                  </a:cubicBezTo>
                  <a:lnTo>
                    <a:pt x="55162" y="182598"/>
                  </a:lnTo>
                  <a:cubicBezTo>
                    <a:pt x="24697" y="182598"/>
                    <a:pt x="0" y="157901"/>
                    <a:pt x="0" y="127436"/>
                  </a:cubicBezTo>
                  <a:lnTo>
                    <a:pt x="0" y="55162"/>
                  </a:lnTo>
                  <a:cubicBezTo>
                    <a:pt x="0" y="24697"/>
                    <a:pt x="24697" y="0"/>
                    <a:pt x="55162" y="0"/>
                  </a:cubicBezTo>
                  <a:close/>
                </a:path>
              </a:pathLst>
            </a:custGeom>
            <a:solidFill>
              <a:srgbClr val="FFBA1F"/>
            </a:solidFill>
          </p:spPr>
        </p:sp>
        <p:sp>
          <p:nvSpPr>
            <p:cNvPr id="9" name="TextBox 9"/>
            <p:cNvSpPr txBox="1"/>
            <p:nvPr/>
          </p:nvSpPr>
          <p:spPr>
            <a:xfrm>
              <a:off x="0" y="-66675"/>
              <a:ext cx="554466" cy="249273"/>
            </a:xfrm>
            <a:prstGeom prst="rect">
              <a:avLst/>
            </a:prstGeom>
          </p:spPr>
          <p:txBody>
            <a:bodyPr lIns="50800" tIns="50800" rIns="50800" bIns="50800" rtlCol="0" anchor="ctr"/>
            <a:lstStyle/>
            <a:p>
              <a:pPr algn="ctr">
                <a:lnSpc>
                  <a:spcPts val="3499"/>
                </a:lnSpc>
              </a:pPr>
              <a:endParaRPr/>
            </a:p>
          </p:txBody>
        </p:sp>
      </p:grpSp>
      <p:sp>
        <p:nvSpPr>
          <p:cNvPr id="10" name="TextBox 10"/>
          <p:cNvSpPr txBox="1"/>
          <p:nvPr/>
        </p:nvSpPr>
        <p:spPr>
          <a:xfrm>
            <a:off x="12661885" y="1052748"/>
            <a:ext cx="3416283" cy="391795"/>
          </a:xfrm>
          <a:prstGeom prst="rect">
            <a:avLst/>
          </a:prstGeom>
        </p:spPr>
        <p:txBody>
          <a:bodyPr lIns="0" tIns="0" rIns="0" bIns="0" rtlCol="0" anchor="t">
            <a:spAutoFit/>
          </a:bodyPr>
          <a:lstStyle/>
          <a:p>
            <a:pPr algn="r">
              <a:lnSpc>
                <a:spcPts val="3080"/>
              </a:lnSpc>
            </a:pPr>
            <a:r>
              <a:rPr lang="en-US" sz="2200" b="1">
                <a:solidFill>
                  <a:srgbClr val="FFFFFF"/>
                </a:solidFill>
                <a:latin typeface="Poppins Bold"/>
                <a:ea typeface="Poppins Bold"/>
                <a:cs typeface="Poppins Bold"/>
                <a:sym typeface="Poppins Bold"/>
              </a:rPr>
              <a:t>Universitas Salford</a:t>
            </a:r>
          </a:p>
        </p:txBody>
      </p:sp>
      <p:sp>
        <p:nvSpPr>
          <p:cNvPr id="11" name="Freeform 11"/>
          <p:cNvSpPr/>
          <p:nvPr/>
        </p:nvSpPr>
        <p:spPr>
          <a:xfrm>
            <a:off x="8120400" y="-1096628"/>
            <a:ext cx="2047200" cy="2047200"/>
          </a:xfrm>
          <a:custGeom>
            <a:avLst/>
            <a:gdLst/>
            <a:ahLst/>
            <a:cxnLst/>
            <a:rect l="l" t="t" r="r" b="b"/>
            <a:pathLst>
              <a:path w="2047200" h="2047200">
                <a:moveTo>
                  <a:pt x="0" y="0"/>
                </a:moveTo>
                <a:lnTo>
                  <a:pt x="2047200" y="0"/>
                </a:lnTo>
                <a:lnTo>
                  <a:pt x="2047200" y="2047200"/>
                </a:lnTo>
                <a:lnTo>
                  <a:pt x="0" y="2047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a:off x="4355555" y="9420708"/>
            <a:ext cx="2047200" cy="2047200"/>
          </a:xfrm>
          <a:custGeom>
            <a:avLst/>
            <a:gdLst/>
            <a:ahLst/>
            <a:cxnLst/>
            <a:rect l="l" t="t" r="r" b="b"/>
            <a:pathLst>
              <a:path w="2047200" h="2047200">
                <a:moveTo>
                  <a:pt x="0" y="0"/>
                </a:moveTo>
                <a:lnTo>
                  <a:pt x="2047200" y="0"/>
                </a:lnTo>
                <a:lnTo>
                  <a:pt x="2047200" y="2047200"/>
                </a:lnTo>
                <a:lnTo>
                  <a:pt x="0" y="2047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92941" y="354247"/>
            <a:ext cx="7107695" cy="800101"/>
          </a:xfrm>
          <a:prstGeom prst="rect">
            <a:avLst/>
          </a:prstGeom>
        </p:spPr>
        <p:txBody>
          <a:bodyPr lIns="0" tIns="0" rIns="0" bIns="0" rtlCol="0" anchor="t">
            <a:spAutoFit/>
          </a:bodyPr>
          <a:lstStyle/>
          <a:p>
            <a:pPr algn="l">
              <a:lnSpc>
                <a:spcPts val="6000"/>
              </a:lnSpc>
            </a:pPr>
            <a:r>
              <a:rPr lang="en-US" sz="6000" b="1">
                <a:solidFill>
                  <a:srgbClr val="000000"/>
                </a:solidFill>
                <a:latin typeface="Montserrat Bold"/>
                <a:ea typeface="Montserrat Bold"/>
                <a:cs typeface="Montserrat Bold"/>
                <a:sym typeface="Montserrat Bold"/>
              </a:rPr>
              <a:t>PENDAHULUAN </a:t>
            </a:r>
          </a:p>
        </p:txBody>
      </p:sp>
      <p:sp>
        <p:nvSpPr>
          <p:cNvPr id="3" name="TextBox 3"/>
          <p:cNvSpPr txBox="1"/>
          <p:nvPr/>
        </p:nvSpPr>
        <p:spPr>
          <a:xfrm>
            <a:off x="1154348" y="1694054"/>
            <a:ext cx="16104952" cy="3946525"/>
          </a:xfrm>
          <a:prstGeom prst="rect">
            <a:avLst/>
          </a:prstGeom>
        </p:spPr>
        <p:txBody>
          <a:bodyPr lIns="0" tIns="0" rIns="0" bIns="0" rtlCol="0" anchor="t">
            <a:spAutoFit/>
          </a:bodyPr>
          <a:lstStyle/>
          <a:p>
            <a:pPr algn="l">
              <a:lnSpc>
                <a:spcPts val="3499"/>
              </a:lnSpc>
            </a:pPr>
            <a:r>
              <a:rPr lang="en-US" sz="2499">
                <a:solidFill>
                  <a:srgbClr val="000000"/>
                </a:solidFill>
                <a:latin typeface="Poppins"/>
                <a:ea typeface="Poppins"/>
                <a:cs typeface="Poppins"/>
                <a:sym typeface="Poppins"/>
              </a:rPr>
              <a:t>Persepsi adalah proses pengamatan yang kompleks dalam menerima dan menginterpretasikan informasi dari lingkungan dengan menggunakan panca indera. Dengan demikian, jika seseorang memiliki persepsi terhadap suatu objek melalui inderanya, berarti ia mengetahui, memahami, dan menyadari keberadaan objek tersebut (Anggianita et al., 2020). Penelitian ini bertujuan untuk mengetahui Persepsi Mahasiswa Pendidikan Jasmani terhadap kelayakan sarana dan prasarana olahraga bola besar di Universitas Muhammadiyah Jember. Hasil penelitian ini diharapkan dapat memberikan gambaran yang jelas mengenai kondisi sarana dan prasarana olahraga bola besar yang ada, serta memberikan masukan bagi pihak terkait untuk melakukan perbaikan  serta peningkatan kualitas sarana prasarana yang ada.</a:t>
            </a:r>
          </a:p>
        </p:txBody>
      </p:sp>
      <p:grpSp>
        <p:nvGrpSpPr>
          <p:cNvPr id="4" name="Group 4"/>
          <p:cNvGrpSpPr/>
          <p:nvPr/>
        </p:nvGrpSpPr>
        <p:grpSpPr>
          <a:xfrm>
            <a:off x="-2515407" y="2121998"/>
            <a:ext cx="3282022" cy="6166595"/>
            <a:chOff x="0" y="0"/>
            <a:chExt cx="864401" cy="1624124"/>
          </a:xfrm>
        </p:grpSpPr>
        <p:sp>
          <p:nvSpPr>
            <p:cNvPr id="5" name="Freeform 5"/>
            <p:cNvSpPr/>
            <p:nvPr/>
          </p:nvSpPr>
          <p:spPr>
            <a:xfrm>
              <a:off x="0" y="0"/>
              <a:ext cx="864401" cy="1624124"/>
            </a:xfrm>
            <a:custGeom>
              <a:avLst/>
              <a:gdLst/>
              <a:ahLst/>
              <a:cxnLst/>
              <a:rect l="l" t="t" r="r" b="b"/>
              <a:pathLst>
                <a:path w="864401" h="1624124">
                  <a:moveTo>
                    <a:pt x="70767" y="0"/>
                  </a:moveTo>
                  <a:lnTo>
                    <a:pt x="793634" y="0"/>
                  </a:lnTo>
                  <a:cubicBezTo>
                    <a:pt x="812403" y="0"/>
                    <a:pt x="830402" y="7456"/>
                    <a:pt x="843674" y="20727"/>
                  </a:cubicBezTo>
                  <a:cubicBezTo>
                    <a:pt x="856945" y="33998"/>
                    <a:pt x="864401" y="51998"/>
                    <a:pt x="864401" y="70767"/>
                  </a:cubicBezTo>
                  <a:lnTo>
                    <a:pt x="864401" y="1553357"/>
                  </a:lnTo>
                  <a:cubicBezTo>
                    <a:pt x="864401" y="1572126"/>
                    <a:pt x="856945" y="1590125"/>
                    <a:pt x="843674" y="1603397"/>
                  </a:cubicBezTo>
                  <a:cubicBezTo>
                    <a:pt x="830402" y="1616668"/>
                    <a:pt x="812403" y="1624124"/>
                    <a:pt x="793634" y="1624124"/>
                  </a:cubicBezTo>
                  <a:lnTo>
                    <a:pt x="70767" y="1624124"/>
                  </a:lnTo>
                  <a:cubicBezTo>
                    <a:pt x="51998" y="1624124"/>
                    <a:pt x="33998" y="1616668"/>
                    <a:pt x="20727" y="1603397"/>
                  </a:cubicBezTo>
                  <a:cubicBezTo>
                    <a:pt x="7456" y="1590125"/>
                    <a:pt x="0" y="1572126"/>
                    <a:pt x="0" y="1553357"/>
                  </a:cubicBezTo>
                  <a:lnTo>
                    <a:pt x="0" y="70767"/>
                  </a:lnTo>
                  <a:cubicBezTo>
                    <a:pt x="0" y="51998"/>
                    <a:pt x="7456" y="33998"/>
                    <a:pt x="20727" y="20727"/>
                  </a:cubicBezTo>
                  <a:cubicBezTo>
                    <a:pt x="33998" y="7456"/>
                    <a:pt x="51998" y="0"/>
                    <a:pt x="70767" y="0"/>
                  </a:cubicBezTo>
                  <a:close/>
                </a:path>
              </a:pathLst>
            </a:custGeom>
            <a:solidFill>
              <a:srgbClr val="172406"/>
            </a:solidFill>
          </p:spPr>
        </p:sp>
        <p:sp>
          <p:nvSpPr>
            <p:cNvPr id="6" name="TextBox 6"/>
            <p:cNvSpPr txBox="1"/>
            <p:nvPr/>
          </p:nvSpPr>
          <p:spPr>
            <a:xfrm>
              <a:off x="0" y="-66675"/>
              <a:ext cx="864401" cy="1690799"/>
            </a:xfrm>
            <a:prstGeom prst="rect">
              <a:avLst/>
            </a:prstGeom>
          </p:spPr>
          <p:txBody>
            <a:bodyPr lIns="50800" tIns="50800" rIns="50800" bIns="50800" rtlCol="0" anchor="ctr"/>
            <a:lstStyle/>
            <a:p>
              <a:pPr algn="ctr">
                <a:lnSpc>
                  <a:spcPts val="3499"/>
                </a:lnSpc>
              </a:pPr>
              <a:endParaRPr/>
            </a:p>
          </p:txBody>
        </p:sp>
      </p:grpSp>
      <p:grpSp>
        <p:nvGrpSpPr>
          <p:cNvPr id="7" name="Group 7"/>
          <p:cNvGrpSpPr/>
          <p:nvPr/>
        </p:nvGrpSpPr>
        <p:grpSpPr>
          <a:xfrm>
            <a:off x="17464743" y="950572"/>
            <a:ext cx="2105238" cy="693302"/>
            <a:chOff x="0" y="0"/>
            <a:chExt cx="554466" cy="182598"/>
          </a:xfrm>
        </p:grpSpPr>
        <p:sp>
          <p:nvSpPr>
            <p:cNvPr id="8" name="Freeform 8"/>
            <p:cNvSpPr/>
            <p:nvPr/>
          </p:nvSpPr>
          <p:spPr>
            <a:xfrm>
              <a:off x="0" y="0"/>
              <a:ext cx="554466" cy="182598"/>
            </a:xfrm>
            <a:custGeom>
              <a:avLst/>
              <a:gdLst/>
              <a:ahLst/>
              <a:cxnLst/>
              <a:rect l="l" t="t" r="r" b="b"/>
              <a:pathLst>
                <a:path w="554466" h="182598">
                  <a:moveTo>
                    <a:pt x="55162" y="0"/>
                  </a:moveTo>
                  <a:lnTo>
                    <a:pt x="499304" y="0"/>
                  </a:lnTo>
                  <a:cubicBezTo>
                    <a:pt x="529769" y="0"/>
                    <a:pt x="554466" y="24697"/>
                    <a:pt x="554466" y="55162"/>
                  </a:cubicBezTo>
                  <a:lnTo>
                    <a:pt x="554466" y="127436"/>
                  </a:lnTo>
                  <a:cubicBezTo>
                    <a:pt x="554466" y="157901"/>
                    <a:pt x="529769" y="182598"/>
                    <a:pt x="499304" y="182598"/>
                  </a:cubicBezTo>
                  <a:lnTo>
                    <a:pt x="55162" y="182598"/>
                  </a:lnTo>
                  <a:cubicBezTo>
                    <a:pt x="24697" y="182598"/>
                    <a:pt x="0" y="157901"/>
                    <a:pt x="0" y="127436"/>
                  </a:cubicBezTo>
                  <a:lnTo>
                    <a:pt x="0" y="55162"/>
                  </a:lnTo>
                  <a:cubicBezTo>
                    <a:pt x="0" y="24697"/>
                    <a:pt x="24697" y="0"/>
                    <a:pt x="55162" y="0"/>
                  </a:cubicBezTo>
                  <a:close/>
                </a:path>
              </a:pathLst>
            </a:custGeom>
            <a:solidFill>
              <a:srgbClr val="FFBA1F"/>
            </a:solidFill>
          </p:spPr>
        </p:sp>
        <p:sp>
          <p:nvSpPr>
            <p:cNvPr id="9" name="TextBox 9"/>
            <p:cNvSpPr txBox="1"/>
            <p:nvPr/>
          </p:nvSpPr>
          <p:spPr>
            <a:xfrm>
              <a:off x="0" y="-66675"/>
              <a:ext cx="554466" cy="249273"/>
            </a:xfrm>
            <a:prstGeom prst="rect">
              <a:avLst/>
            </a:prstGeom>
          </p:spPr>
          <p:txBody>
            <a:bodyPr lIns="50800" tIns="50800" rIns="50800" bIns="50800" rtlCol="0" anchor="ctr"/>
            <a:lstStyle/>
            <a:p>
              <a:pPr algn="ctr">
                <a:lnSpc>
                  <a:spcPts val="3499"/>
                </a:lnSpc>
              </a:pPr>
              <a:endParaRPr/>
            </a:p>
          </p:txBody>
        </p:sp>
      </p:grpSp>
      <p:sp>
        <p:nvSpPr>
          <p:cNvPr id="10" name="TextBox 10"/>
          <p:cNvSpPr txBox="1"/>
          <p:nvPr/>
        </p:nvSpPr>
        <p:spPr>
          <a:xfrm>
            <a:off x="12661885" y="1052748"/>
            <a:ext cx="3416283" cy="391795"/>
          </a:xfrm>
          <a:prstGeom prst="rect">
            <a:avLst/>
          </a:prstGeom>
        </p:spPr>
        <p:txBody>
          <a:bodyPr lIns="0" tIns="0" rIns="0" bIns="0" rtlCol="0" anchor="t">
            <a:spAutoFit/>
          </a:bodyPr>
          <a:lstStyle/>
          <a:p>
            <a:pPr algn="r">
              <a:lnSpc>
                <a:spcPts val="3080"/>
              </a:lnSpc>
            </a:pPr>
            <a:r>
              <a:rPr lang="en-US" sz="2200" b="1">
                <a:solidFill>
                  <a:srgbClr val="FFFFFF"/>
                </a:solidFill>
                <a:latin typeface="Poppins Bold"/>
                <a:ea typeface="Poppins Bold"/>
                <a:cs typeface="Poppins Bold"/>
                <a:sym typeface="Poppins Bold"/>
              </a:rPr>
              <a:t>Universitas Salford</a:t>
            </a:r>
          </a:p>
        </p:txBody>
      </p:sp>
      <p:sp>
        <p:nvSpPr>
          <p:cNvPr id="11" name="Freeform 11"/>
          <p:cNvSpPr/>
          <p:nvPr/>
        </p:nvSpPr>
        <p:spPr>
          <a:xfrm>
            <a:off x="8120400" y="-1096628"/>
            <a:ext cx="2047200" cy="2047200"/>
          </a:xfrm>
          <a:custGeom>
            <a:avLst/>
            <a:gdLst/>
            <a:ahLst/>
            <a:cxnLst/>
            <a:rect l="l" t="t" r="r" b="b"/>
            <a:pathLst>
              <a:path w="2047200" h="2047200">
                <a:moveTo>
                  <a:pt x="0" y="0"/>
                </a:moveTo>
                <a:lnTo>
                  <a:pt x="2047200" y="0"/>
                </a:lnTo>
                <a:lnTo>
                  <a:pt x="2047200" y="2047200"/>
                </a:lnTo>
                <a:lnTo>
                  <a:pt x="0" y="2047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2" name="Freeform 12"/>
          <p:cNvSpPr/>
          <p:nvPr/>
        </p:nvSpPr>
        <p:spPr>
          <a:xfrm>
            <a:off x="4355555" y="9420708"/>
            <a:ext cx="2047200" cy="2047200"/>
          </a:xfrm>
          <a:custGeom>
            <a:avLst/>
            <a:gdLst/>
            <a:ahLst/>
            <a:cxnLst/>
            <a:rect l="l" t="t" r="r" b="b"/>
            <a:pathLst>
              <a:path w="2047200" h="2047200">
                <a:moveTo>
                  <a:pt x="0" y="0"/>
                </a:moveTo>
                <a:lnTo>
                  <a:pt x="2047200" y="0"/>
                </a:lnTo>
                <a:lnTo>
                  <a:pt x="2047200" y="2047200"/>
                </a:lnTo>
                <a:lnTo>
                  <a:pt x="0" y="20472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72406" y="267535"/>
            <a:ext cx="10853406" cy="800101"/>
          </a:xfrm>
          <a:prstGeom prst="rect">
            <a:avLst/>
          </a:prstGeom>
        </p:spPr>
        <p:txBody>
          <a:bodyPr lIns="0" tIns="0" rIns="0" bIns="0" rtlCol="0" anchor="t">
            <a:spAutoFit/>
          </a:bodyPr>
          <a:lstStyle/>
          <a:p>
            <a:pPr algn="ctr">
              <a:lnSpc>
                <a:spcPts val="6000"/>
              </a:lnSpc>
            </a:pPr>
            <a:r>
              <a:rPr lang="en-US" sz="6000" b="1">
                <a:solidFill>
                  <a:srgbClr val="000000"/>
                </a:solidFill>
                <a:latin typeface="Montserrat Bold"/>
                <a:ea typeface="Montserrat Bold"/>
                <a:cs typeface="Montserrat Bold"/>
                <a:sym typeface="Montserrat Bold"/>
              </a:rPr>
              <a:t>METODE</a:t>
            </a:r>
          </a:p>
        </p:txBody>
      </p:sp>
      <p:sp>
        <p:nvSpPr>
          <p:cNvPr id="3" name="TextBox 3"/>
          <p:cNvSpPr txBox="1"/>
          <p:nvPr/>
        </p:nvSpPr>
        <p:spPr>
          <a:xfrm>
            <a:off x="1406399" y="1603375"/>
            <a:ext cx="15852901" cy="6575425"/>
          </a:xfrm>
          <a:prstGeom prst="rect">
            <a:avLst/>
          </a:prstGeom>
        </p:spPr>
        <p:txBody>
          <a:bodyPr lIns="0" tIns="0" rIns="0" bIns="0" rtlCol="0" anchor="t">
            <a:spAutoFit/>
          </a:bodyPr>
          <a:lstStyle/>
          <a:p>
            <a:pPr algn="l">
              <a:lnSpc>
                <a:spcPts val="3499"/>
              </a:lnSpc>
            </a:pPr>
            <a:r>
              <a:rPr lang="en-US" sz="2499">
                <a:solidFill>
                  <a:srgbClr val="000000"/>
                </a:solidFill>
                <a:latin typeface="Poppins"/>
                <a:ea typeface="Poppins"/>
                <a:cs typeface="Poppins"/>
                <a:sym typeface="Poppins"/>
              </a:rPr>
              <a:t> Metode yang digunakan pada penelitian ini adalah metode deskriptif kuantitatif, metode ini dipilih karena bertujuan untuk menggambarkan persepsi mahasiswa pendidikan jasmani terhadap kelayakan sarana prasarana olahraga bola bola besar. Populasi dalam penelitian ini adalah seluruh mahasiswa pendidikan jasmani angkatan 2021. Sample yang diambil menggunakan total sampling sebanyak 21 mahasiswa, dengan teknik pengumpulan data menggunakan kuesioner tertutup melalui google form dimana responden memilih salah satu jawaban yang sudah disediakan. Yang memiliki skala likert sangat setuju, setuju, tidak setuju, sangat tidak setuju, dengan poin tertinggi 4 dan terendah 1. Pertanyaan yang akan ditanyakan mengenai sarana dan prasarana permainan bola besar meliputi sepak bola, bola voli, dan basket.</a:t>
            </a:r>
          </a:p>
          <a:p>
            <a:pPr algn="l">
              <a:lnSpc>
                <a:spcPts val="3499"/>
              </a:lnSpc>
            </a:pPr>
            <a:r>
              <a:rPr lang="en-US" sz="2499">
                <a:solidFill>
                  <a:srgbClr val="000000"/>
                </a:solidFill>
                <a:latin typeface="Poppins"/>
                <a:ea typeface="Poppins"/>
                <a:cs typeface="Poppins"/>
                <a:sym typeface="Poppins"/>
              </a:rPr>
              <a:t>  Pertanyaan dalam kuesioner mencakup apakah lapangan yang digunakan sudah layak untuk perkuliahan?, apakah jumlah bola yang digunakan sudah cukup dengan jumlah mahasiswa?, apakah bola yang digunakan sudah layak untuk perkuliahan (tidak keras dan sesuai ukuran)?, apakah terdapat genangan air di lapangan? (Manurung &amp; Yantiningsih, 2020).  Data yang diperoleh akan dianalisis menggunakan metode statistik deskriptif yang dimana analisis data meliputi menghitung frekuensi, mean/rata-rata, dan persentase. </a:t>
            </a:r>
          </a:p>
        </p:txBody>
      </p:sp>
      <p:grpSp>
        <p:nvGrpSpPr>
          <p:cNvPr id="4" name="Group 4"/>
          <p:cNvGrpSpPr/>
          <p:nvPr/>
        </p:nvGrpSpPr>
        <p:grpSpPr>
          <a:xfrm>
            <a:off x="17464743" y="950572"/>
            <a:ext cx="2105238" cy="693302"/>
            <a:chOff x="0" y="0"/>
            <a:chExt cx="554466" cy="182598"/>
          </a:xfrm>
        </p:grpSpPr>
        <p:sp>
          <p:nvSpPr>
            <p:cNvPr id="5" name="Freeform 5"/>
            <p:cNvSpPr/>
            <p:nvPr/>
          </p:nvSpPr>
          <p:spPr>
            <a:xfrm>
              <a:off x="0" y="0"/>
              <a:ext cx="554466" cy="182598"/>
            </a:xfrm>
            <a:custGeom>
              <a:avLst/>
              <a:gdLst/>
              <a:ahLst/>
              <a:cxnLst/>
              <a:rect l="l" t="t" r="r" b="b"/>
              <a:pathLst>
                <a:path w="554466" h="182598">
                  <a:moveTo>
                    <a:pt x="55162" y="0"/>
                  </a:moveTo>
                  <a:lnTo>
                    <a:pt x="499304" y="0"/>
                  </a:lnTo>
                  <a:cubicBezTo>
                    <a:pt x="529769" y="0"/>
                    <a:pt x="554466" y="24697"/>
                    <a:pt x="554466" y="55162"/>
                  </a:cubicBezTo>
                  <a:lnTo>
                    <a:pt x="554466" y="127436"/>
                  </a:lnTo>
                  <a:cubicBezTo>
                    <a:pt x="554466" y="157901"/>
                    <a:pt x="529769" y="182598"/>
                    <a:pt x="499304" y="182598"/>
                  </a:cubicBezTo>
                  <a:lnTo>
                    <a:pt x="55162" y="182598"/>
                  </a:lnTo>
                  <a:cubicBezTo>
                    <a:pt x="24697" y="182598"/>
                    <a:pt x="0" y="157901"/>
                    <a:pt x="0" y="127436"/>
                  </a:cubicBezTo>
                  <a:lnTo>
                    <a:pt x="0" y="55162"/>
                  </a:lnTo>
                  <a:cubicBezTo>
                    <a:pt x="0" y="24697"/>
                    <a:pt x="24697" y="0"/>
                    <a:pt x="55162" y="0"/>
                  </a:cubicBezTo>
                  <a:close/>
                </a:path>
              </a:pathLst>
            </a:custGeom>
            <a:solidFill>
              <a:srgbClr val="FFBA1F"/>
            </a:solidFill>
          </p:spPr>
        </p:sp>
        <p:sp>
          <p:nvSpPr>
            <p:cNvPr id="6" name="TextBox 6"/>
            <p:cNvSpPr txBox="1"/>
            <p:nvPr/>
          </p:nvSpPr>
          <p:spPr>
            <a:xfrm>
              <a:off x="0" y="-66675"/>
              <a:ext cx="554466" cy="249273"/>
            </a:xfrm>
            <a:prstGeom prst="rect">
              <a:avLst/>
            </a:prstGeom>
          </p:spPr>
          <p:txBody>
            <a:bodyPr lIns="50800" tIns="50800" rIns="50800" bIns="50800" rtlCol="0" anchor="ctr"/>
            <a:lstStyle/>
            <a:p>
              <a:pPr algn="ctr">
                <a:lnSpc>
                  <a:spcPts val="3499"/>
                </a:lnSpc>
              </a:pPr>
              <a:endParaRPr/>
            </a:p>
          </p:txBody>
        </p:sp>
      </p:grpSp>
      <p:grpSp>
        <p:nvGrpSpPr>
          <p:cNvPr id="7" name="Group 7"/>
          <p:cNvGrpSpPr/>
          <p:nvPr/>
        </p:nvGrpSpPr>
        <p:grpSpPr>
          <a:xfrm>
            <a:off x="16601300" y="8845988"/>
            <a:ext cx="2179141" cy="574720"/>
            <a:chOff x="0" y="0"/>
            <a:chExt cx="573930" cy="151367"/>
          </a:xfrm>
        </p:grpSpPr>
        <p:sp>
          <p:nvSpPr>
            <p:cNvPr id="8" name="Freeform 8"/>
            <p:cNvSpPr/>
            <p:nvPr/>
          </p:nvSpPr>
          <p:spPr>
            <a:xfrm>
              <a:off x="0" y="0"/>
              <a:ext cx="573930" cy="151367"/>
            </a:xfrm>
            <a:custGeom>
              <a:avLst/>
              <a:gdLst/>
              <a:ahLst/>
              <a:cxnLst/>
              <a:rect l="l" t="t" r="r" b="b"/>
              <a:pathLst>
                <a:path w="573930" h="151367">
                  <a:moveTo>
                    <a:pt x="53291" y="0"/>
                  </a:moveTo>
                  <a:lnTo>
                    <a:pt x="520639" y="0"/>
                  </a:lnTo>
                  <a:cubicBezTo>
                    <a:pt x="534773" y="0"/>
                    <a:pt x="548328" y="5615"/>
                    <a:pt x="558322" y="15609"/>
                  </a:cubicBezTo>
                  <a:cubicBezTo>
                    <a:pt x="568316" y="25603"/>
                    <a:pt x="573930" y="39157"/>
                    <a:pt x="573930" y="53291"/>
                  </a:cubicBezTo>
                  <a:lnTo>
                    <a:pt x="573930" y="98076"/>
                  </a:lnTo>
                  <a:cubicBezTo>
                    <a:pt x="573930" y="112209"/>
                    <a:pt x="568316" y="125764"/>
                    <a:pt x="558322" y="135758"/>
                  </a:cubicBezTo>
                  <a:cubicBezTo>
                    <a:pt x="548328" y="145752"/>
                    <a:pt x="534773" y="151367"/>
                    <a:pt x="520639" y="151367"/>
                  </a:cubicBezTo>
                  <a:lnTo>
                    <a:pt x="53291" y="151367"/>
                  </a:lnTo>
                  <a:cubicBezTo>
                    <a:pt x="39157" y="151367"/>
                    <a:pt x="25603" y="145752"/>
                    <a:pt x="15609" y="135758"/>
                  </a:cubicBezTo>
                  <a:cubicBezTo>
                    <a:pt x="5615" y="125764"/>
                    <a:pt x="0" y="112209"/>
                    <a:pt x="0" y="98076"/>
                  </a:cubicBezTo>
                  <a:lnTo>
                    <a:pt x="0" y="53291"/>
                  </a:lnTo>
                  <a:cubicBezTo>
                    <a:pt x="0" y="39157"/>
                    <a:pt x="5615" y="25603"/>
                    <a:pt x="15609" y="15609"/>
                  </a:cubicBezTo>
                  <a:cubicBezTo>
                    <a:pt x="25603" y="5615"/>
                    <a:pt x="39157" y="0"/>
                    <a:pt x="53291" y="0"/>
                  </a:cubicBezTo>
                  <a:close/>
                </a:path>
              </a:pathLst>
            </a:custGeom>
            <a:solidFill>
              <a:srgbClr val="FFBA1F"/>
            </a:solidFill>
          </p:spPr>
        </p:sp>
        <p:sp>
          <p:nvSpPr>
            <p:cNvPr id="9" name="TextBox 9"/>
            <p:cNvSpPr txBox="1"/>
            <p:nvPr/>
          </p:nvSpPr>
          <p:spPr>
            <a:xfrm>
              <a:off x="0" y="-66675"/>
              <a:ext cx="573930" cy="218042"/>
            </a:xfrm>
            <a:prstGeom prst="rect">
              <a:avLst/>
            </a:prstGeom>
          </p:spPr>
          <p:txBody>
            <a:bodyPr lIns="50800" tIns="50800" rIns="50800" bIns="50800" rtlCol="0" anchor="ctr"/>
            <a:lstStyle/>
            <a:p>
              <a:pPr algn="ctr">
                <a:lnSpc>
                  <a:spcPts val="3499"/>
                </a:lnSpc>
              </a:pPr>
              <a:endParaRPr/>
            </a:p>
          </p:txBody>
        </p:sp>
      </p:grpSp>
      <p:sp>
        <p:nvSpPr>
          <p:cNvPr id="10" name="Freeform 10"/>
          <p:cNvSpPr/>
          <p:nvPr/>
        </p:nvSpPr>
        <p:spPr>
          <a:xfrm>
            <a:off x="6395755" y="-1136634"/>
            <a:ext cx="2385245" cy="2385245"/>
          </a:xfrm>
          <a:custGeom>
            <a:avLst/>
            <a:gdLst/>
            <a:ahLst/>
            <a:cxnLst/>
            <a:rect l="l" t="t" r="r" b="b"/>
            <a:pathLst>
              <a:path w="2385245" h="2385245">
                <a:moveTo>
                  <a:pt x="0" y="0"/>
                </a:moveTo>
                <a:lnTo>
                  <a:pt x="2385245" y="0"/>
                </a:lnTo>
                <a:lnTo>
                  <a:pt x="2385245" y="2385245"/>
                </a:lnTo>
                <a:lnTo>
                  <a:pt x="0" y="23852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1" name="Freeform 11"/>
          <p:cNvSpPr/>
          <p:nvPr/>
        </p:nvSpPr>
        <p:spPr>
          <a:xfrm>
            <a:off x="9603867" y="9094378"/>
            <a:ext cx="2385245" cy="2385245"/>
          </a:xfrm>
          <a:custGeom>
            <a:avLst/>
            <a:gdLst/>
            <a:ahLst/>
            <a:cxnLst/>
            <a:rect l="l" t="t" r="r" b="b"/>
            <a:pathLst>
              <a:path w="2385245" h="2385245">
                <a:moveTo>
                  <a:pt x="0" y="0"/>
                </a:moveTo>
                <a:lnTo>
                  <a:pt x="2385245" y="0"/>
                </a:lnTo>
                <a:lnTo>
                  <a:pt x="2385245" y="2385244"/>
                </a:lnTo>
                <a:lnTo>
                  <a:pt x="0" y="23852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2" name="Group 12"/>
          <p:cNvGrpSpPr/>
          <p:nvPr/>
        </p:nvGrpSpPr>
        <p:grpSpPr>
          <a:xfrm>
            <a:off x="-705993" y="3220603"/>
            <a:ext cx="1411986" cy="5225280"/>
            <a:chOff x="0" y="0"/>
            <a:chExt cx="316752" cy="1172192"/>
          </a:xfrm>
        </p:grpSpPr>
        <p:sp>
          <p:nvSpPr>
            <p:cNvPr id="13" name="Freeform 13"/>
            <p:cNvSpPr/>
            <p:nvPr/>
          </p:nvSpPr>
          <p:spPr>
            <a:xfrm>
              <a:off x="0" y="0"/>
              <a:ext cx="316752" cy="1172192"/>
            </a:xfrm>
            <a:custGeom>
              <a:avLst/>
              <a:gdLst/>
              <a:ahLst/>
              <a:cxnLst/>
              <a:rect l="l" t="t" r="r" b="b"/>
              <a:pathLst>
                <a:path w="316752" h="1172192">
                  <a:moveTo>
                    <a:pt x="158376" y="0"/>
                  </a:moveTo>
                  <a:lnTo>
                    <a:pt x="158376" y="0"/>
                  </a:lnTo>
                  <a:cubicBezTo>
                    <a:pt x="245845" y="0"/>
                    <a:pt x="316752" y="70907"/>
                    <a:pt x="316752" y="158376"/>
                  </a:cubicBezTo>
                  <a:lnTo>
                    <a:pt x="316752" y="1013816"/>
                  </a:lnTo>
                  <a:cubicBezTo>
                    <a:pt x="316752" y="1101285"/>
                    <a:pt x="245845" y="1172192"/>
                    <a:pt x="158376" y="1172192"/>
                  </a:cubicBezTo>
                  <a:lnTo>
                    <a:pt x="158376" y="1172192"/>
                  </a:lnTo>
                  <a:cubicBezTo>
                    <a:pt x="70907" y="1172192"/>
                    <a:pt x="0" y="1101285"/>
                    <a:pt x="0" y="1013816"/>
                  </a:cubicBezTo>
                  <a:lnTo>
                    <a:pt x="0" y="158376"/>
                  </a:lnTo>
                  <a:cubicBezTo>
                    <a:pt x="0" y="70907"/>
                    <a:pt x="70907" y="0"/>
                    <a:pt x="158376" y="0"/>
                  </a:cubicBezTo>
                  <a:close/>
                </a:path>
              </a:pathLst>
            </a:custGeom>
            <a:solidFill>
              <a:srgbClr val="172406"/>
            </a:solidFill>
          </p:spPr>
        </p:sp>
        <p:sp>
          <p:nvSpPr>
            <p:cNvPr id="14" name="TextBox 14"/>
            <p:cNvSpPr txBox="1"/>
            <p:nvPr/>
          </p:nvSpPr>
          <p:spPr>
            <a:xfrm>
              <a:off x="0" y="-66675"/>
              <a:ext cx="316752" cy="1238867"/>
            </a:xfrm>
            <a:prstGeom prst="rect">
              <a:avLst/>
            </a:prstGeom>
          </p:spPr>
          <p:txBody>
            <a:bodyPr lIns="50800" tIns="50800" rIns="50800" bIns="50800" rtlCol="0" anchor="ctr"/>
            <a:lstStyle/>
            <a:p>
              <a:pPr algn="ctr">
                <a:lnSpc>
                  <a:spcPts val="3499"/>
                </a:lnSpc>
              </a:pPr>
              <a:endParaRPr/>
            </a:p>
          </p:txBody>
        </p:sp>
      </p:grpSp>
      <p:sp>
        <p:nvSpPr>
          <p:cNvPr id="15" name="Freeform 15"/>
          <p:cNvSpPr/>
          <p:nvPr/>
        </p:nvSpPr>
        <p:spPr>
          <a:xfrm>
            <a:off x="3981733" y="8445883"/>
            <a:ext cx="9598534" cy="1559426"/>
          </a:xfrm>
          <a:custGeom>
            <a:avLst/>
            <a:gdLst/>
            <a:ahLst/>
            <a:cxnLst/>
            <a:rect l="l" t="t" r="r" b="b"/>
            <a:pathLst>
              <a:path w="9598534" h="1559426">
                <a:moveTo>
                  <a:pt x="0" y="0"/>
                </a:moveTo>
                <a:lnTo>
                  <a:pt x="9598534" y="0"/>
                </a:lnTo>
                <a:lnTo>
                  <a:pt x="9598534" y="1559425"/>
                </a:lnTo>
                <a:lnTo>
                  <a:pt x="0" y="1559425"/>
                </a:lnTo>
                <a:lnTo>
                  <a:pt x="0" y="0"/>
                </a:lnTo>
                <a:close/>
              </a:path>
            </a:pathLst>
          </a:custGeom>
          <a:blipFill>
            <a:blip r:embed="rId4"/>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730" b="-108730"/>
            </a:stretch>
          </a:blipFill>
        </p:spPr>
      </p:sp>
      <p:grpSp>
        <p:nvGrpSpPr>
          <p:cNvPr id="3" name="Group 3"/>
          <p:cNvGrpSpPr/>
          <p:nvPr/>
        </p:nvGrpSpPr>
        <p:grpSpPr>
          <a:xfrm>
            <a:off x="14786243" y="-489307"/>
            <a:ext cx="3760073" cy="11265614"/>
            <a:chOff x="0" y="0"/>
            <a:chExt cx="990307" cy="2967075"/>
          </a:xfrm>
        </p:grpSpPr>
        <p:sp>
          <p:nvSpPr>
            <p:cNvPr id="4" name="Freeform 4"/>
            <p:cNvSpPr/>
            <p:nvPr/>
          </p:nvSpPr>
          <p:spPr>
            <a:xfrm>
              <a:off x="0" y="0"/>
              <a:ext cx="990307" cy="2967075"/>
            </a:xfrm>
            <a:custGeom>
              <a:avLst/>
              <a:gdLst/>
              <a:ahLst/>
              <a:cxnLst/>
              <a:rect l="l" t="t" r="r" b="b"/>
              <a:pathLst>
                <a:path w="990307" h="2967075">
                  <a:moveTo>
                    <a:pt x="0" y="0"/>
                  </a:moveTo>
                  <a:lnTo>
                    <a:pt x="990307" y="0"/>
                  </a:lnTo>
                  <a:lnTo>
                    <a:pt x="990307" y="2967075"/>
                  </a:lnTo>
                  <a:lnTo>
                    <a:pt x="0" y="2967075"/>
                  </a:lnTo>
                  <a:close/>
                </a:path>
              </a:pathLst>
            </a:custGeom>
            <a:solidFill>
              <a:srgbClr val="FFBA1F">
                <a:alpha val="74902"/>
              </a:srgbClr>
            </a:solidFill>
          </p:spPr>
        </p:sp>
        <p:sp>
          <p:nvSpPr>
            <p:cNvPr id="5" name="TextBox 5"/>
            <p:cNvSpPr txBox="1"/>
            <p:nvPr/>
          </p:nvSpPr>
          <p:spPr>
            <a:xfrm>
              <a:off x="0" y="-66675"/>
              <a:ext cx="990307" cy="3033750"/>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a:off x="14397678" y="6239104"/>
            <a:ext cx="4537203" cy="4537203"/>
          </a:xfrm>
          <a:custGeom>
            <a:avLst/>
            <a:gdLst/>
            <a:ahLst/>
            <a:cxnLst/>
            <a:rect l="l" t="t" r="r" b="b"/>
            <a:pathLst>
              <a:path w="4537203" h="4537203">
                <a:moveTo>
                  <a:pt x="0" y="0"/>
                </a:moveTo>
                <a:lnTo>
                  <a:pt x="4537203" y="0"/>
                </a:lnTo>
                <a:lnTo>
                  <a:pt x="4537203" y="4537203"/>
                </a:lnTo>
                <a:lnTo>
                  <a:pt x="0" y="45372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7" name="Group 7"/>
          <p:cNvGrpSpPr/>
          <p:nvPr/>
        </p:nvGrpSpPr>
        <p:grpSpPr>
          <a:xfrm>
            <a:off x="-1339617" y="964725"/>
            <a:ext cx="2105238" cy="693302"/>
            <a:chOff x="0" y="0"/>
            <a:chExt cx="554466" cy="182598"/>
          </a:xfrm>
        </p:grpSpPr>
        <p:sp>
          <p:nvSpPr>
            <p:cNvPr id="8" name="Freeform 8"/>
            <p:cNvSpPr/>
            <p:nvPr/>
          </p:nvSpPr>
          <p:spPr>
            <a:xfrm>
              <a:off x="0" y="0"/>
              <a:ext cx="554466" cy="182598"/>
            </a:xfrm>
            <a:custGeom>
              <a:avLst/>
              <a:gdLst/>
              <a:ahLst/>
              <a:cxnLst/>
              <a:rect l="l" t="t" r="r" b="b"/>
              <a:pathLst>
                <a:path w="554466" h="182598">
                  <a:moveTo>
                    <a:pt x="55162" y="0"/>
                  </a:moveTo>
                  <a:lnTo>
                    <a:pt x="499304" y="0"/>
                  </a:lnTo>
                  <a:cubicBezTo>
                    <a:pt x="529769" y="0"/>
                    <a:pt x="554466" y="24697"/>
                    <a:pt x="554466" y="55162"/>
                  </a:cubicBezTo>
                  <a:lnTo>
                    <a:pt x="554466" y="127436"/>
                  </a:lnTo>
                  <a:cubicBezTo>
                    <a:pt x="554466" y="157901"/>
                    <a:pt x="529769" y="182598"/>
                    <a:pt x="499304" y="182598"/>
                  </a:cubicBezTo>
                  <a:lnTo>
                    <a:pt x="55162" y="182598"/>
                  </a:lnTo>
                  <a:cubicBezTo>
                    <a:pt x="24697" y="182598"/>
                    <a:pt x="0" y="157901"/>
                    <a:pt x="0" y="127436"/>
                  </a:cubicBezTo>
                  <a:lnTo>
                    <a:pt x="0" y="55162"/>
                  </a:lnTo>
                  <a:cubicBezTo>
                    <a:pt x="0" y="24697"/>
                    <a:pt x="24697" y="0"/>
                    <a:pt x="55162" y="0"/>
                  </a:cubicBezTo>
                  <a:close/>
                </a:path>
              </a:pathLst>
            </a:custGeom>
            <a:solidFill>
              <a:srgbClr val="FFBA1F"/>
            </a:solidFill>
          </p:spPr>
        </p:sp>
        <p:sp>
          <p:nvSpPr>
            <p:cNvPr id="9" name="TextBox 9"/>
            <p:cNvSpPr txBox="1"/>
            <p:nvPr/>
          </p:nvSpPr>
          <p:spPr>
            <a:xfrm>
              <a:off x="0" y="-66675"/>
              <a:ext cx="554466" cy="249273"/>
            </a:xfrm>
            <a:prstGeom prst="rect">
              <a:avLst/>
            </a:prstGeom>
          </p:spPr>
          <p:txBody>
            <a:bodyPr lIns="50800" tIns="50800" rIns="50800" bIns="50800" rtlCol="0" anchor="ctr"/>
            <a:lstStyle/>
            <a:p>
              <a:pPr algn="ctr">
                <a:lnSpc>
                  <a:spcPts val="3499"/>
                </a:lnSpc>
              </a:pPr>
              <a:endParaRPr/>
            </a:p>
          </p:txBody>
        </p:sp>
      </p:grpSp>
      <p:sp>
        <p:nvSpPr>
          <p:cNvPr id="10" name="Freeform 10"/>
          <p:cNvSpPr/>
          <p:nvPr/>
        </p:nvSpPr>
        <p:spPr>
          <a:xfrm>
            <a:off x="12165835" y="4398339"/>
            <a:ext cx="1179493" cy="1179493"/>
          </a:xfrm>
          <a:custGeom>
            <a:avLst/>
            <a:gdLst/>
            <a:ahLst/>
            <a:cxnLst/>
            <a:rect l="l" t="t" r="r" b="b"/>
            <a:pathLst>
              <a:path w="1179493" h="1179493">
                <a:moveTo>
                  <a:pt x="0" y="0"/>
                </a:moveTo>
                <a:lnTo>
                  <a:pt x="1179493" y="0"/>
                </a:lnTo>
                <a:lnTo>
                  <a:pt x="1179493" y="1179493"/>
                </a:lnTo>
                <a:lnTo>
                  <a:pt x="0" y="11794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218267" y="2249638"/>
            <a:ext cx="7411723" cy="3328194"/>
          </a:xfrm>
          <a:custGeom>
            <a:avLst/>
            <a:gdLst/>
            <a:ahLst/>
            <a:cxnLst/>
            <a:rect l="l" t="t" r="r" b="b"/>
            <a:pathLst>
              <a:path w="7411723" h="3328194">
                <a:moveTo>
                  <a:pt x="0" y="0"/>
                </a:moveTo>
                <a:lnTo>
                  <a:pt x="7411723" y="0"/>
                </a:lnTo>
                <a:lnTo>
                  <a:pt x="7411723" y="3328194"/>
                </a:lnTo>
                <a:lnTo>
                  <a:pt x="0" y="3328194"/>
                </a:lnTo>
                <a:lnTo>
                  <a:pt x="0" y="0"/>
                </a:lnTo>
                <a:close/>
              </a:path>
            </a:pathLst>
          </a:custGeom>
          <a:blipFill>
            <a:blip r:embed="rId5"/>
            <a:stretch>
              <a:fillRect/>
            </a:stretch>
          </a:blipFill>
        </p:spPr>
      </p:sp>
      <p:sp>
        <p:nvSpPr>
          <p:cNvPr id="12" name="Freeform 12"/>
          <p:cNvSpPr/>
          <p:nvPr/>
        </p:nvSpPr>
        <p:spPr>
          <a:xfrm>
            <a:off x="9144000" y="2185416"/>
            <a:ext cx="8025638" cy="3392416"/>
          </a:xfrm>
          <a:custGeom>
            <a:avLst/>
            <a:gdLst/>
            <a:ahLst/>
            <a:cxnLst/>
            <a:rect l="l" t="t" r="r" b="b"/>
            <a:pathLst>
              <a:path w="8025638" h="3392416">
                <a:moveTo>
                  <a:pt x="0" y="0"/>
                </a:moveTo>
                <a:lnTo>
                  <a:pt x="8025638" y="0"/>
                </a:lnTo>
                <a:lnTo>
                  <a:pt x="8025638" y="3392416"/>
                </a:lnTo>
                <a:lnTo>
                  <a:pt x="0" y="3392416"/>
                </a:lnTo>
                <a:lnTo>
                  <a:pt x="0" y="0"/>
                </a:lnTo>
                <a:close/>
              </a:path>
            </a:pathLst>
          </a:custGeom>
          <a:blipFill>
            <a:blip r:embed="rId6"/>
            <a:stretch>
              <a:fillRect/>
            </a:stretch>
          </a:blipFill>
        </p:spPr>
      </p:sp>
      <p:sp>
        <p:nvSpPr>
          <p:cNvPr id="13" name="Freeform 13"/>
          <p:cNvSpPr/>
          <p:nvPr/>
        </p:nvSpPr>
        <p:spPr>
          <a:xfrm>
            <a:off x="218267" y="6239104"/>
            <a:ext cx="8429180" cy="3728291"/>
          </a:xfrm>
          <a:custGeom>
            <a:avLst/>
            <a:gdLst/>
            <a:ahLst/>
            <a:cxnLst/>
            <a:rect l="l" t="t" r="r" b="b"/>
            <a:pathLst>
              <a:path w="8429180" h="3728291">
                <a:moveTo>
                  <a:pt x="0" y="0"/>
                </a:moveTo>
                <a:lnTo>
                  <a:pt x="8429180" y="0"/>
                </a:lnTo>
                <a:lnTo>
                  <a:pt x="8429180" y="3728291"/>
                </a:lnTo>
                <a:lnTo>
                  <a:pt x="0" y="3728291"/>
                </a:lnTo>
                <a:lnTo>
                  <a:pt x="0" y="0"/>
                </a:lnTo>
                <a:close/>
              </a:path>
            </a:pathLst>
          </a:custGeom>
          <a:blipFill>
            <a:blip r:embed="rId7"/>
            <a:stretch>
              <a:fillRect/>
            </a:stretch>
          </a:blipFill>
        </p:spPr>
      </p:sp>
      <p:sp>
        <p:nvSpPr>
          <p:cNvPr id="14" name="Freeform 14"/>
          <p:cNvSpPr/>
          <p:nvPr/>
        </p:nvSpPr>
        <p:spPr>
          <a:xfrm>
            <a:off x="9144000" y="5998588"/>
            <a:ext cx="8805947" cy="4067880"/>
          </a:xfrm>
          <a:custGeom>
            <a:avLst/>
            <a:gdLst/>
            <a:ahLst/>
            <a:cxnLst/>
            <a:rect l="l" t="t" r="r" b="b"/>
            <a:pathLst>
              <a:path w="8805947" h="4067880">
                <a:moveTo>
                  <a:pt x="0" y="0"/>
                </a:moveTo>
                <a:lnTo>
                  <a:pt x="8805947" y="0"/>
                </a:lnTo>
                <a:lnTo>
                  <a:pt x="8805947" y="4067880"/>
                </a:lnTo>
                <a:lnTo>
                  <a:pt x="0" y="4067880"/>
                </a:lnTo>
                <a:lnTo>
                  <a:pt x="0" y="0"/>
                </a:lnTo>
                <a:close/>
              </a:path>
            </a:pathLst>
          </a:custGeom>
          <a:blipFill>
            <a:blip r:embed="rId8"/>
            <a:stretch>
              <a:fillRect/>
            </a:stretch>
          </a:blipFill>
        </p:spPr>
      </p:sp>
      <p:sp>
        <p:nvSpPr>
          <p:cNvPr id="15" name="TextBox 15"/>
          <p:cNvSpPr txBox="1"/>
          <p:nvPr/>
        </p:nvSpPr>
        <p:spPr>
          <a:xfrm>
            <a:off x="1028700" y="282676"/>
            <a:ext cx="11051410" cy="1028700"/>
          </a:xfrm>
          <a:prstGeom prst="rect">
            <a:avLst/>
          </a:prstGeom>
        </p:spPr>
        <p:txBody>
          <a:bodyPr lIns="0" tIns="0" rIns="0" bIns="0" rtlCol="0" anchor="t">
            <a:spAutoFit/>
          </a:bodyPr>
          <a:lstStyle/>
          <a:p>
            <a:pPr algn="l">
              <a:lnSpc>
                <a:spcPts val="8400"/>
              </a:lnSpc>
            </a:pPr>
            <a:r>
              <a:rPr lang="en-US" sz="6000" b="1">
                <a:solidFill>
                  <a:srgbClr val="FFFFFF"/>
                </a:solidFill>
                <a:latin typeface="Montserrat Heavy"/>
                <a:ea typeface="Montserrat Heavy"/>
                <a:cs typeface="Montserrat Heavy"/>
                <a:sym typeface="Montserrat Heavy"/>
              </a:rPr>
              <a:t>HASIL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216" b="-108216"/>
            </a:stretch>
          </a:blipFill>
        </p:spPr>
      </p:sp>
      <p:grpSp>
        <p:nvGrpSpPr>
          <p:cNvPr id="3" name="Group 3"/>
          <p:cNvGrpSpPr/>
          <p:nvPr/>
        </p:nvGrpSpPr>
        <p:grpSpPr>
          <a:xfrm>
            <a:off x="14786243" y="-489307"/>
            <a:ext cx="3760073" cy="11265614"/>
            <a:chOff x="0" y="0"/>
            <a:chExt cx="990307" cy="2967075"/>
          </a:xfrm>
        </p:grpSpPr>
        <p:sp>
          <p:nvSpPr>
            <p:cNvPr id="4" name="Freeform 4"/>
            <p:cNvSpPr/>
            <p:nvPr/>
          </p:nvSpPr>
          <p:spPr>
            <a:xfrm>
              <a:off x="0" y="0"/>
              <a:ext cx="990307" cy="2967075"/>
            </a:xfrm>
            <a:custGeom>
              <a:avLst/>
              <a:gdLst/>
              <a:ahLst/>
              <a:cxnLst/>
              <a:rect l="l" t="t" r="r" b="b"/>
              <a:pathLst>
                <a:path w="990307" h="2967075">
                  <a:moveTo>
                    <a:pt x="0" y="0"/>
                  </a:moveTo>
                  <a:lnTo>
                    <a:pt x="990307" y="0"/>
                  </a:lnTo>
                  <a:lnTo>
                    <a:pt x="990307" y="2967075"/>
                  </a:lnTo>
                  <a:lnTo>
                    <a:pt x="0" y="2967075"/>
                  </a:lnTo>
                  <a:close/>
                </a:path>
              </a:pathLst>
            </a:custGeom>
            <a:solidFill>
              <a:srgbClr val="FFBA1F">
                <a:alpha val="74902"/>
              </a:srgbClr>
            </a:solidFill>
          </p:spPr>
        </p:sp>
        <p:sp>
          <p:nvSpPr>
            <p:cNvPr id="5" name="TextBox 5"/>
            <p:cNvSpPr txBox="1"/>
            <p:nvPr/>
          </p:nvSpPr>
          <p:spPr>
            <a:xfrm>
              <a:off x="0" y="-66675"/>
              <a:ext cx="990307" cy="3033750"/>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a:off x="14397678" y="6239104"/>
            <a:ext cx="4537203" cy="4537203"/>
          </a:xfrm>
          <a:custGeom>
            <a:avLst/>
            <a:gdLst/>
            <a:ahLst/>
            <a:cxnLst/>
            <a:rect l="l" t="t" r="r" b="b"/>
            <a:pathLst>
              <a:path w="4537203" h="4537203">
                <a:moveTo>
                  <a:pt x="0" y="0"/>
                </a:moveTo>
                <a:lnTo>
                  <a:pt x="4537203" y="0"/>
                </a:lnTo>
                <a:lnTo>
                  <a:pt x="4537203" y="4537203"/>
                </a:lnTo>
                <a:lnTo>
                  <a:pt x="0" y="45372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7" name="Group 7"/>
          <p:cNvGrpSpPr/>
          <p:nvPr/>
        </p:nvGrpSpPr>
        <p:grpSpPr>
          <a:xfrm>
            <a:off x="-1339617" y="964725"/>
            <a:ext cx="2105238" cy="693302"/>
            <a:chOff x="0" y="0"/>
            <a:chExt cx="554466" cy="182598"/>
          </a:xfrm>
        </p:grpSpPr>
        <p:sp>
          <p:nvSpPr>
            <p:cNvPr id="8" name="Freeform 8"/>
            <p:cNvSpPr/>
            <p:nvPr/>
          </p:nvSpPr>
          <p:spPr>
            <a:xfrm>
              <a:off x="0" y="0"/>
              <a:ext cx="554466" cy="182598"/>
            </a:xfrm>
            <a:custGeom>
              <a:avLst/>
              <a:gdLst/>
              <a:ahLst/>
              <a:cxnLst/>
              <a:rect l="l" t="t" r="r" b="b"/>
              <a:pathLst>
                <a:path w="554466" h="182598">
                  <a:moveTo>
                    <a:pt x="55162" y="0"/>
                  </a:moveTo>
                  <a:lnTo>
                    <a:pt x="499304" y="0"/>
                  </a:lnTo>
                  <a:cubicBezTo>
                    <a:pt x="529769" y="0"/>
                    <a:pt x="554466" y="24697"/>
                    <a:pt x="554466" y="55162"/>
                  </a:cubicBezTo>
                  <a:lnTo>
                    <a:pt x="554466" y="127436"/>
                  </a:lnTo>
                  <a:cubicBezTo>
                    <a:pt x="554466" y="157901"/>
                    <a:pt x="529769" y="182598"/>
                    <a:pt x="499304" y="182598"/>
                  </a:cubicBezTo>
                  <a:lnTo>
                    <a:pt x="55162" y="182598"/>
                  </a:lnTo>
                  <a:cubicBezTo>
                    <a:pt x="24697" y="182598"/>
                    <a:pt x="0" y="157901"/>
                    <a:pt x="0" y="127436"/>
                  </a:cubicBezTo>
                  <a:lnTo>
                    <a:pt x="0" y="55162"/>
                  </a:lnTo>
                  <a:cubicBezTo>
                    <a:pt x="0" y="24697"/>
                    <a:pt x="24697" y="0"/>
                    <a:pt x="55162" y="0"/>
                  </a:cubicBezTo>
                  <a:close/>
                </a:path>
              </a:pathLst>
            </a:custGeom>
            <a:solidFill>
              <a:srgbClr val="FFBA1F"/>
            </a:solidFill>
          </p:spPr>
        </p:sp>
        <p:sp>
          <p:nvSpPr>
            <p:cNvPr id="9" name="TextBox 9"/>
            <p:cNvSpPr txBox="1"/>
            <p:nvPr/>
          </p:nvSpPr>
          <p:spPr>
            <a:xfrm>
              <a:off x="0" y="-66675"/>
              <a:ext cx="554466" cy="249273"/>
            </a:xfrm>
            <a:prstGeom prst="rect">
              <a:avLst/>
            </a:prstGeom>
          </p:spPr>
          <p:txBody>
            <a:bodyPr lIns="50800" tIns="50800" rIns="50800" bIns="50800" rtlCol="0" anchor="ctr"/>
            <a:lstStyle/>
            <a:p>
              <a:pPr algn="ctr">
                <a:lnSpc>
                  <a:spcPts val="3499"/>
                </a:lnSpc>
              </a:pPr>
              <a:endParaRPr/>
            </a:p>
          </p:txBody>
        </p:sp>
      </p:grpSp>
      <p:sp>
        <p:nvSpPr>
          <p:cNvPr id="10" name="Freeform 10"/>
          <p:cNvSpPr/>
          <p:nvPr/>
        </p:nvSpPr>
        <p:spPr>
          <a:xfrm>
            <a:off x="12165835" y="4398339"/>
            <a:ext cx="1179493" cy="1179493"/>
          </a:xfrm>
          <a:custGeom>
            <a:avLst/>
            <a:gdLst/>
            <a:ahLst/>
            <a:cxnLst/>
            <a:rect l="l" t="t" r="r" b="b"/>
            <a:pathLst>
              <a:path w="1179493" h="1179493">
                <a:moveTo>
                  <a:pt x="0" y="0"/>
                </a:moveTo>
                <a:lnTo>
                  <a:pt x="1179493" y="0"/>
                </a:lnTo>
                <a:lnTo>
                  <a:pt x="1179493" y="1179493"/>
                </a:lnTo>
                <a:lnTo>
                  <a:pt x="0" y="11794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285126" y="2040484"/>
            <a:ext cx="8150190" cy="3791728"/>
          </a:xfrm>
          <a:custGeom>
            <a:avLst/>
            <a:gdLst/>
            <a:ahLst/>
            <a:cxnLst/>
            <a:rect l="l" t="t" r="r" b="b"/>
            <a:pathLst>
              <a:path w="8150190" h="3791728">
                <a:moveTo>
                  <a:pt x="0" y="0"/>
                </a:moveTo>
                <a:lnTo>
                  <a:pt x="8150191" y="0"/>
                </a:lnTo>
                <a:lnTo>
                  <a:pt x="8150191" y="3791728"/>
                </a:lnTo>
                <a:lnTo>
                  <a:pt x="0" y="3791728"/>
                </a:lnTo>
                <a:lnTo>
                  <a:pt x="0" y="0"/>
                </a:lnTo>
                <a:close/>
              </a:path>
            </a:pathLst>
          </a:custGeom>
          <a:blipFill>
            <a:blip r:embed="rId5"/>
            <a:stretch>
              <a:fillRect/>
            </a:stretch>
          </a:blipFill>
        </p:spPr>
      </p:sp>
      <p:sp>
        <p:nvSpPr>
          <p:cNvPr id="12" name="Freeform 12"/>
          <p:cNvSpPr/>
          <p:nvPr/>
        </p:nvSpPr>
        <p:spPr>
          <a:xfrm>
            <a:off x="9144000" y="2085502"/>
            <a:ext cx="8561601" cy="3416473"/>
          </a:xfrm>
          <a:custGeom>
            <a:avLst/>
            <a:gdLst/>
            <a:ahLst/>
            <a:cxnLst/>
            <a:rect l="l" t="t" r="r" b="b"/>
            <a:pathLst>
              <a:path w="8561601" h="3416473">
                <a:moveTo>
                  <a:pt x="0" y="0"/>
                </a:moveTo>
                <a:lnTo>
                  <a:pt x="8561601" y="0"/>
                </a:lnTo>
                <a:lnTo>
                  <a:pt x="8561601" y="3416474"/>
                </a:lnTo>
                <a:lnTo>
                  <a:pt x="0" y="3416474"/>
                </a:lnTo>
                <a:lnTo>
                  <a:pt x="0" y="0"/>
                </a:lnTo>
                <a:close/>
              </a:path>
            </a:pathLst>
          </a:custGeom>
          <a:blipFill>
            <a:blip r:embed="rId6"/>
            <a:stretch>
              <a:fillRect/>
            </a:stretch>
          </a:blipFill>
        </p:spPr>
      </p:sp>
      <p:sp>
        <p:nvSpPr>
          <p:cNvPr id="13" name="Freeform 13"/>
          <p:cNvSpPr/>
          <p:nvPr/>
        </p:nvSpPr>
        <p:spPr>
          <a:xfrm>
            <a:off x="0" y="6337348"/>
            <a:ext cx="8280081" cy="3672826"/>
          </a:xfrm>
          <a:custGeom>
            <a:avLst/>
            <a:gdLst/>
            <a:ahLst/>
            <a:cxnLst/>
            <a:rect l="l" t="t" r="r" b="b"/>
            <a:pathLst>
              <a:path w="8280081" h="3672826">
                <a:moveTo>
                  <a:pt x="0" y="0"/>
                </a:moveTo>
                <a:lnTo>
                  <a:pt x="8280081" y="0"/>
                </a:lnTo>
                <a:lnTo>
                  <a:pt x="8280081" y="3672826"/>
                </a:lnTo>
                <a:lnTo>
                  <a:pt x="0" y="3672826"/>
                </a:lnTo>
                <a:lnTo>
                  <a:pt x="0" y="0"/>
                </a:lnTo>
                <a:close/>
              </a:path>
            </a:pathLst>
          </a:custGeom>
          <a:blipFill>
            <a:blip r:embed="rId7"/>
            <a:stretch>
              <a:fillRect/>
            </a:stretch>
          </a:blipFill>
        </p:spPr>
      </p:sp>
      <p:sp>
        <p:nvSpPr>
          <p:cNvPr id="14" name="Freeform 14"/>
          <p:cNvSpPr/>
          <p:nvPr/>
        </p:nvSpPr>
        <p:spPr>
          <a:xfrm>
            <a:off x="8915811" y="5832212"/>
            <a:ext cx="8789790" cy="4177962"/>
          </a:xfrm>
          <a:custGeom>
            <a:avLst/>
            <a:gdLst/>
            <a:ahLst/>
            <a:cxnLst/>
            <a:rect l="l" t="t" r="r" b="b"/>
            <a:pathLst>
              <a:path w="8789790" h="4177962">
                <a:moveTo>
                  <a:pt x="0" y="0"/>
                </a:moveTo>
                <a:lnTo>
                  <a:pt x="8789790" y="0"/>
                </a:lnTo>
                <a:lnTo>
                  <a:pt x="8789790" y="4177962"/>
                </a:lnTo>
                <a:lnTo>
                  <a:pt x="0" y="4177962"/>
                </a:lnTo>
                <a:lnTo>
                  <a:pt x="0" y="0"/>
                </a:lnTo>
                <a:close/>
              </a:path>
            </a:pathLst>
          </a:custGeom>
          <a:blipFill>
            <a:blip r:embed="rId8"/>
            <a:stretch>
              <a:fillRect/>
            </a:stretch>
          </a:blipFill>
        </p:spPr>
      </p:sp>
      <p:sp>
        <p:nvSpPr>
          <p:cNvPr id="15" name="TextBox 15"/>
          <p:cNvSpPr txBox="1"/>
          <p:nvPr/>
        </p:nvSpPr>
        <p:spPr>
          <a:xfrm>
            <a:off x="1028700" y="282676"/>
            <a:ext cx="11051410" cy="1028700"/>
          </a:xfrm>
          <a:prstGeom prst="rect">
            <a:avLst/>
          </a:prstGeom>
        </p:spPr>
        <p:txBody>
          <a:bodyPr lIns="0" tIns="0" rIns="0" bIns="0" rtlCol="0" anchor="t">
            <a:spAutoFit/>
          </a:bodyPr>
          <a:lstStyle/>
          <a:p>
            <a:pPr algn="l">
              <a:lnSpc>
                <a:spcPts val="8400"/>
              </a:lnSpc>
            </a:pPr>
            <a:r>
              <a:rPr lang="en-US" sz="6000" b="1">
                <a:solidFill>
                  <a:srgbClr val="FFFFFF"/>
                </a:solidFill>
                <a:latin typeface="Montserrat Heavy"/>
                <a:ea typeface="Montserrat Heavy"/>
                <a:cs typeface="Montserrat Heavy"/>
                <a:sym typeface="Montserrat Heavy"/>
              </a:rPr>
              <a:t>HASIL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216" b="-108216"/>
            </a:stretch>
          </a:blipFill>
        </p:spPr>
      </p:sp>
      <p:grpSp>
        <p:nvGrpSpPr>
          <p:cNvPr id="3" name="Group 3"/>
          <p:cNvGrpSpPr/>
          <p:nvPr/>
        </p:nvGrpSpPr>
        <p:grpSpPr>
          <a:xfrm>
            <a:off x="14786243" y="-489307"/>
            <a:ext cx="3760073" cy="11265614"/>
            <a:chOff x="0" y="0"/>
            <a:chExt cx="990307" cy="2967075"/>
          </a:xfrm>
        </p:grpSpPr>
        <p:sp>
          <p:nvSpPr>
            <p:cNvPr id="4" name="Freeform 4"/>
            <p:cNvSpPr/>
            <p:nvPr/>
          </p:nvSpPr>
          <p:spPr>
            <a:xfrm>
              <a:off x="0" y="0"/>
              <a:ext cx="990307" cy="2967075"/>
            </a:xfrm>
            <a:custGeom>
              <a:avLst/>
              <a:gdLst/>
              <a:ahLst/>
              <a:cxnLst/>
              <a:rect l="l" t="t" r="r" b="b"/>
              <a:pathLst>
                <a:path w="990307" h="2967075">
                  <a:moveTo>
                    <a:pt x="0" y="0"/>
                  </a:moveTo>
                  <a:lnTo>
                    <a:pt x="990307" y="0"/>
                  </a:lnTo>
                  <a:lnTo>
                    <a:pt x="990307" y="2967075"/>
                  </a:lnTo>
                  <a:lnTo>
                    <a:pt x="0" y="2967075"/>
                  </a:lnTo>
                  <a:close/>
                </a:path>
              </a:pathLst>
            </a:custGeom>
            <a:solidFill>
              <a:srgbClr val="FFBA1F">
                <a:alpha val="74902"/>
              </a:srgbClr>
            </a:solidFill>
          </p:spPr>
        </p:sp>
        <p:sp>
          <p:nvSpPr>
            <p:cNvPr id="5" name="TextBox 5"/>
            <p:cNvSpPr txBox="1"/>
            <p:nvPr/>
          </p:nvSpPr>
          <p:spPr>
            <a:xfrm>
              <a:off x="0" y="-66675"/>
              <a:ext cx="990307" cy="3033750"/>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a:off x="14397678" y="6239104"/>
            <a:ext cx="4537203" cy="4537203"/>
          </a:xfrm>
          <a:custGeom>
            <a:avLst/>
            <a:gdLst/>
            <a:ahLst/>
            <a:cxnLst/>
            <a:rect l="l" t="t" r="r" b="b"/>
            <a:pathLst>
              <a:path w="4537203" h="4537203">
                <a:moveTo>
                  <a:pt x="0" y="0"/>
                </a:moveTo>
                <a:lnTo>
                  <a:pt x="4537203" y="0"/>
                </a:lnTo>
                <a:lnTo>
                  <a:pt x="4537203" y="4537203"/>
                </a:lnTo>
                <a:lnTo>
                  <a:pt x="0" y="45372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7" name="Group 7"/>
          <p:cNvGrpSpPr/>
          <p:nvPr/>
        </p:nvGrpSpPr>
        <p:grpSpPr>
          <a:xfrm>
            <a:off x="-1339617" y="964725"/>
            <a:ext cx="2105238" cy="693302"/>
            <a:chOff x="0" y="0"/>
            <a:chExt cx="554466" cy="182598"/>
          </a:xfrm>
        </p:grpSpPr>
        <p:sp>
          <p:nvSpPr>
            <p:cNvPr id="8" name="Freeform 8"/>
            <p:cNvSpPr/>
            <p:nvPr/>
          </p:nvSpPr>
          <p:spPr>
            <a:xfrm>
              <a:off x="0" y="0"/>
              <a:ext cx="554466" cy="182598"/>
            </a:xfrm>
            <a:custGeom>
              <a:avLst/>
              <a:gdLst/>
              <a:ahLst/>
              <a:cxnLst/>
              <a:rect l="l" t="t" r="r" b="b"/>
              <a:pathLst>
                <a:path w="554466" h="182598">
                  <a:moveTo>
                    <a:pt x="55162" y="0"/>
                  </a:moveTo>
                  <a:lnTo>
                    <a:pt x="499304" y="0"/>
                  </a:lnTo>
                  <a:cubicBezTo>
                    <a:pt x="529769" y="0"/>
                    <a:pt x="554466" y="24697"/>
                    <a:pt x="554466" y="55162"/>
                  </a:cubicBezTo>
                  <a:lnTo>
                    <a:pt x="554466" y="127436"/>
                  </a:lnTo>
                  <a:cubicBezTo>
                    <a:pt x="554466" y="157901"/>
                    <a:pt x="529769" y="182598"/>
                    <a:pt x="499304" y="182598"/>
                  </a:cubicBezTo>
                  <a:lnTo>
                    <a:pt x="55162" y="182598"/>
                  </a:lnTo>
                  <a:cubicBezTo>
                    <a:pt x="24697" y="182598"/>
                    <a:pt x="0" y="157901"/>
                    <a:pt x="0" y="127436"/>
                  </a:cubicBezTo>
                  <a:lnTo>
                    <a:pt x="0" y="55162"/>
                  </a:lnTo>
                  <a:cubicBezTo>
                    <a:pt x="0" y="24697"/>
                    <a:pt x="24697" y="0"/>
                    <a:pt x="55162" y="0"/>
                  </a:cubicBezTo>
                  <a:close/>
                </a:path>
              </a:pathLst>
            </a:custGeom>
            <a:solidFill>
              <a:srgbClr val="FFBA1F"/>
            </a:solidFill>
          </p:spPr>
        </p:sp>
        <p:sp>
          <p:nvSpPr>
            <p:cNvPr id="9" name="TextBox 9"/>
            <p:cNvSpPr txBox="1"/>
            <p:nvPr/>
          </p:nvSpPr>
          <p:spPr>
            <a:xfrm>
              <a:off x="0" y="-66675"/>
              <a:ext cx="554466" cy="249273"/>
            </a:xfrm>
            <a:prstGeom prst="rect">
              <a:avLst/>
            </a:prstGeom>
          </p:spPr>
          <p:txBody>
            <a:bodyPr lIns="50800" tIns="50800" rIns="50800" bIns="50800" rtlCol="0" anchor="ctr"/>
            <a:lstStyle/>
            <a:p>
              <a:pPr algn="ctr">
                <a:lnSpc>
                  <a:spcPts val="3499"/>
                </a:lnSpc>
              </a:pPr>
              <a:endParaRPr/>
            </a:p>
          </p:txBody>
        </p:sp>
      </p:grpSp>
      <p:sp>
        <p:nvSpPr>
          <p:cNvPr id="10" name="Freeform 10"/>
          <p:cNvSpPr/>
          <p:nvPr/>
        </p:nvSpPr>
        <p:spPr>
          <a:xfrm>
            <a:off x="12165835" y="4398339"/>
            <a:ext cx="1179493" cy="1179493"/>
          </a:xfrm>
          <a:custGeom>
            <a:avLst/>
            <a:gdLst/>
            <a:ahLst/>
            <a:cxnLst/>
            <a:rect l="l" t="t" r="r" b="b"/>
            <a:pathLst>
              <a:path w="1179493" h="1179493">
                <a:moveTo>
                  <a:pt x="0" y="0"/>
                </a:moveTo>
                <a:lnTo>
                  <a:pt x="1179493" y="0"/>
                </a:lnTo>
                <a:lnTo>
                  <a:pt x="1179493" y="1179493"/>
                </a:lnTo>
                <a:lnTo>
                  <a:pt x="0" y="11794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358469" y="1887674"/>
            <a:ext cx="9669720" cy="3690158"/>
          </a:xfrm>
          <a:custGeom>
            <a:avLst/>
            <a:gdLst/>
            <a:ahLst/>
            <a:cxnLst/>
            <a:rect l="l" t="t" r="r" b="b"/>
            <a:pathLst>
              <a:path w="9669720" h="3690158">
                <a:moveTo>
                  <a:pt x="0" y="0"/>
                </a:moveTo>
                <a:lnTo>
                  <a:pt x="9669720" y="0"/>
                </a:lnTo>
                <a:lnTo>
                  <a:pt x="9669720" y="3690158"/>
                </a:lnTo>
                <a:lnTo>
                  <a:pt x="0" y="3690158"/>
                </a:lnTo>
                <a:lnTo>
                  <a:pt x="0" y="0"/>
                </a:lnTo>
                <a:close/>
              </a:path>
            </a:pathLst>
          </a:custGeom>
          <a:blipFill>
            <a:blip r:embed="rId5"/>
            <a:stretch>
              <a:fillRect/>
            </a:stretch>
          </a:blipFill>
        </p:spPr>
      </p:sp>
      <p:sp>
        <p:nvSpPr>
          <p:cNvPr id="12" name="Freeform 12"/>
          <p:cNvSpPr/>
          <p:nvPr/>
        </p:nvSpPr>
        <p:spPr>
          <a:xfrm>
            <a:off x="10223415" y="1887674"/>
            <a:ext cx="8348526" cy="3645875"/>
          </a:xfrm>
          <a:custGeom>
            <a:avLst/>
            <a:gdLst/>
            <a:ahLst/>
            <a:cxnLst/>
            <a:rect l="l" t="t" r="r" b="b"/>
            <a:pathLst>
              <a:path w="8348526" h="3645875">
                <a:moveTo>
                  <a:pt x="0" y="0"/>
                </a:moveTo>
                <a:lnTo>
                  <a:pt x="8348526" y="0"/>
                </a:lnTo>
                <a:lnTo>
                  <a:pt x="8348526" y="3645876"/>
                </a:lnTo>
                <a:lnTo>
                  <a:pt x="0" y="3645876"/>
                </a:lnTo>
                <a:lnTo>
                  <a:pt x="0" y="0"/>
                </a:lnTo>
                <a:close/>
              </a:path>
            </a:pathLst>
          </a:custGeom>
          <a:blipFill>
            <a:blip r:embed="rId6"/>
            <a:stretch>
              <a:fillRect/>
            </a:stretch>
          </a:blipFill>
        </p:spPr>
      </p:sp>
      <p:sp>
        <p:nvSpPr>
          <p:cNvPr id="13" name="Freeform 13"/>
          <p:cNvSpPr/>
          <p:nvPr/>
        </p:nvSpPr>
        <p:spPr>
          <a:xfrm>
            <a:off x="358469" y="6158857"/>
            <a:ext cx="8990573" cy="3967671"/>
          </a:xfrm>
          <a:custGeom>
            <a:avLst/>
            <a:gdLst/>
            <a:ahLst/>
            <a:cxnLst/>
            <a:rect l="l" t="t" r="r" b="b"/>
            <a:pathLst>
              <a:path w="8990573" h="3967671">
                <a:moveTo>
                  <a:pt x="0" y="0"/>
                </a:moveTo>
                <a:lnTo>
                  <a:pt x="8990573" y="0"/>
                </a:lnTo>
                <a:lnTo>
                  <a:pt x="8990573" y="3967671"/>
                </a:lnTo>
                <a:lnTo>
                  <a:pt x="0" y="3967671"/>
                </a:lnTo>
                <a:lnTo>
                  <a:pt x="0" y="0"/>
                </a:lnTo>
                <a:close/>
              </a:path>
            </a:pathLst>
          </a:custGeom>
          <a:blipFill>
            <a:blip r:embed="rId7"/>
            <a:stretch>
              <a:fillRect/>
            </a:stretch>
          </a:blipFill>
        </p:spPr>
      </p:sp>
      <p:sp>
        <p:nvSpPr>
          <p:cNvPr id="14" name="Freeform 14"/>
          <p:cNvSpPr/>
          <p:nvPr/>
        </p:nvSpPr>
        <p:spPr>
          <a:xfrm>
            <a:off x="9835076" y="6273743"/>
            <a:ext cx="8452924" cy="3737898"/>
          </a:xfrm>
          <a:custGeom>
            <a:avLst/>
            <a:gdLst/>
            <a:ahLst/>
            <a:cxnLst/>
            <a:rect l="l" t="t" r="r" b="b"/>
            <a:pathLst>
              <a:path w="8452924" h="3737898">
                <a:moveTo>
                  <a:pt x="0" y="0"/>
                </a:moveTo>
                <a:lnTo>
                  <a:pt x="8452924" y="0"/>
                </a:lnTo>
                <a:lnTo>
                  <a:pt x="8452924" y="3737899"/>
                </a:lnTo>
                <a:lnTo>
                  <a:pt x="0" y="3737899"/>
                </a:lnTo>
                <a:lnTo>
                  <a:pt x="0" y="0"/>
                </a:lnTo>
                <a:close/>
              </a:path>
            </a:pathLst>
          </a:custGeom>
          <a:blipFill>
            <a:blip r:embed="rId8"/>
            <a:stretch>
              <a:fillRect/>
            </a:stretch>
          </a:blipFill>
        </p:spPr>
      </p:sp>
      <p:sp>
        <p:nvSpPr>
          <p:cNvPr id="15" name="TextBox 15"/>
          <p:cNvSpPr txBox="1"/>
          <p:nvPr/>
        </p:nvSpPr>
        <p:spPr>
          <a:xfrm>
            <a:off x="1028700" y="282676"/>
            <a:ext cx="11051410" cy="1028700"/>
          </a:xfrm>
          <a:prstGeom prst="rect">
            <a:avLst/>
          </a:prstGeom>
        </p:spPr>
        <p:txBody>
          <a:bodyPr lIns="0" tIns="0" rIns="0" bIns="0" rtlCol="0" anchor="t">
            <a:spAutoFit/>
          </a:bodyPr>
          <a:lstStyle/>
          <a:p>
            <a:pPr algn="l">
              <a:lnSpc>
                <a:spcPts val="8400"/>
              </a:lnSpc>
            </a:pPr>
            <a:r>
              <a:rPr lang="en-US" sz="6000" b="1">
                <a:solidFill>
                  <a:srgbClr val="FFFFFF"/>
                </a:solidFill>
                <a:latin typeface="Montserrat Heavy"/>
                <a:ea typeface="Montserrat Heavy"/>
                <a:cs typeface="Montserrat Heavy"/>
                <a:sym typeface="Montserrat Heavy"/>
              </a:rPr>
              <a:t>HASIL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8216" b="-108216"/>
            </a:stretch>
          </a:blipFill>
        </p:spPr>
      </p:sp>
      <p:grpSp>
        <p:nvGrpSpPr>
          <p:cNvPr id="3" name="Group 3"/>
          <p:cNvGrpSpPr/>
          <p:nvPr/>
        </p:nvGrpSpPr>
        <p:grpSpPr>
          <a:xfrm>
            <a:off x="14786243" y="-489307"/>
            <a:ext cx="3760073" cy="11265614"/>
            <a:chOff x="0" y="0"/>
            <a:chExt cx="990307" cy="2967075"/>
          </a:xfrm>
        </p:grpSpPr>
        <p:sp>
          <p:nvSpPr>
            <p:cNvPr id="4" name="Freeform 4"/>
            <p:cNvSpPr/>
            <p:nvPr/>
          </p:nvSpPr>
          <p:spPr>
            <a:xfrm>
              <a:off x="0" y="0"/>
              <a:ext cx="990307" cy="2967075"/>
            </a:xfrm>
            <a:custGeom>
              <a:avLst/>
              <a:gdLst/>
              <a:ahLst/>
              <a:cxnLst/>
              <a:rect l="l" t="t" r="r" b="b"/>
              <a:pathLst>
                <a:path w="990307" h="2967075">
                  <a:moveTo>
                    <a:pt x="0" y="0"/>
                  </a:moveTo>
                  <a:lnTo>
                    <a:pt x="990307" y="0"/>
                  </a:lnTo>
                  <a:lnTo>
                    <a:pt x="990307" y="2967075"/>
                  </a:lnTo>
                  <a:lnTo>
                    <a:pt x="0" y="2967075"/>
                  </a:lnTo>
                  <a:close/>
                </a:path>
              </a:pathLst>
            </a:custGeom>
            <a:solidFill>
              <a:srgbClr val="FFBA1F">
                <a:alpha val="74902"/>
              </a:srgbClr>
            </a:solidFill>
          </p:spPr>
        </p:sp>
        <p:sp>
          <p:nvSpPr>
            <p:cNvPr id="5" name="TextBox 5"/>
            <p:cNvSpPr txBox="1"/>
            <p:nvPr/>
          </p:nvSpPr>
          <p:spPr>
            <a:xfrm>
              <a:off x="0" y="-66675"/>
              <a:ext cx="990307" cy="3033750"/>
            </a:xfrm>
            <a:prstGeom prst="rect">
              <a:avLst/>
            </a:prstGeom>
          </p:spPr>
          <p:txBody>
            <a:bodyPr lIns="50800" tIns="50800" rIns="50800" bIns="50800" rtlCol="0" anchor="ctr"/>
            <a:lstStyle/>
            <a:p>
              <a:pPr algn="ctr">
                <a:lnSpc>
                  <a:spcPts val="3499"/>
                </a:lnSpc>
              </a:pPr>
              <a:endParaRPr/>
            </a:p>
          </p:txBody>
        </p:sp>
      </p:grpSp>
      <p:sp>
        <p:nvSpPr>
          <p:cNvPr id="6" name="Freeform 6"/>
          <p:cNvSpPr/>
          <p:nvPr/>
        </p:nvSpPr>
        <p:spPr>
          <a:xfrm>
            <a:off x="14397678" y="6239104"/>
            <a:ext cx="4537203" cy="4537203"/>
          </a:xfrm>
          <a:custGeom>
            <a:avLst/>
            <a:gdLst/>
            <a:ahLst/>
            <a:cxnLst/>
            <a:rect l="l" t="t" r="r" b="b"/>
            <a:pathLst>
              <a:path w="4537203" h="4537203">
                <a:moveTo>
                  <a:pt x="0" y="0"/>
                </a:moveTo>
                <a:lnTo>
                  <a:pt x="4537203" y="0"/>
                </a:lnTo>
                <a:lnTo>
                  <a:pt x="4537203" y="4537203"/>
                </a:lnTo>
                <a:lnTo>
                  <a:pt x="0" y="45372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7" name="Group 7"/>
          <p:cNvGrpSpPr/>
          <p:nvPr/>
        </p:nvGrpSpPr>
        <p:grpSpPr>
          <a:xfrm>
            <a:off x="-1339617" y="964725"/>
            <a:ext cx="2105238" cy="693302"/>
            <a:chOff x="0" y="0"/>
            <a:chExt cx="554466" cy="182598"/>
          </a:xfrm>
        </p:grpSpPr>
        <p:sp>
          <p:nvSpPr>
            <p:cNvPr id="8" name="Freeform 8"/>
            <p:cNvSpPr/>
            <p:nvPr/>
          </p:nvSpPr>
          <p:spPr>
            <a:xfrm>
              <a:off x="0" y="0"/>
              <a:ext cx="554466" cy="182598"/>
            </a:xfrm>
            <a:custGeom>
              <a:avLst/>
              <a:gdLst/>
              <a:ahLst/>
              <a:cxnLst/>
              <a:rect l="l" t="t" r="r" b="b"/>
              <a:pathLst>
                <a:path w="554466" h="182598">
                  <a:moveTo>
                    <a:pt x="55162" y="0"/>
                  </a:moveTo>
                  <a:lnTo>
                    <a:pt x="499304" y="0"/>
                  </a:lnTo>
                  <a:cubicBezTo>
                    <a:pt x="529769" y="0"/>
                    <a:pt x="554466" y="24697"/>
                    <a:pt x="554466" y="55162"/>
                  </a:cubicBezTo>
                  <a:lnTo>
                    <a:pt x="554466" y="127436"/>
                  </a:lnTo>
                  <a:cubicBezTo>
                    <a:pt x="554466" y="157901"/>
                    <a:pt x="529769" y="182598"/>
                    <a:pt x="499304" y="182598"/>
                  </a:cubicBezTo>
                  <a:lnTo>
                    <a:pt x="55162" y="182598"/>
                  </a:lnTo>
                  <a:cubicBezTo>
                    <a:pt x="24697" y="182598"/>
                    <a:pt x="0" y="157901"/>
                    <a:pt x="0" y="127436"/>
                  </a:cubicBezTo>
                  <a:lnTo>
                    <a:pt x="0" y="55162"/>
                  </a:lnTo>
                  <a:cubicBezTo>
                    <a:pt x="0" y="24697"/>
                    <a:pt x="24697" y="0"/>
                    <a:pt x="55162" y="0"/>
                  </a:cubicBezTo>
                  <a:close/>
                </a:path>
              </a:pathLst>
            </a:custGeom>
            <a:solidFill>
              <a:srgbClr val="FFBA1F"/>
            </a:solidFill>
          </p:spPr>
        </p:sp>
        <p:sp>
          <p:nvSpPr>
            <p:cNvPr id="9" name="TextBox 9"/>
            <p:cNvSpPr txBox="1"/>
            <p:nvPr/>
          </p:nvSpPr>
          <p:spPr>
            <a:xfrm>
              <a:off x="0" y="-66675"/>
              <a:ext cx="554466" cy="249273"/>
            </a:xfrm>
            <a:prstGeom prst="rect">
              <a:avLst/>
            </a:prstGeom>
          </p:spPr>
          <p:txBody>
            <a:bodyPr lIns="50800" tIns="50800" rIns="50800" bIns="50800" rtlCol="0" anchor="ctr"/>
            <a:lstStyle/>
            <a:p>
              <a:pPr algn="ctr">
                <a:lnSpc>
                  <a:spcPts val="3499"/>
                </a:lnSpc>
              </a:pPr>
              <a:endParaRPr/>
            </a:p>
          </p:txBody>
        </p:sp>
      </p:grpSp>
      <p:sp>
        <p:nvSpPr>
          <p:cNvPr id="10" name="Freeform 10"/>
          <p:cNvSpPr/>
          <p:nvPr/>
        </p:nvSpPr>
        <p:spPr>
          <a:xfrm>
            <a:off x="12165835" y="4398339"/>
            <a:ext cx="1179493" cy="1179493"/>
          </a:xfrm>
          <a:custGeom>
            <a:avLst/>
            <a:gdLst/>
            <a:ahLst/>
            <a:cxnLst/>
            <a:rect l="l" t="t" r="r" b="b"/>
            <a:pathLst>
              <a:path w="1179493" h="1179493">
                <a:moveTo>
                  <a:pt x="0" y="0"/>
                </a:moveTo>
                <a:lnTo>
                  <a:pt x="1179493" y="0"/>
                </a:lnTo>
                <a:lnTo>
                  <a:pt x="1179493" y="1179493"/>
                </a:lnTo>
                <a:lnTo>
                  <a:pt x="0" y="11794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3277152" y="2853545"/>
            <a:ext cx="11733697" cy="4269082"/>
          </a:xfrm>
          <a:custGeom>
            <a:avLst/>
            <a:gdLst/>
            <a:ahLst/>
            <a:cxnLst/>
            <a:rect l="l" t="t" r="r" b="b"/>
            <a:pathLst>
              <a:path w="11733697" h="4269082">
                <a:moveTo>
                  <a:pt x="0" y="0"/>
                </a:moveTo>
                <a:lnTo>
                  <a:pt x="11733696" y="0"/>
                </a:lnTo>
                <a:lnTo>
                  <a:pt x="11733696" y="4269082"/>
                </a:lnTo>
                <a:lnTo>
                  <a:pt x="0" y="4269082"/>
                </a:lnTo>
                <a:lnTo>
                  <a:pt x="0" y="0"/>
                </a:lnTo>
                <a:close/>
              </a:path>
            </a:pathLst>
          </a:custGeom>
          <a:blipFill>
            <a:blip r:embed="rId5"/>
            <a:stretch>
              <a:fillRect t="-4926" b="-4926"/>
            </a:stretch>
          </a:blipFill>
        </p:spPr>
      </p:sp>
      <p:sp>
        <p:nvSpPr>
          <p:cNvPr id="12" name="TextBox 12"/>
          <p:cNvSpPr txBox="1"/>
          <p:nvPr/>
        </p:nvSpPr>
        <p:spPr>
          <a:xfrm>
            <a:off x="1028700" y="282676"/>
            <a:ext cx="11051410" cy="1028700"/>
          </a:xfrm>
          <a:prstGeom prst="rect">
            <a:avLst/>
          </a:prstGeom>
        </p:spPr>
        <p:txBody>
          <a:bodyPr lIns="0" tIns="0" rIns="0" bIns="0" rtlCol="0" anchor="t">
            <a:spAutoFit/>
          </a:bodyPr>
          <a:lstStyle/>
          <a:p>
            <a:pPr algn="l">
              <a:lnSpc>
                <a:spcPts val="8400"/>
              </a:lnSpc>
            </a:pPr>
            <a:r>
              <a:rPr lang="en-US" sz="6000" b="1">
                <a:solidFill>
                  <a:srgbClr val="FFFFFF"/>
                </a:solidFill>
                <a:latin typeface="Montserrat Heavy"/>
                <a:ea typeface="Montserrat Heavy"/>
                <a:cs typeface="Montserrat Heavy"/>
                <a:sym typeface="Montserrat Heavy"/>
              </a:rPr>
              <a:t>HASIL</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1028</Words>
  <Application>Microsoft Office PowerPoint</Application>
  <PresentationFormat>Custom</PresentationFormat>
  <Paragraphs>36</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Poppins</vt:lpstr>
      <vt:lpstr>Arial</vt:lpstr>
      <vt:lpstr>Poppins Bold</vt:lpstr>
      <vt:lpstr>Calibri</vt:lpstr>
      <vt:lpstr>Montserrat Heavy</vt:lpstr>
      <vt:lpstr>Montserrat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Presentasi Seminar Proposal Modern Kuning Hijau Tua</dc:title>
  <cp:lastModifiedBy>QISTHICOM</cp:lastModifiedBy>
  <cp:revision>2</cp:revision>
  <dcterms:created xsi:type="dcterms:W3CDTF">2006-08-16T00:00:00Z</dcterms:created>
  <dcterms:modified xsi:type="dcterms:W3CDTF">2025-03-16T18:26:23Z</dcterms:modified>
  <dc:identifier>DAGgprSmdAo</dc:identifier>
</cp:coreProperties>
</file>