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73" r:id="rId7"/>
    <p:sldId id="269" r:id="rId8"/>
    <p:sldId id="270" r:id="rId9"/>
    <p:sldId id="271" r:id="rId10"/>
    <p:sldId id="272" r:id="rId11"/>
  </p:sldIdLst>
  <p:sldSz cx="18288000" cy="10287000"/>
  <p:notesSz cx="6858000" cy="9144000"/>
  <p:embeddedFontLs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Bold" panose="020B0806030504020204" charset="0"/>
      <p:regular r:id="rId16"/>
    </p:embeddedFont>
    <p:embeddedFont>
      <p:font typeface="Open Sans Medium" panose="020B0604020202020204" charset="0"/>
      <p:regular r:id="rId17"/>
    </p:embeddedFont>
    <p:embeddedFont>
      <p:font typeface="Poppins Bold" panose="020B0604020202020204" charset="0"/>
      <p:regular r:id="rId18"/>
    </p:embeddedFont>
    <p:embeddedFont>
      <p:font typeface="Poppins Semi-Bold" panose="020B0604020202020204" charset="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7" d="100"/>
          <a:sy n="47" d="100"/>
        </p:scale>
        <p:origin x="5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solidFill>
            <a:srgbClr val="2E4372"/>
          </a:solidFill>
        </p:spPr>
      </p:sp>
      <p:grpSp>
        <p:nvGrpSpPr>
          <p:cNvPr id="3" name="Group 3"/>
          <p:cNvGrpSpPr/>
          <p:nvPr/>
        </p:nvGrpSpPr>
        <p:grpSpPr>
          <a:xfrm>
            <a:off x="2551696" y="-1084913"/>
            <a:ext cx="12147155" cy="12147155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>
                <a:alpha val="9804"/>
              </a:srgbClr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76200" y="123825"/>
              <a:ext cx="660400" cy="61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5365479" y="6243858"/>
            <a:ext cx="6519585" cy="766073"/>
            <a:chOff x="0" y="0"/>
            <a:chExt cx="3458625" cy="4064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458625" cy="406400"/>
            </a:xfrm>
            <a:custGeom>
              <a:avLst/>
              <a:gdLst/>
              <a:ahLst/>
              <a:cxnLst/>
              <a:rect l="l" t="t" r="r" b="b"/>
              <a:pathLst>
                <a:path w="3458625" h="406400">
                  <a:moveTo>
                    <a:pt x="3255425" y="0"/>
                  </a:moveTo>
                  <a:cubicBezTo>
                    <a:pt x="3367649" y="0"/>
                    <a:pt x="3458625" y="90976"/>
                    <a:pt x="3458625" y="203200"/>
                  </a:cubicBezTo>
                  <a:cubicBezTo>
                    <a:pt x="3458625" y="315424"/>
                    <a:pt x="3367649" y="406400"/>
                    <a:pt x="3255425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47625"/>
              <a:ext cx="3458625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1028700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16749721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654471" y="53103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8" y="0"/>
                </a:lnTo>
                <a:lnTo>
                  <a:pt x="883808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5477765" y="1841564"/>
            <a:ext cx="6539912" cy="12194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85"/>
              </a:lnSpc>
            </a:pPr>
            <a:r>
              <a:rPr lang="en-US" sz="5210" b="1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SEMINAR PROPOSAL</a:t>
            </a:r>
            <a:r>
              <a:rPr lang="id-ID" sz="5210" b="1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 TABS</a:t>
            </a:r>
            <a:endParaRPr lang="en-US" sz="5210" b="1" dirty="0">
              <a:solidFill>
                <a:srgbClr val="FFFFFF"/>
              </a:solidFill>
              <a:latin typeface="Poppins Semi-Bold"/>
              <a:ea typeface="Poppins Semi-Bold"/>
              <a:cs typeface="Poppins Semi-Bold"/>
              <a:sym typeface="Poppins Semi-Bold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067460" y="3346621"/>
            <a:ext cx="11115625" cy="17692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65"/>
              </a:lnSpc>
            </a:pPr>
            <a:r>
              <a:rPr lang="id-ID" sz="5074" b="1" dirty="0">
                <a:solidFill>
                  <a:srgbClr val="FACA2A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Hubungan Latihan Kekuatan Otot Lengan Dengan Ketepatan Servis Pada Bola Voli</a:t>
            </a:r>
            <a:endParaRPr lang="en-US" sz="5074" b="1" dirty="0">
              <a:solidFill>
                <a:srgbClr val="FACA2A"/>
              </a:solidFill>
              <a:latin typeface="Poppins Semi-Bold"/>
              <a:ea typeface="Poppins Semi-Bold"/>
              <a:cs typeface="Poppins Semi-Bold"/>
              <a:sym typeface="Poppins Semi-Bold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3175855" y="782701"/>
            <a:ext cx="4083445" cy="245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843"/>
              </a:lnSpc>
            </a:pPr>
            <a:r>
              <a:rPr lang="en-US"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Pendidikan Olahraga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558535" y="6393254"/>
            <a:ext cx="6133469" cy="5129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64"/>
              </a:lnSpc>
            </a:pPr>
            <a:r>
              <a:rPr lang="id-ID" sz="3002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Chreestoper Markus Firdaus</a:t>
            </a:r>
            <a:endParaRPr lang="en-US" sz="3002" b="1" dirty="0">
              <a:solidFill>
                <a:srgbClr val="000000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693115" y="770255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FFFFFF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558536" y="7119733"/>
            <a:ext cx="6133469" cy="4549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838"/>
              </a:lnSpc>
            </a:pPr>
            <a:r>
              <a:rPr lang="en-US" sz="2702" b="1" dirty="0">
                <a:solidFill>
                  <a:srgbClr val="F2F4F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21102810</a:t>
            </a:r>
            <a:r>
              <a:rPr lang="id-ID" sz="2702" b="1" dirty="0">
                <a:solidFill>
                  <a:srgbClr val="F2F4F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17</a:t>
            </a:r>
            <a:endParaRPr lang="en-US" sz="2702" b="1" dirty="0">
              <a:solidFill>
                <a:srgbClr val="F2F4F3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solidFill>
            <a:srgbClr val="2E4372"/>
          </a:solidFill>
        </p:spPr>
      </p:sp>
      <p:sp>
        <p:nvSpPr>
          <p:cNvPr id="3" name="Freeform 3"/>
          <p:cNvSpPr/>
          <p:nvPr/>
        </p:nvSpPr>
        <p:spPr>
          <a:xfrm>
            <a:off x="16985881" y="8984881"/>
            <a:ext cx="273419" cy="273419"/>
          </a:xfrm>
          <a:custGeom>
            <a:avLst/>
            <a:gdLst/>
            <a:ahLst/>
            <a:cxnLst/>
            <a:rect l="l" t="t" r="r" b="b"/>
            <a:pathLst>
              <a:path w="273419" h="273419">
                <a:moveTo>
                  <a:pt x="0" y="0"/>
                </a:moveTo>
                <a:lnTo>
                  <a:pt x="273419" y="0"/>
                </a:lnTo>
                <a:lnTo>
                  <a:pt x="273419" y="273419"/>
                </a:lnTo>
                <a:lnTo>
                  <a:pt x="0" y="27341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4700607" y="5031434"/>
            <a:ext cx="8886787" cy="8886787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>
                <a:alpha val="9804"/>
              </a:srgbClr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123825"/>
              <a:ext cx="660400" cy="61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806464" y="2956768"/>
            <a:ext cx="1622107" cy="1622107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>
                <a:alpha val="9804"/>
              </a:srgbClr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76200" y="123825"/>
              <a:ext cx="660400" cy="61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4859428" y="2956768"/>
            <a:ext cx="1622107" cy="1622107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>
                <a:alpha val="9804"/>
              </a:srgbClr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76200" y="123825"/>
              <a:ext cx="660400" cy="61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884208" y="6270505"/>
            <a:ext cx="6519585" cy="766073"/>
            <a:chOff x="0" y="0"/>
            <a:chExt cx="3458625" cy="4064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3458625" cy="406400"/>
            </a:xfrm>
            <a:custGeom>
              <a:avLst/>
              <a:gdLst/>
              <a:ahLst/>
              <a:cxnLst/>
              <a:rect l="l" t="t" r="r" b="b"/>
              <a:pathLst>
                <a:path w="3458625" h="406400">
                  <a:moveTo>
                    <a:pt x="3255425" y="0"/>
                  </a:moveTo>
                  <a:cubicBezTo>
                    <a:pt x="3367649" y="0"/>
                    <a:pt x="3458625" y="90976"/>
                    <a:pt x="3458625" y="203200"/>
                  </a:cubicBezTo>
                  <a:cubicBezTo>
                    <a:pt x="3458625" y="315424"/>
                    <a:pt x="3367649" y="406400"/>
                    <a:pt x="3255425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47625"/>
              <a:ext cx="3458625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14595602" y="8956306"/>
            <a:ext cx="2283369" cy="3019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60"/>
              </a:lnSpc>
            </a:pPr>
            <a:r>
              <a:rPr lang="en-US" sz="1802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Selesai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873916" y="3056029"/>
            <a:ext cx="12540168" cy="16998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39"/>
              </a:lnSpc>
            </a:pPr>
            <a:r>
              <a:rPr lang="en-US" sz="12999" b="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TERIMA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873916" y="4576601"/>
            <a:ext cx="12540168" cy="16998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39"/>
              </a:lnSpc>
            </a:pPr>
            <a:r>
              <a:rPr lang="en-US" sz="12999" b="1">
                <a:solidFill>
                  <a:srgbClr val="FACA2A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KASIH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3175855" y="1076325"/>
            <a:ext cx="4083445" cy="2240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746"/>
              </a:lnSpc>
            </a:pPr>
            <a:r>
              <a:rPr lang="en-US" sz="1800" b="1">
                <a:solidFill>
                  <a:srgbClr val="FFFFFF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Peendidikan Olahraga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077265" y="6371661"/>
            <a:ext cx="6133469" cy="506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64"/>
              </a:lnSpc>
            </a:pPr>
            <a:r>
              <a:rPr lang="en-US" sz="3002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IKHSAN MAULANA HASIM</a:t>
            </a:r>
          </a:p>
        </p:txBody>
      </p:sp>
      <p:sp>
        <p:nvSpPr>
          <p:cNvPr id="21" name="Freeform 21"/>
          <p:cNvSpPr/>
          <p:nvPr/>
        </p:nvSpPr>
        <p:spPr>
          <a:xfrm>
            <a:off x="912573" y="85529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2" name="TextBox 22"/>
          <p:cNvSpPr txBox="1"/>
          <p:nvPr/>
        </p:nvSpPr>
        <p:spPr>
          <a:xfrm>
            <a:off x="1882107" y="1190162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FFFFFF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62284" y="2721492"/>
            <a:ext cx="532831" cy="464895"/>
          </a:xfrm>
          <a:custGeom>
            <a:avLst/>
            <a:gdLst/>
            <a:ahLst/>
            <a:cxnLst/>
            <a:rect l="l" t="t" r="r" b="b"/>
            <a:pathLst>
              <a:path w="532831" h="464895">
                <a:moveTo>
                  <a:pt x="0" y="0"/>
                </a:moveTo>
                <a:lnTo>
                  <a:pt x="532832" y="0"/>
                </a:lnTo>
                <a:lnTo>
                  <a:pt x="532832" y="464895"/>
                </a:lnTo>
                <a:lnTo>
                  <a:pt x="0" y="4648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912573" y="85529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4703264" y="1660820"/>
            <a:ext cx="8881472" cy="765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329"/>
              </a:lnSpc>
            </a:pPr>
            <a:r>
              <a:rPr lang="en-US" sz="5494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Latar Belakang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561531" y="2683392"/>
            <a:ext cx="15838544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996"/>
              </a:lnSpc>
            </a:pPr>
            <a:endParaRPr lang="en-US" sz="211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996"/>
              </a:lnSpc>
            </a:pPr>
            <a:endParaRPr lang="en-US" sz="211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82107" y="1190162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390871" y="3423261"/>
            <a:ext cx="1487748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000" dirty="0" err="1"/>
              <a:t>Olahraga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aktivitas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 yang </a:t>
            </a:r>
            <a:r>
              <a:rPr lang="en-US" sz="4000" dirty="0" err="1"/>
              <a:t>berguna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meningkatkan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Bola </a:t>
            </a:r>
            <a:r>
              <a:rPr lang="en-US" sz="4000" dirty="0" err="1"/>
              <a:t>voli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olahraga</a:t>
            </a:r>
            <a:r>
              <a:rPr lang="en-US" sz="4000" dirty="0"/>
              <a:t> yang </a:t>
            </a:r>
            <a:r>
              <a:rPr lang="en-US" sz="4000" dirty="0" err="1"/>
              <a:t>populer</a:t>
            </a:r>
            <a:r>
              <a:rPr lang="en-US" sz="4000" dirty="0"/>
              <a:t> dan </a:t>
            </a:r>
            <a:r>
              <a:rPr lang="en-US" sz="4000" dirty="0" err="1"/>
              <a:t>memerlukan</a:t>
            </a:r>
            <a:r>
              <a:rPr lang="en-US" sz="4000" dirty="0"/>
              <a:t> </a:t>
            </a:r>
            <a:r>
              <a:rPr lang="en-US" sz="4000" dirty="0" err="1"/>
              <a:t>teknik</a:t>
            </a:r>
            <a:r>
              <a:rPr lang="en-US" sz="4000" dirty="0"/>
              <a:t> </a:t>
            </a:r>
            <a:r>
              <a:rPr lang="en-US" sz="4000" dirty="0" err="1"/>
              <a:t>servis</a:t>
            </a:r>
            <a:r>
              <a:rPr lang="en-US" sz="4000" dirty="0"/>
              <a:t> yang </a:t>
            </a:r>
            <a:r>
              <a:rPr lang="en-US" sz="4000" dirty="0" err="1"/>
              <a:t>baik</a:t>
            </a:r>
            <a:r>
              <a:rPr lang="en-US" sz="40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000" dirty="0" err="1"/>
              <a:t>Penelitian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bertujuan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mengetahui</a:t>
            </a:r>
            <a:r>
              <a:rPr lang="en-US" sz="4000" dirty="0"/>
              <a:t>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kekuatan</a:t>
            </a:r>
            <a:r>
              <a:rPr lang="en-US" sz="4000" dirty="0"/>
              <a:t> </a:t>
            </a:r>
            <a:r>
              <a:rPr lang="en-US" sz="4000" dirty="0" err="1"/>
              <a:t>otot</a:t>
            </a:r>
            <a:r>
              <a:rPr lang="en-US" sz="4000" dirty="0"/>
              <a:t> </a:t>
            </a:r>
            <a:r>
              <a:rPr lang="en-US" sz="4000" dirty="0" err="1"/>
              <a:t>lengan</a:t>
            </a:r>
            <a:r>
              <a:rPr lang="en-US" sz="4000" dirty="0"/>
              <a:t> dan </a:t>
            </a:r>
            <a:r>
              <a:rPr lang="en-US" sz="4000" dirty="0" err="1"/>
              <a:t>ketepatan</a:t>
            </a:r>
            <a:r>
              <a:rPr lang="en-US" sz="4000" dirty="0"/>
              <a:t> </a:t>
            </a:r>
            <a:r>
              <a:rPr lang="en-US" sz="4000" dirty="0" err="1"/>
              <a:t>servis</a:t>
            </a:r>
            <a:r>
              <a:rPr lang="en-US" sz="4000" dirty="0"/>
              <a:t> bola </a:t>
            </a:r>
            <a:r>
              <a:rPr lang="en-US" sz="4000" dirty="0" err="1"/>
              <a:t>voli</a:t>
            </a:r>
            <a:r>
              <a:rPr lang="en-US" sz="40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9"/>
          <p:cNvGrpSpPr/>
          <p:nvPr/>
        </p:nvGrpSpPr>
        <p:grpSpPr>
          <a:xfrm>
            <a:off x="2275" y="8395499"/>
            <a:ext cx="18288000" cy="1961684"/>
            <a:chOff x="0" y="0"/>
            <a:chExt cx="1785038" cy="65823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785038" cy="658233"/>
            </a:xfrm>
            <a:custGeom>
              <a:avLst/>
              <a:gdLst/>
              <a:ahLst/>
              <a:cxnLst/>
              <a:rect l="l" t="t" r="r" b="b"/>
              <a:pathLst>
                <a:path w="1785038" h="658233">
                  <a:moveTo>
                    <a:pt x="0" y="0"/>
                  </a:moveTo>
                  <a:lnTo>
                    <a:pt x="1785038" y="0"/>
                  </a:lnTo>
                  <a:lnTo>
                    <a:pt x="1785038" y="658233"/>
                  </a:lnTo>
                  <a:lnTo>
                    <a:pt x="0" y="658233"/>
                  </a:lnTo>
                  <a:close/>
                </a:path>
              </a:pathLst>
            </a:custGeom>
            <a:solidFill>
              <a:srgbClr val="183064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47625"/>
              <a:ext cx="1785038" cy="6106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sp>
        <p:nvSpPr>
          <p:cNvPr id="2" name="AutoShape 2"/>
          <p:cNvSpPr/>
          <p:nvPr/>
        </p:nvSpPr>
        <p:spPr>
          <a:xfrm>
            <a:off x="1028700" y="2962505"/>
            <a:ext cx="973931" cy="0"/>
          </a:xfrm>
          <a:prstGeom prst="line">
            <a:avLst/>
          </a:prstGeom>
          <a:ln w="95250" cap="flat">
            <a:solidFill>
              <a:srgbClr val="1830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1066800" y="3471305"/>
            <a:ext cx="532831" cy="464895"/>
          </a:xfrm>
          <a:custGeom>
            <a:avLst/>
            <a:gdLst/>
            <a:ahLst/>
            <a:cxnLst/>
            <a:rect l="l" t="t" r="r" b="b"/>
            <a:pathLst>
              <a:path w="532831" h="464895">
                <a:moveTo>
                  <a:pt x="0" y="0"/>
                </a:moveTo>
                <a:lnTo>
                  <a:pt x="532832" y="0"/>
                </a:lnTo>
                <a:lnTo>
                  <a:pt x="532832" y="464896"/>
                </a:lnTo>
                <a:lnTo>
                  <a:pt x="0" y="46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4343400" y="2128482"/>
            <a:ext cx="9232790" cy="8171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26"/>
              </a:lnSpc>
            </a:pPr>
            <a:r>
              <a:rPr lang="en-US" sz="5800" b="1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Metodologi</a:t>
            </a:r>
            <a:r>
              <a:rPr lang="en-US" sz="5800" b="1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5800" b="1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Penelitian</a:t>
            </a:r>
            <a:endParaRPr lang="en-US" sz="5800" b="1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882107" y="3270052"/>
            <a:ext cx="14272293" cy="44319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>
                <a:latin typeface="Arial" panose="020B0604020202020204" pitchFamily="34" charset="0"/>
              </a:rPr>
              <a:t>Metode</a:t>
            </a:r>
            <a:r>
              <a:rPr lang="en-US" altLang="en-US" sz="3200" dirty="0">
                <a:latin typeface="Arial" panose="020B0604020202020204" pitchFamily="34" charset="0"/>
              </a:rPr>
              <a:t>: </a:t>
            </a:r>
            <a:r>
              <a:rPr lang="en-US" altLang="en-US" sz="3200" dirty="0" err="1">
                <a:latin typeface="Arial" panose="020B0604020202020204" pitchFamily="34" charset="0"/>
              </a:rPr>
              <a:t>Deskriptif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dengan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analisis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korelasional</a:t>
            </a:r>
            <a:r>
              <a:rPr lang="en-US" altLang="en-US" sz="3200" dirty="0">
                <a:latin typeface="Arial" panose="020B0604020202020204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altLang="en-US" sz="3200" b="1" dirty="0"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>
                <a:latin typeface="Arial" panose="020B0604020202020204" pitchFamily="34" charset="0"/>
              </a:rPr>
              <a:t>Subjek</a:t>
            </a:r>
            <a:r>
              <a:rPr lang="en-US" altLang="en-US" sz="3200" dirty="0">
                <a:latin typeface="Arial" panose="020B0604020202020204" pitchFamily="34" charset="0"/>
              </a:rPr>
              <a:t>: 15 </a:t>
            </a:r>
            <a:r>
              <a:rPr lang="en-US" altLang="en-US" sz="3200" dirty="0" err="1">
                <a:latin typeface="Arial" panose="020B0604020202020204" pitchFamily="34" charset="0"/>
              </a:rPr>
              <a:t>siswa</a:t>
            </a:r>
            <a:r>
              <a:rPr lang="en-US" altLang="en-US" sz="3200" dirty="0">
                <a:latin typeface="Arial" panose="020B0604020202020204" pitchFamily="34" charset="0"/>
              </a:rPr>
              <a:t> SMA Muhammadiyah 3 </a:t>
            </a:r>
            <a:r>
              <a:rPr lang="en-US" altLang="en-US" sz="3200" dirty="0" err="1">
                <a:latin typeface="Arial" panose="020B0604020202020204" pitchFamily="34" charset="0"/>
              </a:rPr>
              <a:t>Jember</a:t>
            </a:r>
            <a:r>
              <a:rPr lang="en-US" altLang="en-US" sz="3200" dirty="0">
                <a:latin typeface="Arial" panose="020B0604020202020204" pitchFamily="34" charset="0"/>
              </a:rPr>
              <a:t> yang </a:t>
            </a:r>
            <a:r>
              <a:rPr lang="en-US" altLang="en-US" sz="3200" dirty="0" err="1">
                <a:latin typeface="Arial" panose="020B0604020202020204" pitchFamily="34" charset="0"/>
              </a:rPr>
              <a:t>mengikuti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ekstrakurikuler</a:t>
            </a:r>
            <a:r>
              <a:rPr lang="en-US" altLang="en-US" sz="3200" dirty="0">
                <a:latin typeface="Arial" panose="020B0604020202020204" pitchFamily="34" charset="0"/>
              </a:rPr>
              <a:t> bola </a:t>
            </a:r>
            <a:r>
              <a:rPr lang="en-US" altLang="en-US" sz="3200" dirty="0" err="1">
                <a:latin typeface="Arial" panose="020B0604020202020204" pitchFamily="34" charset="0"/>
              </a:rPr>
              <a:t>voli</a:t>
            </a:r>
            <a:r>
              <a:rPr lang="en-US" altLang="en-US" sz="3200" dirty="0">
                <a:latin typeface="Arial" panose="020B0604020202020204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altLang="en-US" sz="3200" b="1" dirty="0"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>
                <a:latin typeface="Arial" panose="020B0604020202020204" pitchFamily="34" charset="0"/>
              </a:rPr>
              <a:t>Instrumen</a:t>
            </a:r>
            <a:r>
              <a:rPr lang="en-US" altLang="en-US" sz="3200" dirty="0">
                <a:latin typeface="Arial" panose="020B0604020202020204" pitchFamily="34" charset="0"/>
              </a:rPr>
              <a:t>: </a:t>
            </a:r>
            <a:r>
              <a:rPr lang="en-US" altLang="en-US" sz="3200" dirty="0" err="1">
                <a:latin typeface="Arial" panose="020B0604020202020204" pitchFamily="34" charset="0"/>
              </a:rPr>
              <a:t>Tes</a:t>
            </a:r>
            <a:r>
              <a:rPr lang="en-US" altLang="en-US" sz="3200" dirty="0">
                <a:latin typeface="Arial" panose="020B0604020202020204" pitchFamily="34" charset="0"/>
              </a:rPr>
              <a:t> Floor Push-Up </a:t>
            </a:r>
            <a:r>
              <a:rPr lang="en-US" altLang="en-US" sz="3200" dirty="0" err="1">
                <a:latin typeface="Arial" panose="020B0604020202020204" pitchFamily="34" charset="0"/>
              </a:rPr>
              <a:t>untuk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kekuatan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otot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lengan</a:t>
            </a:r>
            <a:r>
              <a:rPr lang="en-US" altLang="en-US" sz="3200" dirty="0">
                <a:latin typeface="Arial" panose="020B0604020202020204" pitchFamily="34" charset="0"/>
              </a:rPr>
              <a:t> dan </a:t>
            </a:r>
            <a:r>
              <a:rPr lang="en-US" altLang="en-US" sz="3200" dirty="0" err="1">
                <a:latin typeface="Arial" panose="020B0604020202020204" pitchFamily="34" charset="0"/>
              </a:rPr>
              <a:t>tes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kemampuan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servis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untuk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akurasi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servis</a:t>
            </a:r>
            <a:r>
              <a:rPr lang="en-US" altLang="en-US" sz="3200" dirty="0">
                <a:latin typeface="Arial" panose="020B0604020202020204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altLang="en-US" sz="3200" b="1" dirty="0"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>
                <a:latin typeface="Arial" panose="020B0604020202020204" pitchFamily="34" charset="0"/>
              </a:rPr>
              <a:t>Analisis</a:t>
            </a:r>
            <a:r>
              <a:rPr lang="en-US" altLang="en-US" sz="3200" b="1" dirty="0">
                <a:latin typeface="Arial" panose="020B0604020202020204" pitchFamily="34" charset="0"/>
              </a:rPr>
              <a:t> data</a:t>
            </a:r>
            <a:r>
              <a:rPr lang="en-US" altLang="en-US" sz="3200" dirty="0">
                <a:latin typeface="Arial" panose="020B0604020202020204" pitchFamily="34" charset="0"/>
              </a:rPr>
              <a:t>: Uji </a:t>
            </a:r>
            <a:r>
              <a:rPr lang="en-US" altLang="en-US" sz="3200" dirty="0" err="1">
                <a:latin typeface="Arial" panose="020B0604020202020204" pitchFamily="34" charset="0"/>
              </a:rPr>
              <a:t>korelasi</a:t>
            </a:r>
            <a:r>
              <a:rPr lang="en-US" altLang="en-US" sz="3200" dirty="0">
                <a:latin typeface="Arial" panose="020B0604020202020204" pitchFamily="34" charset="0"/>
              </a:rPr>
              <a:t> Pearson </a:t>
            </a:r>
            <a:r>
              <a:rPr lang="en-US" altLang="en-US" sz="3200" dirty="0" err="1">
                <a:latin typeface="Arial" panose="020B0604020202020204" pitchFamily="34" charset="0"/>
              </a:rPr>
              <a:t>dengan</a:t>
            </a:r>
            <a:r>
              <a:rPr lang="en-US" altLang="en-US" sz="3200" dirty="0">
                <a:latin typeface="Arial" panose="020B0604020202020204" pitchFamily="34" charset="0"/>
              </a:rPr>
              <a:t> SPSS </a:t>
            </a:r>
            <a:r>
              <a:rPr lang="en-US" altLang="en-US" sz="3200" dirty="0" err="1">
                <a:latin typeface="Arial" panose="020B0604020202020204" pitchFamily="34" charset="0"/>
              </a:rPr>
              <a:t>versi</a:t>
            </a:r>
            <a:r>
              <a:rPr lang="en-US" altLang="en-US" sz="3200" dirty="0">
                <a:latin typeface="Arial" panose="020B0604020202020204" pitchFamily="34" charset="0"/>
              </a:rPr>
              <a:t> 25.</a:t>
            </a:r>
          </a:p>
        </p:txBody>
      </p:sp>
      <p:sp>
        <p:nvSpPr>
          <p:cNvPr id="8" name="Freeform 8"/>
          <p:cNvSpPr/>
          <p:nvPr/>
        </p:nvSpPr>
        <p:spPr>
          <a:xfrm>
            <a:off x="16749721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912573" y="85529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1882107" y="1190162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18288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63959" y="1783995"/>
            <a:ext cx="973931" cy="0"/>
          </a:xfrm>
          <a:prstGeom prst="line">
            <a:avLst/>
          </a:prstGeom>
          <a:ln w="95250" cap="flat">
            <a:solidFill>
              <a:srgbClr val="1830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5" name="TextBox 15"/>
          <p:cNvSpPr txBox="1"/>
          <p:nvPr/>
        </p:nvSpPr>
        <p:spPr>
          <a:xfrm>
            <a:off x="2100677" y="1484427"/>
            <a:ext cx="13240448" cy="6244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696"/>
              </a:lnSpc>
            </a:pPr>
            <a:r>
              <a:rPr lang="id-ID" sz="4400" b="1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Hasil Penelitian</a:t>
            </a:r>
            <a:endParaRPr lang="en-US" sz="4400" b="1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873269" y="3604617"/>
            <a:ext cx="12379567" cy="30777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dirty="0" err="1"/>
              <a:t>Ditemukan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hubungan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signifikan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antara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kekuatan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otot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lengan</a:t>
            </a:r>
            <a:r>
              <a:rPr lang="en-US" altLang="en-US" sz="4000" dirty="0"/>
              <a:t> dan </a:t>
            </a:r>
            <a:r>
              <a:rPr lang="en-US" altLang="en-US" sz="4000" dirty="0" err="1"/>
              <a:t>servis</a:t>
            </a:r>
            <a:r>
              <a:rPr lang="en-US" altLang="en-US" sz="4000" dirty="0"/>
              <a:t> bola </a:t>
            </a:r>
            <a:r>
              <a:rPr lang="en-US" altLang="en-US" sz="4000" dirty="0" err="1"/>
              <a:t>voli</a:t>
            </a:r>
            <a:r>
              <a:rPr lang="en-US" altLang="en-US" sz="4000" dirty="0"/>
              <a:t>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dirty="0" err="1"/>
              <a:t>Koefisien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korelasi</a:t>
            </a:r>
            <a:r>
              <a:rPr lang="en-US" altLang="en-US" sz="4000" dirty="0"/>
              <a:t>: 0,721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dirty="0" err="1"/>
              <a:t>Semakin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besar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kekuatan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otot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lengan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semakin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baik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ketepatan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servis</a:t>
            </a:r>
            <a:r>
              <a:rPr lang="en-US" altLang="en-US" sz="4000" dirty="0"/>
              <a:t>.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16749721" y="0"/>
            <a:ext cx="1538279" cy="10287000"/>
            <a:chOff x="0" y="0"/>
            <a:chExt cx="405143" cy="2709333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405143" cy="2709333"/>
            </a:xfrm>
            <a:custGeom>
              <a:avLst/>
              <a:gdLst/>
              <a:ahLst/>
              <a:cxnLst/>
              <a:rect l="l" t="t" r="r" b="b"/>
              <a:pathLst>
                <a:path w="405143" h="2709333">
                  <a:moveTo>
                    <a:pt x="0" y="0"/>
                  </a:moveTo>
                  <a:lnTo>
                    <a:pt x="405143" y="0"/>
                  </a:lnTo>
                  <a:lnTo>
                    <a:pt x="405143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83064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47625"/>
              <a:ext cx="405143" cy="26617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sp>
        <p:nvSpPr>
          <p:cNvPr id="27" name="Freeform 27"/>
          <p:cNvSpPr/>
          <p:nvPr/>
        </p:nvSpPr>
        <p:spPr>
          <a:xfrm>
            <a:off x="17004510" y="9130905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80" y="0"/>
                </a:lnTo>
                <a:lnTo>
                  <a:pt x="509580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2" name="Freeform 32"/>
          <p:cNvSpPr/>
          <p:nvPr/>
        </p:nvSpPr>
        <p:spPr>
          <a:xfrm>
            <a:off x="989460" y="410253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2"/>
                </a:lnTo>
                <a:lnTo>
                  <a:pt x="0" y="8900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33" name="TextBox 33"/>
          <p:cNvSpPr txBox="1"/>
          <p:nvPr/>
        </p:nvSpPr>
        <p:spPr>
          <a:xfrm>
            <a:off x="2100677" y="745121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47617"/>
            <a:ext cx="18288000" cy="9643692"/>
            <a:chOff x="0" y="0"/>
            <a:chExt cx="4816593" cy="253990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539903"/>
            </a:xfrm>
            <a:custGeom>
              <a:avLst/>
              <a:gdLst/>
              <a:ahLst/>
              <a:cxnLst/>
              <a:rect l="l" t="t" r="r" b="b"/>
              <a:pathLst>
                <a:path w="4816592" h="2539903">
                  <a:moveTo>
                    <a:pt x="0" y="0"/>
                  </a:moveTo>
                  <a:lnTo>
                    <a:pt x="4816592" y="0"/>
                  </a:lnTo>
                  <a:lnTo>
                    <a:pt x="4816592" y="2539903"/>
                  </a:lnTo>
                  <a:lnTo>
                    <a:pt x="0" y="2539903"/>
                  </a:lnTo>
                  <a:close/>
                </a:path>
              </a:pathLst>
            </a:custGeom>
            <a:solidFill>
              <a:srgbClr val="183064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47625"/>
              <a:ext cx="4816593" cy="24922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46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7004510" y="9926864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80" y="0"/>
                </a:lnTo>
                <a:lnTo>
                  <a:pt x="509580" y="127394"/>
                </a:lnTo>
                <a:lnTo>
                  <a:pt x="0" y="1273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1747768" y="3308445"/>
            <a:ext cx="14530262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b="1" dirty="0" err="1">
                <a:solidFill>
                  <a:schemeClr val="bg1"/>
                </a:solidFill>
              </a:rPr>
              <a:t>Kekuatan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otot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lengan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memiliki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pengaruh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signifikan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terhadap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kemampuan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servis</a:t>
            </a:r>
            <a:r>
              <a:rPr lang="en-US" altLang="en-US" sz="4000" b="1" dirty="0">
                <a:solidFill>
                  <a:schemeClr val="bg1"/>
                </a:solidFill>
              </a:rPr>
              <a:t>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b="1" dirty="0">
                <a:solidFill>
                  <a:schemeClr val="bg1"/>
                </a:solidFill>
              </a:rPr>
              <a:t>Hal </a:t>
            </a:r>
            <a:r>
              <a:rPr lang="en-US" altLang="en-US" sz="4000" b="1" dirty="0" err="1">
                <a:solidFill>
                  <a:schemeClr val="bg1"/>
                </a:solidFill>
              </a:rPr>
              <a:t>ini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menunjukkan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bahwa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latihan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kekuatan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dapat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meningkatkan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performa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servis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dalam</a:t>
            </a:r>
            <a:r>
              <a:rPr lang="en-US" altLang="en-US" sz="4000" b="1" dirty="0">
                <a:solidFill>
                  <a:schemeClr val="bg1"/>
                </a:solidFill>
              </a:rPr>
              <a:t> bola </a:t>
            </a:r>
            <a:r>
              <a:rPr lang="en-US" altLang="en-US" sz="4000" b="1" dirty="0" err="1">
                <a:solidFill>
                  <a:schemeClr val="bg1"/>
                </a:solidFill>
              </a:rPr>
              <a:t>voli</a:t>
            </a:r>
            <a:r>
              <a:rPr lang="en-US" altLang="en-US" sz="4000" b="1" dirty="0">
                <a:solidFill>
                  <a:schemeClr val="bg1"/>
                </a:solidFill>
              </a:rPr>
              <a:t>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b="1" dirty="0" err="1">
                <a:solidFill>
                  <a:schemeClr val="bg1"/>
                </a:solidFill>
              </a:rPr>
              <a:t>Dukungan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dari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penelitian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sebelumnya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menunjukkan</a:t>
            </a:r>
            <a:r>
              <a:rPr lang="en-U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</a:rPr>
              <a:t>temuan</a:t>
            </a:r>
            <a:r>
              <a:rPr lang="en-US" altLang="en-US" sz="4000" b="1" dirty="0">
                <a:solidFill>
                  <a:schemeClr val="bg1"/>
                </a:solidFill>
              </a:rPr>
              <a:t> yang </a:t>
            </a:r>
            <a:r>
              <a:rPr lang="en-US" altLang="en-US" sz="4000" b="1" dirty="0" err="1">
                <a:solidFill>
                  <a:schemeClr val="bg1"/>
                </a:solidFill>
              </a:rPr>
              <a:t>serupa</a:t>
            </a:r>
            <a:r>
              <a:rPr lang="en-US" altLang="en-US" sz="4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2" name="Freeform 12"/>
          <p:cNvSpPr/>
          <p:nvPr/>
        </p:nvSpPr>
        <p:spPr>
          <a:xfrm>
            <a:off x="863959" y="627751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2"/>
                </a:lnTo>
                <a:lnTo>
                  <a:pt x="0" y="8900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1873269" y="962619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FFFFFF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  <p:sp>
        <p:nvSpPr>
          <p:cNvPr id="14" name="TextBox 15"/>
          <p:cNvSpPr txBox="1"/>
          <p:nvPr/>
        </p:nvSpPr>
        <p:spPr>
          <a:xfrm>
            <a:off x="5872891" y="1712444"/>
            <a:ext cx="6542213" cy="6258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96"/>
              </a:lnSpc>
            </a:pPr>
            <a:r>
              <a:rPr lang="id-ID" sz="4841" b="1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Pembahasan</a:t>
            </a:r>
            <a:endParaRPr lang="en-US" sz="4841" b="1" dirty="0">
              <a:solidFill>
                <a:schemeClr val="bg1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2962505"/>
            <a:ext cx="973931" cy="0"/>
          </a:xfrm>
          <a:prstGeom prst="line">
            <a:avLst/>
          </a:prstGeom>
          <a:ln w="95250" cap="flat">
            <a:solidFill>
              <a:srgbClr val="1830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1066800" y="3471305"/>
            <a:ext cx="532831" cy="464895"/>
          </a:xfrm>
          <a:custGeom>
            <a:avLst/>
            <a:gdLst/>
            <a:ahLst/>
            <a:cxnLst/>
            <a:rect l="l" t="t" r="r" b="b"/>
            <a:pathLst>
              <a:path w="532831" h="464895">
                <a:moveTo>
                  <a:pt x="0" y="0"/>
                </a:moveTo>
                <a:lnTo>
                  <a:pt x="532832" y="0"/>
                </a:lnTo>
                <a:lnTo>
                  <a:pt x="532832" y="464896"/>
                </a:lnTo>
                <a:lnTo>
                  <a:pt x="0" y="4648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4343400" y="2128482"/>
            <a:ext cx="9232790" cy="7468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26"/>
              </a:lnSpc>
            </a:pPr>
            <a:r>
              <a:rPr lang="id-ID" sz="5800" b="1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Simpulan</a:t>
            </a:r>
            <a:endParaRPr lang="en-US" sz="5800" b="1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895755" y="3555228"/>
            <a:ext cx="14106245" cy="33239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err="1">
                <a:latin typeface="Arial" panose="020B0604020202020204" pitchFamily="34" charset="0"/>
              </a:rPr>
              <a:t>Terdapat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hubungan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positif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antara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kekuatan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otot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lengan</a:t>
            </a:r>
            <a:r>
              <a:rPr lang="en-US" altLang="en-US" sz="3600" dirty="0">
                <a:latin typeface="Arial" panose="020B0604020202020204" pitchFamily="34" charset="0"/>
              </a:rPr>
              <a:t> dan </a:t>
            </a:r>
            <a:r>
              <a:rPr lang="en-US" altLang="en-US" sz="3600" dirty="0" err="1">
                <a:latin typeface="Arial" panose="020B0604020202020204" pitchFamily="34" charset="0"/>
              </a:rPr>
              <a:t>ketepatan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servis</a:t>
            </a:r>
            <a:r>
              <a:rPr lang="en-US" altLang="en-US" sz="3600" dirty="0">
                <a:latin typeface="Arial" panose="020B0604020202020204" pitchFamily="34" charset="0"/>
              </a:rPr>
              <a:t> bola </a:t>
            </a:r>
            <a:r>
              <a:rPr lang="en-US" altLang="en-US" sz="3600" dirty="0" err="1">
                <a:latin typeface="Arial" panose="020B0604020202020204" pitchFamily="34" charset="0"/>
              </a:rPr>
              <a:t>voli</a:t>
            </a:r>
            <a:r>
              <a:rPr lang="en-US" altLang="en-US" sz="3600" dirty="0">
                <a:latin typeface="Arial" panose="020B0604020202020204" pitchFamily="34" charset="0"/>
              </a:rPr>
              <a:t>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>
                <a:latin typeface="Arial" panose="020B0604020202020204" pitchFamily="34" charset="0"/>
              </a:rPr>
              <a:t>Latihan </a:t>
            </a:r>
            <a:r>
              <a:rPr lang="en-US" altLang="en-US" sz="3600" dirty="0" err="1">
                <a:latin typeface="Arial" panose="020B0604020202020204" pitchFamily="34" charset="0"/>
              </a:rPr>
              <a:t>kekuatan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otot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lengan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dapat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meningkatkan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performa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dalam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permainan</a:t>
            </a:r>
            <a:r>
              <a:rPr lang="en-US" altLang="en-US" sz="3600" dirty="0">
                <a:latin typeface="Arial" panose="020B0604020202020204" pitchFamily="34" charset="0"/>
              </a:rPr>
              <a:t> bola </a:t>
            </a:r>
            <a:r>
              <a:rPr lang="en-US" altLang="en-US" sz="3600" dirty="0" err="1">
                <a:latin typeface="Arial" panose="020B0604020202020204" pitchFamily="34" charset="0"/>
              </a:rPr>
              <a:t>voli</a:t>
            </a:r>
            <a:r>
              <a:rPr lang="en-US" altLang="en-US" sz="3600" dirty="0">
                <a:latin typeface="Arial" panose="020B0604020202020204" pitchFamily="34" charset="0"/>
              </a:rPr>
              <a:t>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err="1">
                <a:latin typeface="Arial" panose="020B0604020202020204" pitchFamily="34" charset="0"/>
              </a:rPr>
              <a:t>Penting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untuk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memasukkan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latihan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kekuatan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dalam</a:t>
            </a:r>
            <a:r>
              <a:rPr lang="en-US" altLang="en-US" sz="3600" dirty="0">
                <a:latin typeface="Arial" panose="020B0604020202020204" pitchFamily="34" charset="0"/>
              </a:rPr>
              <a:t> program </a:t>
            </a:r>
            <a:r>
              <a:rPr lang="en-US" altLang="en-US" sz="3600" dirty="0" err="1">
                <a:latin typeface="Arial" panose="020B0604020202020204" pitchFamily="34" charset="0"/>
              </a:rPr>
              <a:t>latihan</a:t>
            </a: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</a:rPr>
              <a:t>atlet</a:t>
            </a:r>
            <a:r>
              <a:rPr lang="en-US" altLang="en-US" sz="3600" dirty="0">
                <a:latin typeface="Arial" panose="020B0604020202020204" pitchFamily="34" charset="0"/>
              </a:rPr>
              <a:t> bola </a:t>
            </a:r>
            <a:r>
              <a:rPr lang="en-US" altLang="en-US" sz="3600" dirty="0" err="1">
                <a:latin typeface="Arial" panose="020B0604020202020204" pitchFamily="34" charset="0"/>
              </a:rPr>
              <a:t>voli</a:t>
            </a:r>
            <a:r>
              <a:rPr lang="en-US" altLang="en-US" sz="36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" name="Freeform 8"/>
          <p:cNvSpPr/>
          <p:nvPr/>
        </p:nvSpPr>
        <p:spPr>
          <a:xfrm>
            <a:off x="16749721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912573" y="85529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1882107" y="1190162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18288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8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749721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7109643" y="1418623"/>
            <a:ext cx="8107935" cy="710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37"/>
              </a:lnSpc>
            </a:pPr>
            <a:r>
              <a:rPr lang="en-US" sz="509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DAFTAR PUSTAKA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00170" y="2407815"/>
            <a:ext cx="16349551" cy="58625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698"/>
              </a:lnSpc>
            </a:pP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Andi Ibrahim,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Asrul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Haq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Alang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Madi,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Baharuddin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Muhammad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Aswar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Ahmad, D. (2018).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Metodologi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Penelitian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Gunadarma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Ilmu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Awang Roni Effendi. (2020).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Latihan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Panjang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Kemampuan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Service Atas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Permainan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Bola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Pendidikan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4(1), 44–55.</a:t>
            </a: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en-US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Darumoyo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K., Nugroho, G. S., &amp; Wahyudi, A. N. (2024).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ketepatan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servis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atas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7(1), 84–95. https://doi.org/10.29408/porkes.v7i1.22774</a:t>
            </a: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Endrawan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I. B.,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Indarta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M., &amp; Martinus, M. (2022).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Kelentukan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Pergelangan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Servis Atas Bola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Journal on Teacher Education, 4(1), 423–431.</a:t>
            </a: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Ferianto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Tjahyo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Kuntjoro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B. (2020).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Rasisme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Penjakora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7(1), 69–77.</a:t>
            </a: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Firdaus, V. R., &amp;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Fahrizqi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E. B. (2023). HUBUNGAN ANTARA KEKUATAN OTOT LENGAN DAN KOORDINASI MATA-TANGAN DENGAN KEMAMPUAN PASSING BAWAH PADA PESERTA EKTRAKURIKULER BOLA VOLI SMA NEGERI 2 KALIANDA. 4(1), 8–13.</a:t>
            </a: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en-US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Freeform 5"/>
          <p:cNvSpPr/>
          <p:nvPr/>
        </p:nvSpPr>
        <p:spPr>
          <a:xfrm>
            <a:off x="912573" y="85529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882107" y="1190162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749721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5942617" y="1588867"/>
            <a:ext cx="8107935" cy="710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37"/>
              </a:lnSpc>
            </a:pPr>
            <a:r>
              <a:rPr lang="en-US" sz="509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DAFTAR PUSTAKA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654960" y="2344531"/>
            <a:ext cx="16349551" cy="65517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698"/>
              </a:lnSpc>
            </a:pP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Khaidir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F., &amp; Aziz, I. (2020).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Koordinasi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Mata-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Ketepatan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Servis Atas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Atlet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Club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Sultanika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Putri Minas.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Patriot, 2(1), 129–139.</a:t>
            </a: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en-US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Kuncoro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A. D. (2021).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Panjang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Hasil Servis Atas Bola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Creating Productive and Upcoming Sport Education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Profesional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Hmzanwadi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University, 4(2), 118–125.</a:t>
            </a: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M. Imran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Hasanuddin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(2019).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Kontribusi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Panjang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Koordinasi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Mata-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Kemampuan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Servis Bawah Bola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Pada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Siswa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Sma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Garuda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Kotabaru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Ilmiah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Pendidikan, 7(2), 208–217. https://doi.org/10.33659/cip.v7i2.136</a:t>
            </a:r>
          </a:p>
          <a:p>
            <a:pPr algn="just">
              <a:lnSpc>
                <a:spcPts val="2698"/>
              </a:lnSpc>
            </a:pP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Marsiyem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M.,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Destriana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D., &amp;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Pratama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R. R. (2018).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Pengembangan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Model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Pembelajaran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Servis Bawah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Permainan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Bola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Sebatik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22(2), 161–166. https://doi.org/10.46984/sebatik.v22i2.323</a:t>
            </a:r>
          </a:p>
          <a:p>
            <a:pPr algn="just">
              <a:lnSpc>
                <a:spcPts val="2698"/>
              </a:lnSpc>
            </a:pP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Pahrian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A., &amp; Esser, B. R. N. (2017).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Ketepatan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Servis Atas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Permainan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Bola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GELORA: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Pendidikan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Kesehatan, 4(2), 66–69.</a:t>
            </a:r>
          </a:p>
          <a:p>
            <a:pPr algn="just">
              <a:lnSpc>
                <a:spcPts val="2698"/>
              </a:lnSpc>
            </a:pP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Rusdin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R., Salahudin, S., &amp;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Irawan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E. (2022). Peran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Pembentukan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Karakter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Islami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Mahasiswa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Stkip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Taman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Siswa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Bima.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Ilmiah</a:t>
            </a:r>
            <a:r>
              <a:rPr lang="en-US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Mandala Education, 8(3), 2576–2583. https://doi.org/10.58258/jime.v8i3.3808</a:t>
            </a:r>
          </a:p>
          <a:p>
            <a:pPr algn="just">
              <a:lnSpc>
                <a:spcPts val="2698"/>
              </a:lnSpc>
            </a:pPr>
            <a:endParaRPr lang="id-ID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en-US" sz="1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Freeform 5"/>
          <p:cNvSpPr/>
          <p:nvPr/>
        </p:nvSpPr>
        <p:spPr>
          <a:xfrm>
            <a:off x="1028700" y="731932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046113" y="1066800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749721" y="9058699"/>
            <a:ext cx="509579" cy="127395"/>
          </a:xfrm>
          <a:custGeom>
            <a:avLst/>
            <a:gdLst/>
            <a:ahLst/>
            <a:cxnLst/>
            <a:rect l="l" t="t" r="r" b="b"/>
            <a:pathLst>
              <a:path w="509579" h="127395">
                <a:moveTo>
                  <a:pt x="0" y="0"/>
                </a:moveTo>
                <a:lnTo>
                  <a:pt x="509579" y="0"/>
                </a:lnTo>
                <a:lnTo>
                  <a:pt x="509579" y="127395"/>
                </a:lnTo>
                <a:lnTo>
                  <a:pt x="0" y="1273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5308707" y="2098295"/>
            <a:ext cx="8107935" cy="710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37"/>
              </a:lnSpc>
            </a:pPr>
            <a:r>
              <a:rPr lang="en-US" sz="509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DAFTAR PUSTAKA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654959" y="2978816"/>
            <a:ext cx="16349551" cy="5170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698"/>
              </a:lnSpc>
            </a:pP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Saptiani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D.,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Sugiyanto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S., &amp;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Syafrial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S. (2019).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Hubungan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Koordinasi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Mata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Tangan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Akurasi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Servis Atas Bola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Pada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Peserta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Putri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Ekstrakurikuler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Sman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2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Seluma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Kinestetik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3(1), 42–50. https://doi.org/10.33369/jk.v3i1.8810</a:t>
            </a:r>
          </a:p>
          <a:p>
            <a:pPr algn="just">
              <a:lnSpc>
                <a:spcPts val="2698"/>
              </a:lnSpc>
            </a:pPr>
            <a:endParaRPr lang="id-ID" sz="20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Supriyanto, S., &amp;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Martiani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M. (2019).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Kontribusi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Kekuatan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Keterampilan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Smash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Permainan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Bola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Gelanggang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Pendidikan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Jasmani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</a:t>
            </a:r>
            <a:r>
              <a:rPr lang="en-US" sz="20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20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(JPJO), 3(1), 74–80. https://doi.org/10.31539/jpjo.v3i1.829</a:t>
            </a: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Yudiana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Y. (2015).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Implementasi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Model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Pendekatan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Taktik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Teknik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dalam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Pembelajaran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Permainan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Bola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pada Pendidikan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Jasmani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Siswa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Sekolah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Menengah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Pertama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Kajian Pendidikan, 5(1), 95–114.</a:t>
            </a: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Heldayana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H.,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Supriyatna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A., &amp;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Imanundin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I. (2016).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Otot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Tungkai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Hasil Spike Semi Pada Cabang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Bola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Terapan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Ilmu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Keolahragaan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5(01), pp.1-5.</a:t>
            </a:r>
          </a:p>
          <a:p>
            <a:pPr algn="just">
              <a:lnSpc>
                <a:spcPts val="2698"/>
              </a:lnSpc>
            </a:pPr>
            <a:endParaRPr lang="id-ID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2698"/>
              </a:lnSpc>
            </a:pP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Hidayat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T., Mulyana, M., &amp;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Hidayah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N. (2022).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Kontribusi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Power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Tungkai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dan Power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Lengan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Terhadap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Kecepatan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Jumping Servis Bola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Voli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Atlet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Porda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Kabupaten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Sukabumi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2022.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Jurnal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Kepelatihan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Olahraga</a:t>
            </a:r>
            <a:r>
              <a:rPr lang="en-US" sz="1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14(2), 124–131. https://doi.org/10.17509/jko-upi.v14i2.50557</a:t>
            </a:r>
          </a:p>
          <a:p>
            <a:pPr algn="just">
              <a:lnSpc>
                <a:spcPts val="2698"/>
              </a:lnSpc>
            </a:pPr>
            <a:endParaRPr lang="en-US"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Freeform 5"/>
          <p:cNvSpPr/>
          <p:nvPr/>
        </p:nvSpPr>
        <p:spPr>
          <a:xfrm>
            <a:off x="912573" y="855294"/>
            <a:ext cx="883809" cy="890082"/>
          </a:xfrm>
          <a:custGeom>
            <a:avLst/>
            <a:gdLst/>
            <a:ahLst/>
            <a:cxnLst/>
            <a:rect l="l" t="t" r="r" b="b"/>
            <a:pathLst>
              <a:path w="883809" h="890082">
                <a:moveTo>
                  <a:pt x="0" y="0"/>
                </a:moveTo>
                <a:lnTo>
                  <a:pt x="883809" y="0"/>
                </a:lnTo>
                <a:lnTo>
                  <a:pt x="883809" y="890081"/>
                </a:lnTo>
                <a:lnTo>
                  <a:pt x="0" y="8900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882107" y="1190162"/>
            <a:ext cx="4345929" cy="25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940"/>
              </a:lnSpc>
            </a:pPr>
            <a:r>
              <a:rPr lang="en-US" sz="2000" b="1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Universitas Muhammadiyah Jember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950</Words>
  <Application>Microsoft Office PowerPoint</Application>
  <PresentationFormat>Custom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Open Sans</vt:lpstr>
      <vt:lpstr>Arial</vt:lpstr>
      <vt:lpstr>Open Sans Medium</vt:lpstr>
      <vt:lpstr>Open Sans Bold</vt:lpstr>
      <vt:lpstr>Calibri</vt:lpstr>
      <vt:lpstr>Poppins Bold</vt:lpstr>
      <vt:lpstr>Poppins Semi-Bold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Biru Putih Modern Seminar Proposal Pendidikan Presentation</dc:title>
  <dc:creator>INFINIX</dc:creator>
  <cp:lastModifiedBy>chreestoper mf</cp:lastModifiedBy>
  <cp:revision>9</cp:revision>
  <dcterms:created xsi:type="dcterms:W3CDTF">2006-08-16T00:00:00Z</dcterms:created>
  <dcterms:modified xsi:type="dcterms:W3CDTF">2025-03-04T08:37:34Z</dcterms:modified>
  <dc:identifier>DAGcRC6O_jE</dc:identifier>
</cp:coreProperties>
</file>