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9" r:id="rId4"/>
    <p:sldId id="286" r:id="rId5"/>
    <p:sldId id="260" r:id="rId6"/>
    <p:sldId id="261" r:id="rId7"/>
    <p:sldId id="266" r:id="rId8"/>
    <p:sldId id="275" r:id="rId9"/>
    <p:sldId id="276" r:id="rId10"/>
    <p:sldId id="265" r:id="rId11"/>
    <p:sldId id="277" r:id="rId12"/>
    <p:sldId id="278" r:id="rId13"/>
    <p:sldId id="263" r:id="rId14"/>
    <p:sldId id="279" r:id="rId15"/>
    <p:sldId id="270" r:id="rId16"/>
    <p:sldId id="281" r:id="rId17"/>
    <p:sldId id="282" r:id="rId18"/>
    <p:sldId id="283" r:id="rId19"/>
    <p:sldId id="287" r:id="rId20"/>
    <p:sldId id="288" r:id="rId21"/>
    <p:sldId id="285"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mbria Math" panose="02040503050406030204" pitchFamily="18" charset="0"/>
      <p:regular r:id="rId30"/>
    </p:embeddedFont>
    <p:embeddedFont>
      <p:font typeface="Karnchang" panose="020B0604020202020204" charset="0"/>
      <p:regular r:id="rId31"/>
    </p:embeddedFont>
    <p:embeddedFont>
      <p:font typeface="Karnchang Bold" panose="020B0604020202020204" charset="0"/>
      <p:regular r:id="rId32"/>
    </p:embeddedFont>
    <p:embeddedFont>
      <p:font typeface="Libre Baskerville Bold" panose="020B0604020202020204" charset="0"/>
      <p:regular r:id="rId33"/>
    </p:embeddedFont>
    <p:embeddedFont>
      <p:font typeface="Poppins" panose="020B0604020202020204" charset="0"/>
      <p:regular r:id="rId34"/>
      <p:bold r:id="rId35"/>
      <p:italic r:id="rId36"/>
      <p:boldItalic r:id="rId37"/>
    </p:embeddedFont>
    <p:embeddedFont>
      <p:font typeface="Poppins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27458" autoAdjust="0"/>
  </p:normalViewPr>
  <p:slideViewPr>
    <p:cSldViewPr>
      <p:cViewPr varScale="1">
        <p:scale>
          <a:sx n="47" d="100"/>
          <a:sy n="47" d="100"/>
        </p:scale>
        <p:origin x="720" y="36"/>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BB73B-C253-45F2-85A1-DAA558704EC7}"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560F5-E03E-454C-9C90-66219B04E41C}" type="slidenum">
              <a:rPr lang="en-US" smtClean="0"/>
              <a:t>‹#›</a:t>
            </a:fld>
            <a:endParaRPr lang="en-US"/>
          </a:p>
        </p:txBody>
      </p:sp>
    </p:spTree>
    <p:extLst>
      <p:ext uri="{BB962C8B-B14F-4D97-AF65-F5344CB8AC3E}">
        <p14:creationId xmlns:p14="http://schemas.microsoft.com/office/powerpoint/2010/main" val="313770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B560F5-E03E-454C-9C90-66219B04E41C}" type="slidenum">
              <a:rPr lang="en-US" smtClean="0"/>
              <a:t>7</a:t>
            </a:fld>
            <a:endParaRPr lang="en-US"/>
          </a:p>
        </p:txBody>
      </p:sp>
    </p:spTree>
    <p:extLst>
      <p:ext uri="{BB962C8B-B14F-4D97-AF65-F5344CB8AC3E}">
        <p14:creationId xmlns:p14="http://schemas.microsoft.com/office/powerpoint/2010/main" val="398863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6.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3.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3.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3.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pn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15.sv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7" name="Group 7"/>
          <p:cNvGrpSpPr/>
          <p:nvPr/>
        </p:nvGrpSpPr>
        <p:grpSpPr>
          <a:xfrm rot="-2700000">
            <a:off x="12500874" y="-3447868"/>
            <a:ext cx="4802710" cy="4802710"/>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2700000">
            <a:off x="15386216" y="-2192298"/>
            <a:ext cx="4802710" cy="4802710"/>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rot="-2700000">
            <a:off x="12566816" y="-4057466"/>
            <a:ext cx="4802710" cy="4802710"/>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rot="-2700000">
            <a:off x="15310016" y="-3233068"/>
            <a:ext cx="4802710" cy="4802710"/>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31"/>
          <p:cNvSpPr/>
          <p:nvPr/>
        </p:nvSpPr>
        <p:spPr>
          <a:xfrm>
            <a:off x="-3076309"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1" name="Group 60">
            <a:extLst>
              <a:ext uri="{FF2B5EF4-FFF2-40B4-BE49-F238E27FC236}">
                <a16:creationId xmlns:a16="http://schemas.microsoft.com/office/drawing/2014/main" id="{BA25CC37-5036-4A2A-B59A-34972FDDC2B4}"/>
              </a:ext>
            </a:extLst>
          </p:cNvPr>
          <p:cNvGrpSpPr/>
          <p:nvPr/>
        </p:nvGrpSpPr>
        <p:grpSpPr>
          <a:xfrm>
            <a:off x="1255242" y="1212612"/>
            <a:ext cx="11867277" cy="2371338"/>
            <a:chOff x="1895207" y="1195160"/>
            <a:chExt cx="6748725" cy="1463428"/>
          </a:xfrm>
        </p:grpSpPr>
        <p:sp>
          <p:nvSpPr>
            <p:cNvPr id="33" name="TextBox 33"/>
            <p:cNvSpPr txBox="1"/>
            <p:nvPr/>
          </p:nvSpPr>
          <p:spPr>
            <a:xfrm>
              <a:off x="1895207" y="1195160"/>
              <a:ext cx="6748725" cy="1002243"/>
            </a:xfrm>
            <a:prstGeom prst="rect">
              <a:avLst/>
            </a:prstGeom>
          </p:spPr>
          <p:txBody>
            <a:bodyPr lIns="0" tIns="0" rIns="0" bIns="0" rtlCol="0" anchor="t">
              <a:spAutoFit/>
            </a:bodyPr>
            <a:lstStyle/>
            <a:p>
              <a:pPr algn="ctr">
                <a:lnSpc>
                  <a:spcPts val="13570"/>
                </a:lnSpc>
              </a:pPr>
              <a:r>
                <a:rPr lang="id-ID" sz="8800" dirty="0">
                  <a:solidFill>
                    <a:srgbClr val="000000"/>
                  </a:solidFill>
                  <a:latin typeface="Poppins Bold"/>
                </a:rPr>
                <a:t> </a:t>
              </a:r>
              <a:endParaRPr lang="en-US" sz="8800" dirty="0">
                <a:solidFill>
                  <a:srgbClr val="000000"/>
                </a:solidFill>
                <a:latin typeface="Poppins Bold"/>
              </a:endParaRPr>
            </a:p>
          </p:txBody>
        </p:sp>
        <p:sp>
          <p:nvSpPr>
            <p:cNvPr id="34" name="TextBox 34"/>
            <p:cNvSpPr txBox="1"/>
            <p:nvPr/>
          </p:nvSpPr>
          <p:spPr>
            <a:xfrm>
              <a:off x="1976530" y="1582269"/>
              <a:ext cx="5826076" cy="1076319"/>
            </a:xfrm>
            <a:prstGeom prst="rect">
              <a:avLst/>
            </a:prstGeom>
          </p:spPr>
          <p:txBody>
            <a:bodyPr wrap="square" lIns="0" tIns="0" rIns="0" bIns="0" rtlCol="0" anchor="t">
              <a:spAutoFit/>
            </a:bodyPr>
            <a:lstStyle/>
            <a:p>
              <a:pPr algn="ctr">
                <a:lnSpc>
                  <a:spcPts val="13570"/>
                </a:lnSpc>
              </a:pPr>
              <a:r>
                <a:rPr lang="id-ID" sz="8800" dirty="0">
                  <a:solidFill>
                    <a:srgbClr val="21264D"/>
                  </a:solidFill>
                  <a:latin typeface="Poppins Bold"/>
                </a:rPr>
                <a:t> </a:t>
              </a:r>
              <a:r>
                <a:rPr lang="id-ID" sz="11500" dirty="0">
                  <a:solidFill>
                    <a:srgbClr val="21264D"/>
                  </a:solidFill>
                  <a:latin typeface="Poppins Bold"/>
                </a:rPr>
                <a:t>SIDANG TABS</a:t>
              </a:r>
              <a:endParaRPr lang="en-US" sz="8800" dirty="0">
                <a:solidFill>
                  <a:srgbClr val="21264D"/>
                </a:solidFill>
                <a:latin typeface="Poppins Bold"/>
              </a:endParaRPr>
            </a:p>
          </p:txBody>
        </p:sp>
      </p:grpSp>
      <p:sp>
        <p:nvSpPr>
          <p:cNvPr id="36" name="TextBox 36"/>
          <p:cNvSpPr txBox="1"/>
          <p:nvPr/>
        </p:nvSpPr>
        <p:spPr>
          <a:xfrm>
            <a:off x="5975599" y="7632455"/>
            <a:ext cx="5530601" cy="1441933"/>
          </a:xfrm>
          <a:prstGeom prst="rect">
            <a:avLst/>
          </a:prstGeom>
        </p:spPr>
        <p:txBody>
          <a:bodyPr wrap="square" lIns="0" tIns="0" rIns="0" bIns="0" rtlCol="0" anchor="t">
            <a:spAutoFit/>
          </a:bodyPr>
          <a:lstStyle/>
          <a:p>
            <a:pPr algn="ctr">
              <a:lnSpc>
                <a:spcPts val="3615"/>
              </a:lnSpc>
            </a:pPr>
            <a:r>
              <a:rPr lang="id-ID" sz="4400" dirty="0">
                <a:solidFill>
                  <a:srgbClr val="21264D"/>
                </a:solidFill>
                <a:latin typeface="Poppins Bold"/>
              </a:rPr>
              <a:t>Shaya Seriefaza</a:t>
            </a:r>
            <a:endParaRPr lang="en-US" sz="4400" dirty="0">
              <a:solidFill>
                <a:srgbClr val="21264D"/>
              </a:solidFill>
              <a:latin typeface="Poppins Bold"/>
            </a:endParaRPr>
          </a:p>
          <a:p>
            <a:pPr algn="ctr">
              <a:lnSpc>
                <a:spcPts val="3615"/>
              </a:lnSpc>
            </a:pPr>
            <a:endParaRPr lang="id-ID" sz="4400" dirty="0">
              <a:solidFill>
                <a:srgbClr val="21264D"/>
              </a:solidFill>
              <a:latin typeface="Poppins Bold"/>
            </a:endParaRPr>
          </a:p>
          <a:p>
            <a:pPr algn="ctr">
              <a:lnSpc>
                <a:spcPts val="3615"/>
              </a:lnSpc>
            </a:pPr>
            <a:r>
              <a:rPr lang="en-US" sz="4400" dirty="0">
                <a:solidFill>
                  <a:srgbClr val="21264D"/>
                </a:solidFill>
                <a:latin typeface="Poppins Bold"/>
              </a:rPr>
              <a:t>2</a:t>
            </a:r>
            <a:r>
              <a:rPr lang="id-ID" sz="4400" dirty="0">
                <a:solidFill>
                  <a:srgbClr val="21264D"/>
                </a:solidFill>
                <a:latin typeface="Poppins Bold"/>
              </a:rPr>
              <a:t>110221008</a:t>
            </a:r>
            <a:endParaRPr lang="en-US" sz="4400" dirty="0">
              <a:solidFill>
                <a:srgbClr val="21264D"/>
              </a:solidFill>
              <a:latin typeface="Poppins Bold"/>
            </a:endParaRPr>
          </a:p>
        </p:txBody>
      </p:sp>
      <p:grpSp>
        <p:nvGrpSpPr>
          <p:cNvPr id="49" name="Group 48">
            <a:extLst>
              <a:ext uri="{FF2B5EF4-FFF2-40B4-BE49-F238E27FC236}">
                <a16:creationId xmlns:a16="http://schemas.microsoft.com/office/drawing/2014/main" id="{DAE50E56-2217-4978-822E-0A694BAB202C}"/>
              </a:ext>
            </a:extLst>
          </p:cNvPr>
          <p:cNvGrpSpPr/>
          <p:nvPr/>
        </p:nvGrpSpPr>
        <p:grpSpPr>
          <a:xfrm>
            <a:off x="7783295" y="209057"/>
            <a:ext cx="4820280" cy="705515"/>
            <a:chOff x="12759661" y="77805"/>
            <a:chExt cx="4669392" cy="616900"/>
          </a:xfrm>
        </p:grpSpPr>
        <p:sp>
          <p:nvSpPr>
            <p:cNvPr id="51" name="Freeform 11">
              <a:extLst>
                <a:ext uri="{FF2B5EF4-FFF2-40B4-BE49-F238E27FC236}">
                  <a16:creationId xmlns:a16="http://schemas.microsoft.com/office/drawing/2014/main" id="{A5A13C9B-DBC3-4ADF-9E68-99A5EFA21627}"/>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52" name="Freeform 12">
              <a:extLst>
                <a:ext uri="{FF2B5EF4-FFF2-40B4-BE49-F238E27FC236}">
                  <a16:creationId xmlns:a16="http://schemas.microsoft.com/office/drawing/2014/main" id="{9C59D64E-5DAB-435B-9DC5-2B51F8BBACD8}"/>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53" name="Freeform 13">
              <a:extLst>
                <a:ext uri="{FF2B5EF4-FFF2-40B4-BE49-F238E27FC236}">
                  <a16:creationId xmlns:a16="http://schemas.microsoft.com/office/drawing/2014/main" id="{3485CBAA-523A-4BFA-8E65-8300F4644601}"/>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54" name="Freeform 14">
              <a:extLst>
                <a:ext uri="{FF2B5EF4-FFF2-40B4-BE49-F238E27FC236}">
                  <a16:creationId xmlns:a16="http://schemas.microsoft.com/office/drawing/2014/main" id="{87017A0D-D3E7-4039-BA1D-8698C1007186}"/>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sp>
        <p:nvSpPr>
          <p:cNvPr id="55" name="Freeform 17">
            <a:extLst>
              <a:ext uri="{FF2B5EF4-FFF2-40B4-BE49-F238E27FC236}">
                <a16:creationId xmlns:a16="http://schemas.microsoft.com/office/drawing/2014/main" id="{5080F97B-C0C3-49D1-988A-03CA40F80E82}"/>
              </a:ext>
            </a:extLst>
          </p:cNvPr>
          <p:cNvSpPr/>
          <p:nvPr/>
        </p:nvSpPr>
        <p:spPr>
          <a:xfrm>
            <a:off x="10820400" y="3371396"/>
            <a:ext cx="8804788" cy="8804788"/>
          </a:xfrm>
          <a:custGeom>
            <a:avLst/>
            <a:gdLst/>
            <a:ahLst/>
            <a:cxnLst/>
            <a:rect l="l" t="t" r="r" b="b"/>
            <a:pathLst>
              <a:path w="8804788" h="8804788">
                <a:moveTo>
                  <a:pt x="0" y="0"/>
                </a:moveTo>
                <a:lnTo>
                  <a:pt x="8804788" y="0"/>
                </a:lnTo>
                <a:lnTo>
                  <a:pt x="8804788" y="8804788"/>
                </a:lnTo>
                <a:lnTo>
                  <a:pt x="0" y="8804788"/>
                </a:lnTo>
                <a:lnTo>
                  <a:pt x="0" y="0"/>
                </a:lnTo>
                <a:close/>
              </a:path>
            </a:pathLst>
          </a:custGeom>
          <a:blipFill>
            <a:blip r:embed="rId8">
              <a:alphaModFix amt="80000"/>
            </a:blip>
            <a:stretch>
              <a:fillRect/>
            </a:stretch>
          </a:blipFill>
        </p:spPr>
        <p:txBody>
          <a:bodyPr/>
          <a:lstStyle/>
          <a:p>
            <a:endParaRPr lang="en-ID" dirty="0"/>
          </a:p>
        </p:txBody>
      </p:sp>
      <p:grpSp>
        <p:nvGrpSpPr>
          <p:cNvPr id="56" name="Group 55">
            <a:extLst>
              <a:ext uri="{FF2B5EF4-FFF2-40B4-BE49-F238E27FC236}">
                <a16:creationId xmlns:a16="http://schemas.microsoft.com/office/drawing/2014/main" id="{6187BAC0-6184-4695-BBBB-4B95B74B3009}"/>
              </a:ext>
            </a:extLst>
          </p:cNvPr>
          <p:cNvGrpSpPr/>
          <p:nvPr/>
        </p:nvGrpSpPr>
        <p:grpSpPr>
          <a:xfrm>
            <a:off x="529919" y="9423880"/>
            <a:ext cx="6328081" cy="942789"/>
            <a:chOff x="13716000" y="907468"/>
            <a:chExt cx="3916533" cy="761067"/>
          </a:xfrm>
        </p:grpSpPr>
        <p:sp>
          <p:nvSpPr>
            <p:cNvPr id="57" name="Freeform 29">
              <a:extLst>
                <a:ext uri="{FF2B5EF4-FFF2-40B4-BE49-F238E27FC236}">
                  <a16:creationId xmlns:a16="http://schemas.microsoft.com/office/drawing/2014/main" id="{A54CC9F3-6B8C-4CB6-8F89-B429E91681A7}"/>
                </a:ext>
              </a:extLst>
            </p:cNvPr>
            <p:cNvSpPr/>
            <p:nvPr/>
          </p:nvSpPr>
          <p:spPr>
            <a:xfrm>
              <a:off x="13716000" y="907468"/>
              <a:ext cx="522620" cy="386739"/>
            </a:xfrm>
            <a:custGeom>
              <a:avLst/>
              <a:gdLst/>
              <a:ahLst/>
              <a:cxnLst/>
              <a:rect l="l" t="t" r="r" b="b"/>
              <a:pathLst>
                <a:path w="522620" h="386739">
                  <a:moveTo>
                    <a:pt x="0" y="0"/>
                  </a:moveTo>
                  <a:lnTo>
                    <a:pt x="522620" y="0"/>
                  </a:lnTo>
                  <a:lnTo>
                    <a:pt x="522620" y="386739"/>
                  </a:lnTo>
                  <a:lnTo>
                    <a:pt x="0" y="3867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58" name="TextBox 30">
              <a:extLst>
                <a:ext uri="{FF2B5EF4-FFF2-40B4-BE49-F238E27FC236}">
                  <a16:creationId xmlns:a16="http://schemas.microsoft.com/office/drawing/2014/main" id="{A1A2EEE8-71C4-4463-924D-51B2056DC450}"/>
                </a:ext>
              </a:extLst>
            </p:cNvPr>
            <p:cNvSpPr txBox="1"/>
            <p:nvPr/>
          </p:nvSpPr>
          <p:spPr>
            <a:xfrm>
              <a:off x="14209571" y="1027334"/>
              <a:ext cx="3422962" cy="641201"/>
            </a:xfrm>
            <a:prstGeom prst="rect">
              <a:avLst/>
            </a:prstGeom>
          </p:spPr>
          <p:txBody>
            <a:bodyPr wrap="square" lIns="0" tIns="0" rIns="0" bIns="0" rtlCol="0" anchor="t">
              <a:spAutoFit/>
            </a:bodyPr>
            <a:lstStyle/>
            <a:p>
              <a:pPr algn="just">
                <a:lnSpc>
                  <a:spcPts val="2533"/>
                </a:lnSpc>
              </a:pPr>
              <a:r>
                <a:rPr lang="en-US" sz="2203" dirty="0">
                  <a:solidFill>
                    <a:srgbClr val="21264D"/>
                  </a:solidFill>
                  <a:latin typeface="Poppins Bold"/>
                </a:rPr>
                <a:t>UNIVERSITAS  MUHAMMDIYAH JEMBER</a:t>
              </a:r>
            </a:p>
          </p:txBody>
        </p:sp>
      </p:grpSp>
      <p:sp>
        <p:nvSpPr>
          <p:cNvPr id="59" name="TextBox 16">
            <a:extLst>
              <a:ext uri="{FF2B5EF4-FFF2-40B4-BE49-F238E27FC236}">
                <a16:creationId xmlns:a16="http://schemas.microsoft.com/office/drawing/2014/main" id="{19DBCE0C-1E2D-4BBF-A2FF-556BD555E835}"/>
              </a:ext>
            </a:extLst>
          </p:cNvPr>
          <p:cNvSpPr txBox="1"/>
          <p:nvPr/>
        </p:nvSpPr>
        <p:spPr>
          <a:xfrm>
            <a:off x="304800" y="3904635"/>
            <a:ext cx="11963400" cy="1374222"/>
          </a:xfrm>
          <a:prstGeom prst="rect">
            <a:avLst/>
          </a:prstGeom>
        </p:spPr>
        <p:txBody>
          <a:bodyPr wrap="square" lIns="0" tIns="0" rIns="0" bIns="0" rtlCol="0" anchor="t">
            <a:spAutoFit/>
          </a:bodyPr>
          <a:lstStyle/>
          <a:p>
            <a:pPr marL="274320" marR="182880" algn="ctr" fontAlgn="base">
              <a:lnSpc>
                <a:spcPct val="115000"/>
              </a:lnSpc>
              <a:spcBef>
                <a:spcPts val="0"/>
              </a:spcBef>
              <a:spcAft>
                <a:spcPts val="525"/>
              </a:spcAft>
            </a:pPr>
            <a:r>
              <a:rPr lang="id-ID" sz="4000" b="1" dirty="0">
                <a:effectLst/>
                <a:latin typeface="Calibri" panose="020F0502020204030204" pitchFamily="34" charset="0"/>
                <a:ea typeface="Calibri" panose="020F0502020204030204" pitchFamily="34" charset="0"/>
                <a:cs typeface="Times New Roman" panose="02020603050405020304" pitchFamily="18" charset="0"/>
              </a:rPr>
              <a:t>Kepribadian Tokoh Utama Film “</a:t>
            </a:r>
            <a:r>
              <a:rPr lang="id-ID" sz="4000" b="1" i="1" dirty="0">
                <a:effectLst/>
                <a:latin typeface="Calibri" panose="020F0502020204030204" pitchFamily="34" charset="0"/>
                <a:ea typeface="Calibri" panose="020F0502020204030204" pitchFamily="34" charset="0"/>
                <a:cs typeface="Times New Roman" panose="02020603050405020304" pitchFamily="18" charset="0"/>
              </a:rPr>
              <a:t>Ku Kira Kau Rumah” </a:t>
            </a:r>
            <a:r>
              <a:rPr lang="id-ID" sz="4000" b="1" dirty="0">
                <a:effectLst/>
                <a:latin typeface="Calibri" panose="020F0502020204030204" pitchFamily="34" charset="0"/>
                <a:ea typeface="Calibri" panose="020F0502020204030204" pitchFamily="34" charset="0"/>
                <a:cs typeface="Times New Roman" panose="02020603050405020304" pitchFamily="18" charset="0"/>
              </a:rPr>
              <a:t>: Kajian Psikologi Sastra Sigmund Freud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rot="-2700000">
            <a:off x="2023374" y="8628063"/>
            <a:ext cx="4802710" cy="4802710"/>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2700000">
            <a:off x="11844164" y="-3447868"/>
            <a:ext cx="4802710" cy="4802710"/>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2700000">
            <a:off x="-472116" y="8263609"/>
            <a:ext cx="4802710" cy="480271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2700000">
            <a:off x="14876362" y="-2204368"/>
            <a:ext cx="4802710" cy="4802710"/>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2700000">
            <a:off x="2045097" y="9507110"/>
            <a:ext cx="4802710" cy="4802710"/>
            <a:chOff x="0" y="0"/>
            <a:chExt cx="812800" cy="812800"/>
          </a:xfrm>
        </p:grpSpPr>
        <p:sp>
          <p:nvSpPr>
            <p:cNvPr id="17" name="Freeform 1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rot="-2700000">
            <a:off x="11844164" y="-4057466"/>
            <a:ext cx="4802710" cy="4802710"/>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rot="-2700000">
            <a:off x="2045097" y="10075771"/>
            <a:ext cx="4802710" cy="4802710"/>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rot="-2700000">
            <a:off x="14876362" y="-3233068"/>
            <a:ext cx="4802710" cy="4802710"/>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rot="-2700000">
            <a:off x="-472116" y="8912205"/>
            <a:ext cx="4802710" cy="4802710"/>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31"/>
          <p:cNvSpPr/>
          <p:nvPr/>
        </p:nvSpPr>
        <p:spPr>
          <a:xfrm>
            <a:off x="-3076309"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TextBox 33"/>
          <p:cNvSpPr txBox="1"/>
          <p:nvPr/>
        </p:nvSpPr>
        <p:spPr>
          <a:xfrm>
            <a:off x="1338542" y="2159016"/>
            <a:ext cx="9784007" cy="1737235"/>
          </a:xfrm>
          <a:prstGeom prst="rect">
            <a:avLst/>
          </a:prstGeom>
        </p:spPr>
        <p:txBody>
          <a:bodyPr lIns="0" tIns="0" rIns="0" bIns="0" rtlCol="0" anchor="t">
            <a:spAutoFit/>
          </a:bodyPr>
          <a:lstStyle/>
          <a:p>
            <a:pPr>
              <a:lnSpc>
                <a:spcPts val="12683"/>
              </a:lnSpc>
            </a:pPr>
            <a:r>
              <a:rPr lang="en-US" sz="11029">
                <a:solidFill>
                  <a:srgbClr val="000000"/>
                </a:solidFill>
                <a:latin typeface="Poppins Bold"/>
              </a:rPr>
              <a:t>TERIMAKASIH</a:t>
            </a:r>
          </a:p>
        </p:txBody>
      </p:sp>
      <p:sp>
        <p:nvSpPr>
          <p:cNvPr id="34" name="TextBox 34"/>
          <p:cNvSpPr txBox="1"/>
          <p:nvPr/>
        </p:nvSpPr>
        <p:spPr>
          <a:xfrm>
            <a:off x="1338542" y="3908982"/>
            <a:ext cx="8555376" cy="756252"/>
          </a:xfrm>
          <a:prstGeom prst="rect">
            <a:avLst/>
          </a:prstGeom>
        </p:spPr>
        <p:txBody>
          <a:bodyPr lIns="0" tIns="0" rIns="0" bIns="0" rtlCol="0" anchor="t">
            <a:spAutoFit/>
          </a:bodyPr>
          <a:lstStyle/>
          <a:p>
            <a:pPr>
              <a:lnSpc>
                <a:spcPts val="5521"/>
              </a:lnSpc>
            </a:pPr>
            <a:r>
              <a:rPr lang="en-US" sz="4801" spc="729">
                <a:solidFill>
                  <a:srgbClr val="21264D"/>
                </a:solidFill>
                <a:latin typeface="Poppins"/>
              </a:rPr>
              <a:t>ATAS PERHATIANNYA</a:t>
            </a:r>
          </a:p>
        </p:txBody>
      </p:sp>
      <p:sp>
        <p:nvSpPr>
          <p:cNvPr id="37" name="Freeform 17">
            <a:extLst>
              <a:ext uri="{FF2B5EF4-FFF2-40B4-BE49-F238E27FC236}">
                <a16:creationId xmlns:a16="http://schemas.microsoft.com/office/drawing/2014/main" id="{4ECD7B58-312A-456A-956B-171458C21604}"/>
              </a:ext>
            </a:extLst>
          </p:cNvPr>
          <p:cNvSpPr/>
          <p:nvPr/>
        </p:nvSpPr>
        <p:spPr>
          <a:xfrm>
            <a:off x="10811926" y="3503505"/>
            <a:ext cx="8804788" cy="8804788"/>
          </a:xfrm>
          <a:custGeom>
            <a:avLst/>
            <a:gdLst/>
            <a:ahLst/>
            <a:cxnLst/>
            <a:rect l="l" t="t" r="r" b="b"/>
            <a:pathLst>
              <a:path w="8804788" h="8804788">
                <a:moveTo>
                  <a:pt x="0" y="0"/>
                </a:moveTo>
                <a:lnTo>
                  <a:pt x="8804788" y="0"/>
                </a:lnTo>
                <a:lnTo>
                  <a:pt x="8804788" y="8804788"/>
                </a:lnTo>
                <a:lnTo>
                  <a:pt x="0" y="8804788"/>
                </a:lnTo>
                <a:lnTo>
                  <a:pt x="0" y="0"/>
                </a:lnTo>
                <a:close/>
              </a:path>
            </a:pathLst>
          </a:custGeom>
          <a:blipFill>
            <a:blip r:embed="rId4">
              <a:alphaModFix amt="80000"/>
            </a:blip>
            <a:stretch>
              <a:fillRect/>
            </a:stretch>
          </a:blipFill>
        </p:spPr>
        <p:txBody>
          <a:bodyPr/>
          <a:lstStyle/>
          <a:p>
            <a:endParaRPr lang="en-ID" dirty="0"/>
          </a:p>
        </p:txBody>
      </p:sp>
      <p:sp>
        <p:nvSpPr>
          <p:cNvPr id="38" name="TextBox 36">
            <a:extLst>
              <a:ext uri="{FF2B5EF4-FFF2-40B4-BE49-F238E27FC236}">
                <a16:creationId xmlns:a16="http://schemas.microsoft.com/office/drawing/2014/main" id="{09037BB9-50B6-4086-8545-284AD9B5A014}"/>
              </a:ext>
            </a:extLst>
          </p:cNvPr>
          <p:cNvSpPr txBox="1"/>
          <p:nvPr/>
        </p:nvSpPr>
        <p:spPr>
          <a:xfrm>
            <a:off x="4824793" y="7008026"/>
            <a:ext cx="7153371" cy="1441933"/>
          </a:xfrm>
          <a:prstGeom prst="rect">
            <a:avLst/>
          </a:prstGeom>
        </p:spPr>
        <p:txBody>
          <a:bodyPr wrap="square" lIns="0" tIns="0" rIns="0" bIns="0" rtlCol="0" anchor="t">
            <a:spAutoFit/>
          </a:bodyPr>
          <a:lstStyle/>
          <a:p>
            <a:pPr algn="ctr">
              <a:lnSpc>
                <a:spcPts val="3615"/>
              </a:lnSpc>
            </a:pPr>
            <a:r>
              <a:rPr lang="id-ID" sz="4800" dirty="0">
                <a:solidFill>
                  <a:srgbClr val="21264D"/>
                </a:solidFill>
                <a:latin typeface="Poppins Bold"/>
              </a:rPr>
              <a:t>Shaya Seriefaza</a:t>
            </a:r>
            <a:endParaRPr lang="en-US" sz="4800" dirty="0">
              <a:solidFill>
                <a:srgbClr val="21264D"/>
              </a:solidFill>
              <a:latin typeface="Poppins Bold"/>
            </a:endParaRPr>
          </a:p>
          <a:p>
            <a:pPr algn="ctr">
              <a:lnSpc>
                <a:spcPts val="3615"/>
              </a:lnSpc>
            </a:pPr>
            <a:endParaRPr lang="id-ID" sz="4800" dirty="0">
              <a:solidFill>
                <a:srgbClr val="21264D"/>
              </a:solidFill>
              <a:latin typeface="Poppins Bold"/>
            </a:endParaRPr>
          </a:p>
          <a:p>
            <a:pPr algn="ctr">
              <a:lnSpc>
                <a:spcPts val="3615"/>
              </a:lnSpc>
            </a:pPr>
            <a:r>
              <a:rPr lang="en-US" sz="4800" dirty="0">
                <a:solidFill>
                  <a:srgbClr val="21264D"/>
                </a:solidFill>
                <a:latin typeface="Poppins Bold"/>
              </a:rPr>
              <a:t>2</a:t>
            </a:r>
            <a:r>
              <a:rPr lang="id-ID" sz="4800" dirty="0">
                <a:solidFill>
                  <a:srgbClr val="21264D"/>
                </a:solidFill>
                <a:latin typeface="Poppins Bold"/>
              </a:rPr>
              <a:t>110221008</a:t>
            </a:r>
            <a:endParaRPr lang="en-US" sz="4800" dirty="0">
              <a:solidFill>
                <a:srgbClr val="21264D"/>
              </a:solidFill>
              <a:latin typeface="Poppins Bold"/>
            </a:endParaRPr>
          </a:p>
        </p:txBody>
      </p:sp>
      <p:grpSp>
        <p:nvGrpSpPr>
          <p:cNvPr id="39" name="Group 38">
            <a:extLst>
              <a:ext uri="{FF2B5EF4-FFF2-40B4-BE49-F238E27FC236}">
                <a16:creationId xmlns:a16="http://schemas.microsoft.com/office/drawing/2014/main" id="{DD75C7C4-DD81-45F5-B988-D0E55F853B5D}"/>
              </a:ext>
            </a:extLst>
          </p:cNvPr>
          <p:cNvGrpSpPr/>
          <p:nvPr/>
        </p:nvGrpSpPr>
        <p:grpSpPr>
          <a:xfrm>
            <a:off x="751366" y="392527"/>
            <a:ext cx="6328081" cy="942789"/>
            <a:chOff x="13716000" y="907468"/>
            <a:chExt cx="3916533" cy="761067"/>
          </a:xfrm>
        </p:grpSpPr>
        <p:sp>
          <p:nvSpPr>
            <p:cNvPr id="40" name="Freeform 29">
              <a:extLst>
                <a:ext uri="{FF2B5EF4-FFF2-40B4-BE49-F238E27FC236}">
                  <a16:creationId xmlns:a16="http://schemas.microsoft.com/office/drawing/2014/main" id="{18A9B22D-A1B8-4207-B502-F6529108C463}"/>
                </a:ext>
              </a:extLst>
            </p:cNvPr>
            <p:cNvSpPr/>
            <p:nvPr/>
          </p:nvSpPr>
          <p:spPr>
            <a:xfrm>
              <a:off x="13716000" y="907468"/>
              <a:ext cx="522620" cy="386739"/>
            </a:xfrm>
            <a:custGeom>
              <a:avLst/>
              <a:gdLst/>
              <a:ahLst/>
              <a:cxnLst/>
              <a:rect l="l" t="t" r="r" b="b"/>
              <a:pathLst>
                <a:path w="522620" h="386739">
                  <a:moveTo>
                    <a:pt x="0" y="0"/>
                  </a:moveTo>
                  <a:lnTo>
                    <a:pt x="522620" y="0"/>
                  </a:lnTo>
                  <a:lnTo>
                    <a:pt x="522620" y="386739"/>
                  </a:lnTo>
                  <a:lnTo>
                    <a:pt x="0" y="3867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1" name="TextBox 30">
              <a:extLst>
                <a:ext uri="{FF2B5EF4-FFF2-40B4-BE49-F238E27FC236}">
                  <a16:creationId xmlns:a16="http://schemas.microsoft.com/office/drawing/2014/main" id="{03DD969F-5F5A-42D1-A535-170B8C478E85}"/>
                </a:ext>
              </a:extLst>
            </p:cNvPr>
            <p:cNvSpPr txBox="1"/>
            <p:nvPr/>
          </p:nvSpPr>
          <p:spPr>
            <a:xfrm>
              <a:off x="14209571" y="1027334"/>
              <a:ext cx="3422962" cy="641201"/>
            </a:xfrm>
            <a:prstGeom prst="rect">
              <a:avLst/>
            </a:prstGeom>
          </p:spPr>
          <p:txBody>
            <a:bodyPr wrap="square" lIns="0" tIns="0" rIns="0" bIns="0" rtlCol="0" anchor="t">
              <a:spAutoFit/>
            </a:bodyPr>
            <a:lstStyle/>
            <a:p>
              <a:pPr algn="just">
                <a:lnSpc>
                  <a:spcPts val="2533"/>
                </a:lnSpc>
              </a:pPr>
              <a:r>
                <a:rPr lang="en-US" sz="2203" dirty="0">
                  <a:solidFill>
                    <a:srgbClr val="21264D"/>
                  </a:solidFill>
                  <a:latin typeface="Poppins Bold"/>
                </a:rPr>
                <a:t>UNIVERSITAS  MUHAMMDIYAH JEMBER</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C2FAC96E-F878-418D-BDBB-0AF2109446A5}"/>
              </a:ext>
            </a:extLst>
          </p:cNvPr>
          <p:cNvGrpSpPr/>
          <p:nvPr/>
        </p:nvGrpSpPr>
        <p:grpSpPr>
          <a:xfrm>
            <a:off x="860979" y="3985966"/>
            <a:ext cx="8886889" cy="5500934"/>
            <a:chOff x="1236173" y="4070790"/>
            <a:chExt cx="8886889" cy="5500934"/>
          </a:xfrm>
        </p:grpSpPr>
        <p:grpSp>
          <p:nvGrpSpPr>
            <p:cNvPr id="5" name="Group 5"/>
            <p:cNvGrpSpPr/>
            <p:nvPr/>
          </p:nvGrpSpPr>
          <p:grpSpPr>
            <a:xfrm>
              <a:off x="1310348" y="4758050"/>
              <a:ext cx="8812714" cy="4813674"/>
              <a:chOff x="0" y="-38100"/>
              <a:chExt cx="4163213" cy="2274028"/>
            </a:xfrm>
          </p:grpSpPr>
          <p:sp>
            <p:nvSpPr>
              <p:cNvPr id="6" name="Freeform 6"/>
              <p:cNvSpPr/>
              <p:nvPr/>
            </p:nvSpPr>
            <p:spPr>
              <a:xfrm>
                <a:off x="0" y="0"/>
                <a:ext cx="4163213" cy="2235928"/>
              </a:xfrm>
              <a:custGeom>
                <a:avLst/>
                <a:gdLst/>
                <a:ahLst/>
                <a:cxnLst/>
                <a:rect l="l" t="t" r="r" b="b"/>
                <a:pathLst>
                  <a:path w="3422684" h="602094">
                    <a:moveTo>
                      <a:pt x="0" y="0"/>
                    </a:moveTo>
                    <a:lnTo>
                      <a:pt x="3422684" y="0"/>
                    </a:lnTo>
                    <a:lnTo>
                      <a:pt x="3422684" y="602094"/>
                    </a:lnTo>
                    <a:lnTo>
                      <a:pt x="0" y="602094"/>
                    </a:lnTo>
                    <a:close/>
                  </a:path>
                </a:pathLst>
              </a:custGeom>
              <a:solidFill>
                <a:srgbClr val="F4F4F4"/>
              </a:solidFill>
            </p:spPr>
            <p:txBody>
              <a:bodyPr/>
              <a:lstStyle/>
              <a:p>
                <a:endParaRPr lang="en-US" dirty="0"/>
              </a:p>
            </p:txBody>
          </p:sp>
          <p:sp>
            <p:nvSpPr>
              <p:cNvPr id="7" name="TextBox 7"/>
              <p:cNvSpPr txBox="1"/>
              <p:nvPr/>
            </p:nvSpPr>
            <p:spPr>
              <a:xfrm>
                <a:off x="0" y="-38100"/>
                <a:ext cx="3422684" cy="64019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1098990" y="4207973"/>
              <a:ext cx="1276132" cy="1001766"/>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19" name="TextBox 19"/>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nvGrpSpPr>
            <p:cNvPr id="29" name="Group 29"/>
            <p:cNvGrpSpPr/>
            <p:nvPr/>
          </p:nvGrpSpPr>
          <p:grpSpPr>
            <a:xfrm rot="2700000">
              <a:off x="1387972" y="4208717"/>
              <a:ext cx="1216282" cy="1216282"/>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31" name="TextBox 31"/>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sp>
        <p:nvSpPr>
          <p:cNvPr id="45" name="TextBox 45"/>
          <p:cNvSpPr txBox="1"/>
          <p:nvPr/>
        </p:nvSpPr>
        <p:spPr>
          <a:xfrm>
            <a:off x="2323129" y="4941564"/>
            <a:ext cx="7228011" cy="4508222"/>
          </a:xfrm>
          <a:prstGeom prst="rect">
            <a:avLst/>
          </a:prstGeom>
        </p:spPr>
        <p:txBody>
          <a:bodyPr wrap="square" lIns="0" tIns="0" rIns="0" bIns="0" rtlCol="0" anchor="t">
            <a:spAutoFit/>
          </a:bodyPr>
          <a:lstStyle/>
          <a:p>
            <a:pPr>
              <a:lnSpc>
                <a:spcPts val="2280"/>
              </a:lnSpc>
            </a:pPr>
            <a:r>
              <a:rPr lang="en-US" sz="2400" b="1" dirty="0">
                <a:solidFill>
                  <a:srgbClr val="21264D"/>
                </a:solidFill>
                <a:latin typeface="Times New Roman" panose="02020603050405020304" pitchFamily="18" charset="0"/>
                <a:cs typeface="Times New Roman" panose="02020603050405020304" pitchFamily="18" charset="0"/>
              </a:rPr>
              <a:t>TUJUAN KESEHATAN KERJA</a:t>
            </a:r>
          </a:p>
          <a:p>
            <a:pPr marL="342900" marR="182880" lvl="0" indent="-342900" algn="just" fontAlgn="base">
              <a:lnSpc>
                <a:spcPct val="115000"/>
              </a:lnSpc>
              <a:spcBef>
                <a:spcPts val="0"/>
              </a:spcBef>
              <a:spcAft>
                <a:spcPts val="0"/>
              </a:spcAft>
              <a:buFont typeface="+mj-lt"/>
              <a:buAutoNum type="alphaLcPeriod"/>
              <a:tabLst>
                <a:tab pos="8572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Memelihara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meningkatkan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derajat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kesehatan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masyarakat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lapangan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ketingkat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setinggi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tingginya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182880" lvl="0" indent="-342900" algn="just" fontAlgn="base">
              <a:lnSpc>
                <a:spcPct val="115000"/>
              </a:lnSpc>
              <a:spcBef>
                <a:spcPts val="0"/>
              </a:spcBef>
              <a:spcAft>
                <a:spcPts val="0"/>
              </a:spcAft>
              <a:buFont typeface="+mj-lt"/>
              <a:buAutoNum type="alphaLcPeriod"/>
              <a:tabLst>
                <a:tab pos="8572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Mencegah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timbulnya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gangguan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Kesehatan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masyarakat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182880" lvl="0" indent="-342900" algn="just" fontAlgn="base">
              <a:lnSpc>
                <a:spcPct val="115000"/>
              </a:lnSpc>
              <a:spcBef>
                <a:spcPts val="0"/>
              </a:spcBef>
              <a:spcAft>
                <a:spcPts val="0"/>
              </a:spcAft>
              <a:buFont typeface="+mj-lt"/>
              <a:buAutoNum type="alphaLcPeriod"/>
              <a:tabLst>
                <a:tab pos="8572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perlindungan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bagi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pekerjaannya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kemungkinan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bahaya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182880" lvl="0" indent="-342900" algn="just" fontAlgn="base">
              <a:lnSpc>
                <a:spcPct val="115000"/>
              </a:lnSpc>
              <a:spcBef>
                <a:spcPts val="0"/>
              </a:spcBef>
              <a:spcAft>
                <a:spcPts val="0"/>
              </a:spcAft>
              <a:buFont typeface="+mj-lt"/>
              <a:buAutoNum type="alphaLcPeriod"/>
              <a:tabLst>
                <a:tab pos="8572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Menempatkan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memelihara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pekerja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lingkungan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pekerjaan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sesuai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kemampuan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fisik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psikis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pekerjaannya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21264D"/>
              </a:solidFill>
              <a:latin typeface="Times New Roman" panose="02020603050405020304" pitchFamily="18" charset="0"/>
              <a:cs typeface="Times New Roman" panose="02020603050405020304" pitchFamily="18" charset="0"/>
            </a:endParaRPr>
          </a:p>
        </p:txBody>
      </p:sp>
      <p:sp>
        <p:nvSpPr>
          <p:cNvPr id="65" name="Freeform 65"/>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6" name="TextBox 17">
            <a:extLst>
              <a:ext uri="{FF2B5EF4-FFF2-40B4-BE49-F238E27FC236}">
                <a16:creationId xmlns:a16="http://schemas.microsoft.com/office/drawing/2014/main" id="{83782F2D-C45E-4BCC-9D84-1594338EAFBE}"/>
              </a:ext>
            </a:extLst>
          </p:cNvPr>
          <p:cNvSpPr txBox="1"/>
          <p:nvPr/>
        </p:nvSpPr>
        <p:spPr>
          <a:xfrm>
            <a:off x="5112283" y="647700"/>
            <a:ext cx="7835653" cy="658835"/>
          </a:xfrm>
          <a:prstGeom prst="rect">
            <a:avLst/>
          </a:prstGeom>
        </p:spPr>
        <p:txBody>
          <a:bodyPr wrap="square" lIns="0" tIns="0" rIns="0" bIns="0" rtlCol="0" anchor="t">
            <a:spAutoFit/>
          </a:bodyPr>
          <a:lstStyle/>
          <a:p>
            <a:pPr algn="ctr">
              <a:lnSpc>
                <a:spcPts val="5980"/>
              </a:lnSpc>
            </a:pPr>
            <a:r>
              <a:rPr lang="en-US" sz="2800" dirty="0">
                <a:latin typeface="Times New Roman" panose="02020603050405020304" pitchFamily="18" charset="0"/>
                <a:cs typeface="Times New Roman" panose="02020603050405020304" pitchFamily="18" charset="0"/>
              </a:rPr>
              <a:t>KESEHATAN KERJA</a:t>
            </a:r>
          </a:p>
        </p:txBody>
      </p:sp>
      <p:sp>
        <p:nvSpPr>
          <p:cNvPr id="67" name="TextBox 18">
            <a:extLst>
              <a:ext uri="{FF2B5EF4-FFF2-40B4-BE49-F238E27FC236}">
                <a16:creationId xmlns:a16="http://schemas.microsoft.com/office/drawing/2014/main" id="{F5CD6802-5C98-4FE2-8D65-DECADC49781D}"/>
              </a:ext>
            </a:extLst>
          </p:cNvPr>
          <p:cNvSpPr txBox="1"/>
          <p:nvPr/>
        </p:nvSpPr>
        <p:spPr>
          <a:xfrm>
            <a:off x="1524000" y="1333500"/>
            <a:ext cx="15441209" cy="2386872"/>
          </a:xfrm>
          <a:prstGeom prst="rect">
            <a:avLst/>
          </a:prstGeom>
        </p:spPr>
        <p:txBody>
          <a:bodyPr wrap="square" lIns="0" tIns="0" rIns="0" bIns="0" rtlCol="0" anchor="t">
            <a:spAutoFit/>
          </a:bodyPr>
          <a:lstStyle/>
          <a:p>
            <a:pPr algn="ctr">
              <a:lnSpc>
                <a:spcPts val="3779"/>
              </a:lnSpc>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Menurut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Hedianto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et al., 2014) ,”Kesehatan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kebebasan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kekerasan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fisik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menurut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1950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kesehatan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mempertahankan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meningkatkan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derajat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kesejahteraan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fisik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mental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sosial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setinggi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tingginya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bagi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semua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pekerja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semua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pekerjaan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risiko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akibat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faktor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merugikan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kesehatan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penempatan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pemeliharaan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pekerja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lingkungan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diadaptasikan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kapabilitas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fisiologi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psikologi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diringkaskan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adaptasi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pekerjaan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manusia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p:txBody>
      </p:sp>
      <p:grpSp>
        <p:nvGrpSpPr>
          <p:cNvPr id="104" name="Group 103">
            <a:extLst>
              <a:ext uri="{FF2B5EF4-FFF2-40B4-BE49-F238E27FC236}">
                <a16:creationId xmlns:a16="http://schemas.microsoft.com/office/drawing/2014/main" id="{219102E3-32AB-4C16-8204-BB9FE6B04614}"/>
              </a:ext>
            </a:extLst>
          </p:cNvPr>
          <p:cNvGrpSpPr/>
          <p:nvPr/>
        </p:nvGrpSpPr>
        <p:grpSpPr>
          <a:xfrm>
            <a:off x="10252901" y="3952654"/>
            <a:ext cx="7806499" cy="4902159"/>
            <a:chOff x="9832596" y="4126416"/>
            <a:chExt cx="7806499" cy="5095828"/>
          </a:xfrm>
        </p:grpSpPr>
        <p:grpSp>
          <p:nvGrpSpPr>
            <p:cNvPr id="105" name="Group 104">
              <a:extLst>
                <a:ext uri="{FF2B5EF4-FFF2-40B4-BE49-F238E27FC236}">
                  <a16:creationId xmlns:a16="http://schemas.microsoft.com/office/drawing/2014/main" id="{41AE38B6-4E23-4E88-BEB4-54A0DB83A7E3}"/>
                </a:ext>
              </a:extLst>
            </p:cNvPr>
            <p:cNvGrpSpPr/>
            <p:nvPr/>
          </p:nvGrpSpPr>
          <p:grpSpPr>
            <a:xfrm>
              <a:off x="9832596" y="4126416"/>
              <a:ext cx="7806499" cy="5095828"/>
              <a:chOff x="1236173" y="4070790"/>
              <a:chExt cx="7806499" cy="5095828"/>
            </a:xfrm>
          </p:grpSpPr>
          <p:grpSp>
            <p:nvGrpSpPr>
              <p:cNvPr id="107" name="Group 5">
                <a:extLst>
                  <a:ext uri="{FF2B5EF4-FFF2-40B4-BE49-F238E27FC236}">
                    <a16:creationId xmlns:a16="http://schemas.microsoft.com/office/drawing/2014/main" id="{29D416C5-E92F-46DA-8A3E-CF0CDA639FBB}"/>
                  </a:ext>
                </a:extLst>
              </p:cNvPr>
              <p:cNvGrpSpPr/>
              <p:nvPr/>
            </p:nvGrpSpPr>
            <p:grpSpPr>
              <a:xfrm>
                <a:off x="1310348" y="4758050"/>
                <a:ext cx="7732324" cy="4408568"/>
                <a:chOff x="0" y="-38100"/>
                <a:chExt cx="3652826" cy="2082651"/>
              </a:xfrm>
            </p:grpSpPr>
            <p:sp>
              <p:nvSpPr>
                <p:cNvPr id="114" name="Freeform 6">
                  <a:extLst>
                    <a:ext uri="{FF2B5EF4-FFF2-40B4-BE49-F238E27FC236}">
                      <a16:creationId xmlns:a16="http://schemas.microsoft.com/office/drawing/2014/main" id="{41BD90DE-52CB-41B1-8EF4-194ED2F37616}"/>
                    </a:ext>
                  </a:extLst>
                </p:cNvPr>
                <p:cNvSpPr/>
                <p:nvPr/>
              </p:nvSpPr>
              <p:spPr>
                <a:xfrm>
                  <a:off x="0" y="-1"/>
                  <a:ext cx="3652826" cy="2044552"/>
                </a:xfrm>
                <a:custGeom>
                  <a:avLst/>
                  <a:gdLst/>
                  <a:ahLst/>
                  <a:cxnLst/>
                  <a:rect l="l" t="t" r="r" b="b"/>
                  <a:pathLst>
                    <a:path w="3422684" h="602094">
                      <a:moveTo>
                        <a:pt x="0" y="0"/>
                      </a:moveTo>
                      <a:lnTo>
                        <a:pt x="3422684" y="0"/>
                      </a:lnTo>
                      <a:lnTo>
                        <a:pt x="3422684" y="602094"/>
                      </a:lnTo>
                      <a:lnTo>
                        <a:pt x="0" y="602094"/>
                      </a:lnTo>
                      <a:close/>
                    </a:path>
                  </a:pathLst>
                </a:custGeom>
                <a:solidFill>
                  <a:srgbClr val="F4F4F4"/>
                </a:solidFill>
              </p:spPr>
              <p:txBody>
                <a:bodyPr/>
                <a:lstStyle/>
                <a:p>
                  <a:endParaRPr lang="en-US" dirty="0"/>
                </a:p>
              </p:txBody>
            </p:sp>
            <p:sp>
              <p:nvSpPr>
                <p:cNvPr id="115" name="TextBox 7">
                  <a:extLst>
                    <a:ext uri="{FF2B5EF4-FFF2-40B4-BE49-F238E27FC236}">
                      <a16:creationId xmlns:a16="http://schemas.microsoft.com/office/drawing/2014/main" id="{601D5377-DCFD-4B14-AB03-73DFFAE2E40A}"/>
                    </a:ext>
                  </a:extLst>
                </p:cNvPr>
                <p:cNvSpPr txBox="1"/>
                <p:nvPr/>
              </p:nvSpPr>
              <p:spPr>
                <a:xfrm>
                  <a:off x="0" y="-38100"/>
                  <a:ext cx="3422684" cy="1140935"/>
                </a:xfrm>
                <a:prstGeom prst="rect">
                  <a:avLst/>
                </a:prstGeom>
              </p:spPr>
              <p:txBody>
                <a:bodyPr lIns="50800" tIns="50800" rIns="50800" bIns="50800" rtlCol="0" anchor="ctr"/>
                <a:lstStyle/>
                <a:p>
                  <a:pPr algn="ctr">
                    <a:lnSpc>
                      <a:spcPts val="2659"/>
                    </a:lnSpc>
                  </a:pPr>
                  <a:endParaRPr dirty="0"/>
                </a:p>
              </p:txBody>
            </p:sp>
          </p:grpSp>
          <p:grpSp>
            <p:nvGrpSpPr>
              <p:cNvPr id="108" name="Group 17">
                <a:extLst>
                  <a:ext uri="{FF2B5EF4-FFF2-40B4-BE49-F238E27FC236}">
                    <a16:creationId xmlns:a16="http://schemas.microsoft.com/office/drawing/2014/main" id="{A459EA9F-6224-4DBF-9D57-F78D70F8E6BC}"/>
                  </a:ext>
                </a:extLst>
              </p:cNvPr>
              <p:cNvGrpSpPr/>
              <p:nvPr/>
            </p:nvGrpSpPr>
            <p:grpSpPr>
              <a:xfrm rot="2700000">
                <a:off x="1098990" y="4207973"/>
                <a:ext cx="1276132" cy="1001766"/>
                <a:chOff x="0" y="0"/>
                <a:chExt cx="812800" cy="812800"/>
              </a:xfrm>
            </p:grpSpPr>
            <p:sp>
              <p:nvSpPr>
                <p:cNvPr id="112" name="Freeform 18">
                  <a:extLst>
                    <a:ext uri="{FF2B5EF4-FFF2-40B4-BE49-F238E27FC236}">
                      <a16:creationId xmlns:a16="http://schemas.microsoft.com/office/drawing/2014/main" id="{3EDA1314-41C1-46A6-B15E-E25277D83F3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113" name="TextBox 19">
                  <a:extLst>
                    <a:ext uri="{FF2B5EF4-FFF2-40B4-BE49-F238E27FC236}">
                      <a16:creationId xmlns:a16="http://schemas.microsoft.com/office/drawing/2014/main" id="{8F7309F2-C6AB-41F1-B776-2A308EBACF3B}"/>
                    </a:ext>
                  </a:extLst>
                </p:cNvPr>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nvGrpSpPr>
              <p:cNvPr id="109" name="Group 29">
                <a:extLst>
                  <a:ext uri="{FF2B5EF4-FFF2-40B4-BE49-F238E27FC236}">
                    <a16:creationId xmlns:a16="http://schemas.microsoft.com/office/drawing/2014/main" id="{AC0EC0F0-E636-4331-B703-CF525F66CEBC}"/>
                  </a:ext>
                </a:extLst>
              </p:cNvPr>
              <p:cNvGrpSpPr/>
              <p:nvPr/>
            </p:nvGrpSpPr>
            <p:grpSpPr>
              <a:xfrm rot="2700000">
                <a:off x="1387972" y="4208717"/>
                <a:ext cx="1216282" cy="1216282"/>
                <a:chOff x="0" y="0"/>
                <a:chExt cx="812800" cy="812800"/>
              </a:xfrm>
            </p:grpSpPr>
            <p:sp>
              <p:nvSpPr>
                <p:cNvPr id="110" name="Freeform 30">
                  <a:extLst>
                    <a:ext uri="{FF2B5EF4-FFF2-40B4-BE49-F238E27FC236}">
                      <a16:creationId xmlns:a16="http://schemas.microsoft.com/office/drawing/2014/main" id="{CB9D0EF7-48C6-41EA-A8E3-8BC3AB412C87}"/>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txBody>
                <a:bodyPr/>
                <a:lstStyle/>
                <a:p>
                  <a:endParaRPr lang="en-US" dirty="0"/>
                </a:p>
              </p:txBody>
            </p:sp>
            <p:sp>
              <p:nvSpPr>
                <p:cNvPr id="111" name="TextBox 31">
                  <a:extLst>
                    <a:ext uri="{FF2B5EF4-FFF2-40B4-BE49-F238E27FC236}">
                      <a16:creationId xmlns:a16="http://schemas.microsoft.com/office/drawing/2014/main" id="{B368A82D-D00D-4AB9-8C04-955864DE883B}"/>
                    </a:ext>
                  </a:extLst>
                </p:cNvPr>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sp>
          <p:nvSpPr>
            <p:cNvPr id="106" name="TextBox 45">
              <a:extLst>
                <a:ext uri="{FF2B5EF4-FFF2-40B4-BE49-F238E27FC236}">
                  <a16:creationId xmlns:a16="http://schemas.microsoft.com/office/drawing/2014/main" id="{AE92C15E-6DB3-4818-A7BC-1B7DF460197E}"/>
                </a:ext>
              </a:extLst>
            </p:cNvPr>
            <p:cNvSpPr txBox="1"/>
            <p:nvPr/>
          </p:nvSpPr>
          <p:spPr>
            <a:xfrm>
              <a:off x="11277600" y="5372100"/>
              <a:ext cx="5563944" cy="2159167"/>
            </a:xfrm>
            <a:prstGeom prst="rect">
              <a:avLst/>
            </a:prstGeom>
          </p:spPr>
          <p:txBody>
            <a:bodyPr wrap="square" lIns="0" tIns="0" rIns="0" bIns="0" rtlCol="0" anchor="t">
              <a:spAutoFit/>
            </a:bodyPr>
            <a:lstStyle/>
            <a:p>
              <a:pPr>
                <a:lnSpc>
                  <a:spcPts val="2280"/>
                </a:lnSpc>
              </a:pPr>
              <a:r>
                <a:rPr lang="en-US" sz="2400" b="1" dirty="0">
                  <a:solidFill>
                    <a:srgbClr val="21264D"/>
                  </a:solidFill>
                  <a:latin typeface="Times New Roman" panose="02020603050405020304" pitchFamily="18" charset="0"/>
                  <a:cs typeface="Times New Roman" panose="02020603050405020304" pitchFamily="18" charset="0"/>
                </a:rPr>
                <a:t>INDIKATOR KESEHATAN KERJA</a:t>
              </a:r>
            </a:p>
            <a:p>
              <a:pPr marL="457200" indent="-457200">
                <a:lnSpc>
                  <a:spcPts val="2280"/>
                </a:lnSpc>
                <a:buFont typeface="+mj-lt"/>
                <a:buAutoNum type="alphaLcPeriod"/>
              </a:pPr>
              <a:endParaRPr lang="en-US" sz="2400" dirty="0">
                <a:latin typeface="Times New Roman" panose="02020603050405020304" pitchFamily="18" charset="0"/>
                <a:cs typeface="Times New Roman" panose="02020603050405020304" pitchFamily="18" charset="0"/>
              </a:endParaRPr>
            </a:p>
            <a:p>
              <a:pPr marL="342900" indent="-342900">
                <a:lnSpc>
                  <a:spcPts val="2280"/>
                </a:lnSpc>
                <a:buFont typeface="+mj-lt"/>
                <a:buAutoNum type="alphaLcPeriod"/>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pengaturan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udara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280"/>
                </a:lnSpc>
                <a:buFont typeface="+mj-lt"/>
                <a:buAutoNum type="alphaLcPeriod"/>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Pengaturan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penerangan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ts val="2280"/>
                </a:lnSpc>
                <a:buFont typeface="+mj-lt"/>
                <a:buAutoNum type="alphaLcPeriod"/>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kondisi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fisik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mental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karyawan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228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2280"/>
                </a:lnSpc>
              </a:pPr>
              <a:endParaRPr lang="en-US" sz="2400" dirty="0">
                <a:solidFill>
                  <a:srgbClr val="21264D"/>
                </a:solidFill>
                <a:latin typeface="Times New Roman" panose="02020603050405020304" pitchFamily="18" charset="0"/>
                <a:cs typeface="Times New Roman" panose="02020603050405020304" pitchFamily="18" charset="0"/>
              </a:endParaRPr>
            </a:p>
          </p:txBody>
        </p:sp>
      </p:grpSp>
      <p:grpSp>
        <p:nvGrpSpPr>
          <p:cNvPr id="82" name="Group 81">
            <a:extLst>
              <a:ext uri="{FF2B5EF4-FFF2-40B4-BE49-F238E27FC236}">
                <a16:creationId xmlns:a16="http://schemas.microsoft.com/office/drawing/2014/main" id="{589C2DE6-0BF1-4531-8F5A-5348C49C01F5}"/>
              </a:ext>
            </a:extLst>
          </p:cNvPr>
          <p:cNvGrpSpPr/>
          <p:nvPr/>
        </p:nvGrpSpPr>
        <p:grpSpPr>
          <a:xfrm>
            <a:off x="11964377" y="0"/>
            <a:ext cx="6331644" cy="1113663"/>
            <a:chOff x="12759660" y="-152984"/>
            <a:chExt cx="5975167" cy="999831"/>
          </a:xfrm>
        </p:grpSpPr>
        <p:grpSp>
          <p:nvGrpSpPr>
            <p:cNvPr id="83" name="Group 82">
              <a:extLst>
                <a:ext uri="{FF2B5EF4-FFF2-40B4-BE49-F238E27FC236}">
                  <a16:creationId xmlns:a16="http://schemas.microsoft.com/office/drawing/2014/main" id="{31B9862D-96AF-4AB0-8662-979FA3F58E91}"/>
                </a:ext>
              </a:extLst>
            </p:cNvPr>
            <p:cNvGrpSpPr/>
            <p:nvPr/>
          </p:nvGrpSpPr>
          <p:grpSpPr>
            <a:xfrm>
              <a:off x="12759660" y="77805"/>
              <a:ext cx="4719281" cy="616900"/>
              <a:chOff x="12759661" y="77805"/>
              <a:chExt cx="4669392" cy="616900"/>
            </a:xfrm>
          </p:grpSpPr>
          <p:sp>
            <p:nvSpPr>
              <p:cNvPr id="85" name="Freeform 11">
                <a:extLst>
                  <a:ext uri="{FF2B5EF4-FFF2-40B4-BE49-F238E27FC236}">
                    <a16:creationId xmlns:a16="http://schemas.microsoft.com/office/drawing/2014/main" id="{063689F6-69DC-4263-8641-9D94E9D0A441}"/>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86" name="Freeform 12">
                <a:extLst>
                  <a:ext uri="{FF2B5EF4-FFF2-40B4-BE49-F238E27FC236}">
                    <a16:creationId xmlns:a16="http://schemas.microsoft.com/office/drawing/2014/main" id="{6269304E-FD0A-4BFC-A9E6-43AE2150C16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87" name="Freeform 13">
                <a:extLst>
                  <a:ext uri="{FF2B5EF4-FFF2-40B4-BE49-F238E27FC236}">
                    <a16:creationId xmlns:a16="http://schemas.microsoft.com/office/drawing/2014/main" id="{725C2A4D-D724-41F6-AA78-D8BA662385C7}"/>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88" name="Freeform 14">
                <a:extLst>
                  <a:ext uri="{FF2B5EF4-FFF2-40B4-BE49-F238E27FC236}">
                    <a16:creationId xmlns:a16="http://schemas.microsoft.com/office/drawing/2014/main" id="{1918B08C-F7C0-4035-8D37-CEBF6E4234F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84" name="Picture 83">
              <a:extLst>
                <a:ext uri="{FF2B5EF4-FFF2-40B4-BE49-F238E27FC236}">
                  <a16:creationId xmlns:a16="http://schemas.microsoft.com/office/drawing/2014/main" id="{58A0168B-AB85-4094-A635-1D398DCA2693}"/>
                </a:ext>
              </a:extLst>
            </p:cNvPr>
            <p:cNvPicPr>
              <a:picLocks noChangeAspect="1"/>
            </p:cNvPicPr>
            <p:nvPr/>
          </p:nvPicPr>
          <p:blipFill>
            <a:blip r:embed="rId8"/>
            <a:stretch>
              <a:fillRect/>
            </a:stretch>
          </p:blipFill>
          <p:spPr>
            <a:xfrm>
              <a:off x="17478942" y="-152984"/>
              <a:ext cx="1255885" cy="999831"/>
            </a:xfrm>
            <a:prstGeom prst="rect">
              <a:avLst/>
            </a:prstGeom>
          </p:spPr>
        </p:pic>
      </p:grpSp>
    </p:spTree>
    <p:extLst>
      <p:ext uri="{BB962C8B-B14F-4D97-AF65-F5344CB8AC3E}">
        <p14:creationId xmlns:p14="http://schemas.microsoft.com/office/powerpoint/2010/main" val="326905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C2FAC96E-F878-418D-BDBB-0AF2109446A5}"/>
              </a:ext>
            </a:extLst>
          </p:cNvPr>
          <p:cNvGrpSpPr/>
          <p:nvPr/>
        </p:nvGrpSpPr>
        <p:grpSpPr>
          <a:xfrm>
            <a:off x="818478" y="4462847"/>
            <a:ext cx="8096923" cy="4107824"/>
            <a:chOff x="1236173" y="4070790"/>
            <a:chExt cx="8096923" cy="4107824"/>
          </a:xfrm>
        </p:grpSpPr>
        <p:grpSp>
          <p:nvGrpSpPr>
            <p:cNvPr id="5" name="Group 5"/>
            <p:cNvGrpSpPr/>
            <p:nvPr/>
          </p:nvGrpSpPr>
          <p:grpSpPr>
            <a:xfrm>
              <a:off x="1310348" y="4758050"/>
              <a:ext cx="8022748" cy="3420564"/>
              <a:chOff x="0" y="-38100"/>
              <a:chExt cx="3790025" cy="1615909"/>
            </a:xfrm>
          </p:grpSpPr>
          <p:sp>
            <p:nvSpPr>
              <p:cNvPr id="6" name="Freeform 6"/>
              <p:cNvSpPr/>
              <p:nvPr/>
            </p:nvSpPr>
            <p:spPr>
              <a:xfrm>
                <a:off x="0" y="0"/>
                <a:ext cx="3790025" cy="1577809"/>
              </a:xfrm>
              <a:custGeom>
                <a:avLst/>
                <a:gdLst/>
                <a:ahLst/>
                <a:cxnLst/>
                <a:rect l="l" t="t" r="r" b="b"/>
                <a:pathLst>
                  <a:path w="3422684" h="602094">
                    <a:moveTo>
                      <a:pt x="0" y="0"/>
                    </a:moveTo>
                    <a:lnTo>
                      <a:pt x="3422684" y="0"/>
                    </a:lnTo>
                    <a:lnTo>
                      <a:pt x="3422684" y="602094"/>
                    </a:lnTo>
                    <a:lnTo>
                      <a:pt x="0" y="602094"/>
                    </a:lnTo>
                    <a:close/>
                  </a:path>
                </a:pathLst>
              </a:custGeom>
              <a:solidFill>
                <a:srgbClr val="F4F4F4"/>
              </a:solidFill>
            </p:spPr>
            <p:txBody>
              <a:bodyPr/>
              <a:lstStyle/>
              <a:p>
                <a:endParaRPr lang="en-US" dirty="0"/>
              </a:p>
            </p:txBody>
          </p:sp>
          <p:sp>
            <p:nvSpPr>
              <p:cNvPr id="7" name="TextBox 7"/>
              <p:cNvSpPr txBox="1"/>
              <p:nvPr/>
            </p:nvSpPr>
            <p:spPr>
              <a:xfrm>
                <a:off x="0" y="-38100"/>
                <a:ext cx="3422684" cy="64019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1098990" y="4207973"/>
              <a:ext cx="1276132" cy="1001766"/>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19" name="TextBox 19"/>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nvGrpSpPr>
            <p:cNvPr id="29" name="Group 29"/>
            <p:cNvGrpSpPr/>
            <p:nvPr/>
          </p:nvGrpSpPr>
          <p:grpSpPr>
            <a:xfrm rot="2700000">
              <a:off x="1387972" y="4208717"/>
              <a:ext cx="1216282" cy="1216282"/>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31" name="TextBox 31"/>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sp>
        <p:nvSpPr>
          <p:cNvPr id="45" name="TextBox 45"/>
          <p:cNvSpPr txBox="1"/>
          <p:nvPr/>
        </p:nvSpPr>
        <p:spPr>
          <a:xfrm>
            <a:off x="2677346" y="5621146"/>
            <a:ext cx="6238054" cy="2949525"/>
          </a:xfrm>
          <a:prstGeom prst="rect">
            <a:avLst/>
          </a:prstGeom>
        </p:spPr>
        <p:txBody>
          <a:bodyPr wrap="square" lIns="0" tIns="0" rIns="0" bIns="0" rtlCol="0" anchor="t">
            <a:spAutoFit/>
          </a:bodyPr>
          <a:lstStyle/>
          <a:p>
            <a:pPr>
              <a:lnSpc>
                <a:spcPts val="2280"/>
              </a:lnSpc>
            </a:pPr>
            <a:r>
              <a:rPr lang="en-US" sz="2400" b="1" dirty="0">
                <a:solidFill>
                  <a:srgbClr val="21264D"/>
                </a:solidFill>
                <a:latin typeface="Times New Roman" panose="02020603050405020304" pitchFamily="18" charset="0"/>
                <a:cs typeface="Times New Roman" panose="02020603050405020304" pitchFamily="18" charset="0"/>
              </a:rPr>
              <a:t>TUJUAN DISIPLIN KERJA</a:t>
            </a:r>
          </a:p>
          <a:p>
            <a:pPr>
              <a:lnSpc>
                <a:spcPts val="2280"/>
              </a:lnSpc>
            </a:pPr>
            <a:endParaRPr lang="en-US" sz="2400" b="1" dirty="0">
              <a:solidFill>
                <a:srgbClr val="21264D"/>
              </a:solidFill>
              <a:latin typeface="Times New Roman" panose="02020603050405020304" pitchFamily="18" charset="0"/>
              <a:cs typeface="Times New Roman" panose="02020603050405020304" pitchFamily="18" charset="0"/>
            </a:endParaRPr>
          </a:p>
          <a:p>
            <a:pPr marL="342900" indent="-342900">
              <a:lnSpc>
                <a:spcPts val="2280"/>
              </a:lnSpc>
              <a:buFont typeface="+mj-lt"/>
              <a:buAutoNum type="alphaLcPeriod"/>
            </a:pPr>
            <a:r>
              <a:rPr lang="en-US" sz="2400" dirty="0" err="1">
                <a:effectLst/>
                <a:latin typeface="Times New Roman" panose="02020603050405020304" pitchFamily="18" charset="0"/>
                <a:ea typeface="Times New Roman" panose="02020603050405020304" pitchFamily="18" charset="0"/>
              </a:rPr>
              <a:t>Tujuan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utama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disiplin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kerja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adalah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memastikan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perilaku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karyawan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konsisten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sesuai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aturan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perusahaan</a:t>
            </a:r>
            <a:r>
              <a:rPr lang="en-US" sz="2400" dirty="0">
                <a:effectLst/>
                <a:latin typeface="Times New Roman" panose="02020603050405020304" pitchFamily="18" charset="0"/>
                <a:ea typeface="Times New Roman" panose="02020603050405020304" pitchFamily="18" charset="0"/>
              </a:rPr>
              <a:t>.</a:t>
            </a:r>
          </a:p>
          <a:p>
            <a:pPr marL="342900" indent="-342900">
              <a:lnSpc>
                <a:spcPts val="2280"/>
              </a:lnSpc>
              <a:buFont typeface="+mj-lt"/>
              <a:buAutoNum type="alphaLcPeriod"/>
            </a:pPr>
            <a:endParaRPr lang="en-US" sz="2400" b="1" dirty="0">
              <a:solidFill>
                <a:srgbClr val="21264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280"/>
              </a:lnSpc>
              <a:buFont typeface="+mj-lt"/>
              <a:buAutoNum type="alphaLcPeriod"/>
            </a:pPr>
            <a:r>
              <a:rPr lang="en-US" sz="2400" dirty="0" err="1">
                <a:effectLst/>
                <a:latin typeface="Times New Roman" panose="02020603050405020304" pitchFamily="18" charset="0"/>
                <a:ea typeface="Times New Roman" panose="02020603050405020304" pitchFamily="18" charset="0"/>
              </a:rPr>
              <a:t>Tujuan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disiplin</a:t>
            </a:r>
            <a:r>
              <a:rPr lang="en-US" sz="2400" dirty="0">
                <a:effectLst/>
                <a:latin typeface="Times New Roman" panose="02020603050405020304" pitchFamily="18" charset="0"/>
                <a:ea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rPr>
              <a:t>kedua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adalah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menumbuhkan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atau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mempertahankan</a:t>
            </a:r>
            <a:r>
              <a:rPr lang="en-US" sz="2400" dirty="0">
                <a:effectLst/>
                <a:latin typeface="Times New Roman" panose="02020603050405020304" pitchFamily="18" charset="0"/>
                <a:ea typeface="Times New Roman" panose="02020603050405020304" pitchFamily="18" charset="0"/>
              </a:rPr>
              <a:t> rasa </a:t>
            </a:r>
            <a:r>
              <a:rPr lang="en-US" sz="2400" dirty="0" err="1">
                <a:effectLst/>
                <a:latin typeface="Times New Roman" panose="02020603050405020304" pitchFamily="18" charset="0"/>
                <a:ea typeface="Times New Roman" panose="02020603050405020304" pitchFamily="18" charset="0"/>
              </a:rPr>
              <a:t>hormat</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saling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percaya</a:t>
            </a:r>
            <a:r>
              <a:rPr lang="en-US" sz="2400" dirty="0">
                <a:effectLst/>
                <a:latin typeface="Times New Roman" panose="02020603050405020304" pitchFamily="18" charset="0"/>
                <a:ea typeface="Times New Roman" panose="02020603050405020304" pitchFamily="18" charset="0"/>
              </a:rPr>
              <a:t> di </a:t>
            </a:r>
            <a:r>
              <a:rPr lang="en-US" sz="2400" dirty="0" err="1">
                <a:effectLst/>
                <a:latin typeface="Times New Roman" panose="02020603050405020304" pitchFamily="18" charset="0"/>
                <a:ea typeface="Times New Roman" panose="02020603050405020304" pitchFamily="18" charset="0"/>
              </a:rPr>
              <a:t>antara</a:t>
            </a:r>
            <a:r>
              <a:rPr lang="en-US" sz="2400" dirty="0">
                <a:effectLst/>
                <a:latin typeface="Times New Roman" panose="02020603050405020304" pitchFamily="18" charset="0"/>
                <a:ea typeface="Times New Roman" panose="02020603050405020304" pitchFamily="18" charset="0"/>
              </a:rPr>
              <a:t> supervisor dan </a:t>
            </a:r>
            <a:r>
              <a:rPr lang="en-US" sz="2400" dirty="0" err="1">
                <a:effectLst/>
                <a:latin typeface="Times New Roman" panose="02020603050405020304" pitchFamily="18" charset="0"/>
                <a:ea typeface="Times New Roman" panose="02020603050405020304" pitchFamily="18" charset="0"/>
              </a:rPr>
              <a:t>bawahannya</a:t>
            </a:r>
            <a:endParaRPr lang="en-US" sz="2400" b="1" dirty="0">
              <a:solidFill>
                <a:srgbClr val="21264D"/>
              </a:solidFill>
              <a:latin typeface="Times New Roman" panose="02020603050405020304" pitchFamily="18" charset="0"/>
              <a:cs typeface="Times New Roman" panose="02020603050405020304" pitchFamily="18" charset="0"/>
            </a:endParaRPr>
          </a:p>
        </p:txBody>
      </p:sp>
      <p:sp>
        <p:nvSpPr>
          <p:cNvPr id="65" name="Freeform 65"/>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6" name="TextBox 17">
            <a:extLst>
              <a:ext uri="{FF2B5EF4-FFF2-40B4-BE49-F238E27FC236}">
                <a16:creationId xmlns:a16="http://schemas.microsoft.com/office/drawing/2014/main" id="{83782F2D-C45E-4BCC-9D84-1594338EAFBE}"/>
              </a:ext>
            </a:extLst>
          </p:cNvPr>
          <p:cNvSpPr txBox="1"/>
          <p:nvPr/>
        </p:nvSpPr>
        <p:spPr>
          <a:xfrm>
            <a:off x="5226173" y="1152678"/>
            <a:ext cx="7835653" cy="658835"/>
          </a:xfrm>
          <a:prstGeom prst="rect">
            <a:avLst/>
          </a:prstGeom>
        </p:spPr>
        <p:txBody>
          <a:bodyPr wrap="square" lIns="0" tIns="0" rIns="0" bIns="0" rtlCol="0" anchor="t">
            <a:spAutoFit/>
          </a:bodyPr>
          <a:lstStyle/>
          <a:p>
            <a:pPr algn="ctr">
              <a:lnSpc>
                <a:spcPts val="5980"/>
              </a:lnSpc>
            </a:pPr>
            <a:r>
              <a:rPr lang="en-US" sz="2800" b="1" dirty="0">
                <a:latin typeface="Times New Roman" panose="02020603050405020304" pitchFamily="18" charset="0"/>
                <a:cs typeface="Times New Roman" panose="02020603050405020304" pitchFamily="18" charset="0"/>
              </a:rPr>
              <a:t>DISIPLIN KERJA</a:t>
            </a:r>
          </a:p>
        </p:txBody>
      </p:sp>
      <p:sp>
        <p:nvSpPr>
          <p:cNvPr id="67" name="TextBox 18">
            <a:extLst>
              <a:ext uri="{FF2B5EF4-FFF2-40B4-BE49-F238E27FC236}">
                <a16:creationId xmlns:a16="http://schemas.microsoft.com/office/drawing/2014/main" id="{F5CD6802-5C98-4FE2-8D65-DECADC49781D}"/>
              </a:ext>
            </a:extLst>
          </p:cNvPr>
          <p:cNvSpPr txBox="1"/>
          <p:nvPr/>
        </p:nvSpPr>
        <p:spPr>
          <a:xfrm>
            <a:off x="2075436" y="2182826"/>
            <a:ext cx="14137125" cy="1896609"/>
          </a:xfrm>
          <a:prstGeom prst="rect">
            <a:avLst/>
          </a:prstGeom>
        </p:spPr>
        <p:txBody>
          <a:bodyPr wrap="square" lIns="0" tIns="0" rIns="0" bIns="0" rtlCol="0" anchor="t">
            <a:spAutoFit/>
          </a:bodyPr>
          <a:lstStyle/>
          <a:p>
            <a:pPr algn="ctr">
              <a:lnSpc>
                <a:spcPts val="3779"/>
              </a:lnSpc>
            </a:pPr>
            <a:r>
              <a:rPr lang="en-US" sz="2400" dirty="0" err="1">
                <a:effectLst/>
                <a:latin typeface="Times New Roman" panose="02020603050405020304" pitchFamily="18" charset="0"/>
                <a:ea typeface="Times New Roman" panose="02020603050405020304" pitchFamily="18" charset="0"/>
              </a:rPr>
              <a:t>Menurut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Veithzal</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Rivai</a:t>
            </a:r>
            <a:r>
              <a:rPr lang="en-US" sz="2400" dirty="0">
                <a:effectLst/>
                <a:latin typeface="Times New Roman" panose="02020603050405020304" pitchFamily="18" charset="0"/>
                <a:ea typeface="Times New Roman" panose="02020603050405020304" pitchFamily="18" charset="0"/>
              </a:rPr>
              <a:t> (2011:824) </a:t>
            </a:r>
            <a:r>
              <a:rPr lang="en-US" sz="2400" dirty="0" err="1">
                <a:effectLst/>
                <a:latin typeface="Times New Roman" panose="02020603050405020304" pitchFamily="18" charset="0"/>
                <a:ea typeface="Times New Roman" panose="02020603050405020304" pitchFamily="18" charset="0"/>
              </a:rPr>
              <a:t>Disiplin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kerja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adalah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suatu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alat</a:t>
            </a:r>
            <a:r>
              <a:rPr lang="en-US" sz="2400" dirty="0">
                <a:effectLst/>
                <a:latin typeface="Times New Roman" panose="02020603050405020304" pitchFamily="18" charset="0"/>
                <a:ea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rPr>
              <a:t>digunakan</a:t>
            </a:r>
            <a:r>
              <a:rPr lang="en-US" sz="2400" dirty="0">
                <a:effectLst/>
                <a:latin typeface="Times New Roman" panose="02020603050405020304" pitchFamily="18" charset="0"/>
                <a:ea typeface="Times New Roman" panose="02020603050405020304" pitchFamily="18" charset="0"/>
              </a:rPr>
              <a:t> para </a:t>
            </a:r>
            <a:r>
              <a:rPr lang="en-US" sz="2400" dirty="0" err="1">
                <a:effectLst/>
                <a:latin typeface="Times New Roman" panose="02020603050405020304" pitchFamily="18" charset="0"/>
                <a:ea typeface="Times New Roman" panose="02020603050405020304" pitchFamily="18" charset="0"/>
              </a:rPr>
              <a:t>manajer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berkomunikasi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karyawan</a:t>
            </a:r>
            <a:r>
              <a:rPr lang="en-US" sz="2400" dirty="0">
                <a:effectLst/>
                <a:latin typeface="Times New Roman" panose="02020603050405020304" pitchFamily="18" charset="0"/>
                <a:ea typeface="Times New Roman" panose="02020603050405020304" pitchFamily="18" charset="0"/>
              </a:rPr>
              <a:t> agar </a:t>
            </a:r>
            <a:r>
              <a:rPr lang="en-US" sz="2400" dirty="0" err="1">
                <a:effectLst/>
                <a:latin typeface="Times New Roman" panose="02020603050405020304" pitchFamily="18" charset="0"/>
                <a:ea typeface="Times New Roman" panose="02020603050405020304" pitchFamily="18" charset="0"/>
              </a:rPr>
              <a:t>mereka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bersedia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mengubah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suatu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perilaku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sebagai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suatu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upaya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meningkatkan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kesadaran</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kesediaan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seseorang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mematuhi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semua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peraturan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perusahaan</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norma-norma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sosial</a:t>
            </a:r>
            <a:r>
              <a:rPr lang="en-US" sz="2400" dirty="0">
                <a:effectLst/>
                <a:latin typeface="Times New Roman" panose="02020603050405020304" pitchFamily="18" charset="0"/>
                <a:ea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rPr>
              <a:t>berlaku</a:t>
            </a:r>
            <a:r>
              <a:rPr lang="en-US" sz="2400" dirty="0">
                <a:effectLst/>
                <a:latin typeface="Times New Roman" panose="02020603050405020304" pitchFamily="18" charset="0"/>
                <a:ea typeface="Times New Roman" panose="02020603050405020304" pitchFamily="18" charset="0"/>
              </a:rPr>
              <a:t>. </a:t>
            </a:r>
            <a:endParaRPr lang="en-US" sz="3200" dirty="0">
              <a:solidFill>
                <a:srgbClr val="000000"/>
              </a:solidFill>
              <a:latin typeface="Poppins "/>
              <a:cs typeface="Poppins Bold" panose="00000800000000000000" charset="0"/>
            </a:endParaRPr>
          </a:p>
        </p:txBody>
      </p:sp>
      <p:grpSp>
        <p:nvGrpSpPr>
          <p:cNvPr id="104" name="Group 103">
            <a:extLst>
              <a:ext uri="{FF2B5EF4-FFF2-40B4-BE49-F238E27FC236}">
                <a16:creationId xmlns:a16="http://schemas.microsoft.com/office/drawing/2014/main" id="{219102E3-32AB-4C16-8204-BB9FE6B04614}"/>
              </a:ext>
            </a:extLst>
          </p:cNvPr>
          <p:cNvGrpSpPr/>
          <p:nvPr/>
        </p:nvGrpSpPr>
        <p:grpSpPr>
          <a:xfrm>
            <a:off x="10130469" y="4445011"/>
            <a:ext cx="7319333" cy="4432287"/>
            <a:chOff x="9832596" y="4126416"/>
            <a:chExt cx="7319333" cy="4607394"/>
          </a:xfrm>
        </p:grpSpPr>
        <p:grpSp>
          <p:nvGrpSpPr>
            <p:cNvPr id="105" name="Group 104">
              <a:extLst>
                <a:ext uri="{FF2B5EF4-FFF2-40B4-BE49-F238E27FC236}">
                  <a16:creationId xmlns:a16="http://schemas.microsoft.com/office/drawing/2014/main" id="{41AE38B6-4E23-4E88-BEB4-54A0DB83A7E3}"/>
                </a:ext>
              </a:extLst>
            </p:cNvPr>
            <p:cNvGrpSpPr/>
            <p:nvPr/>
          </p:nvGrpSpPr>
          <p:grpSpPr>
            <a:xfrm>
              <a:off x="9832596" y="4126416"/>
              <a:ext cx="7319333" cy="4607394"/>
              <a:chOff x="1236173" y="4070790"/>
              <a:chExt cx="7319333" cy="4607394"/>
            </a:xfrm>
          </p:grpSpPr>
          <p:grpSp>
            <p:nvGrpSpPr>
              <p:cNvPr id="107" name="Group 5">
                <a:extLst>
                  <a:ext uri="{FF2B5EF4-FFF2-40B4-BE49-F238E27FC236}">
                    <a16:creationId xmlns:a16="http://schemas.microsoft.com/office/drawing/2014/main" id="{29D416C5-E92F-46DA-8A3E-CF0CDA639FBB}"/>
                  </a:ext>
                </a:extLst>
              </p:cNvPr>
              <p:cNvGrpSpPr/>
              <p:nvPr/>
            </p:nvGrpSpPr>
            <p:grpSpPr>
              <a:xfrm>
                <a:off x="1310348" y="4758050"/>
                <a:ext cx="7245158" cy="3920134"/>
                <a:chOff x="0" y="-38100"/>
                <a:chExt cx="3422684" cy="1851910"/>
              </a:xfrm>
            </p:grpSpPr>
            <p:sp>
              <p:nvSpPr>
                <p:cNvPr id="114" name="Freeform 6">
                  <a:extLst>
                    <a:ext uri="{FF2B5EF4-FFF2-40B4-BE49-F238E27FC236}">
                      <a16:creationId xmlns:a16="http://schemas.microsoft.com/office/drawing/2014/main" id="{41BD90DE-52CB-41B1-8EF4-194ED2F37616}"/>
                    </a:ext>
                  </a:extLst>
                </p:cNvPr>
                <p:cNvSpPr/>
                <p:nvPr/>
              </p:nvSpPr>
              <p:spPr>
                <a:xfrm>
                  <a:off x="0" y="-1"/>
                  <a:ext cx="3422684" cy="1813811"/>
                </a:xfrm>
                <a:custGeom>
                  <a:avLst/>
                  <a:gdLst/>
                  <a:ahLst/>
                  <a:cxnLst/>
                  <a:rect l="l" t="t" r="r" b="b"/>
                  <a:pathLst>
                    <a:path w="3422684" h="602094">
                      <a:moveTo>
                        <a:pt x="0" y="0"/>
                      </a:moveTo>
                      <a:lnTo>
                        <a:pt x="3422684" y="0"/>
                      </a:lnTo>
                      <a:lnTo>
                        <a:pt x="3422684" y="602094"/>
                      </a:lnTo>
                      <a:lnTo>
                        <a:pt x="0" y="602094"/>
                      </a:lnTo>
                      <a:close/>
                    </a:path>
                  </a:pathLst>
                </a:custGeom>
                <a:solidFill>
                  <a:srgbClr val="F4F4F4"/>
                </a:solidFill>
              </p:spPr>
              <p:txBody>
                <a:bodyPr/>
                <a:lstStyle/>
                <a:p>
                  <a:endParaRPr lang="en-US" dirty="0"/>
                </a:p>
              </p:txBody>
            </p:sp>
            <p:sp>
              <p:nvSpPr>
                <p:cNvPr id="115" name="TextBox 7">
                  <a:extLst>
                    <a:ext uri="{FF2B5EF4-FFF2-40B4-BE49-F238E27FC236}">
                      <a16:creationId xmlns:a16="http://schemas.microsoft.com/office/drawing/2014/main" id="{601D5377-DCFD-4B14-AB03-73DFFAE2E40A}"/>
                    </a:ext>
                  </a:extLst>
                </p:cNvPr>
                <p:cNvSpPr txBox="1"/>
                <p:nvPr/>
              </p:nvSpPr>
              <p:spPr>
                <a:xfrm>
                  <a:off x="0" y="-38100"/>
                  <a:ext cx="3422684" cy="1140935"/>
                </a:xfrm>
                <a:prstGeom prst="rect">
                  <a:avLst/>
                </a:prstGeom>
              </p:spPr>
              <p:txBody>
                <a:bodyPr lIns="50800" tIns="50800" rIns="50800" bIns="50800" rtlCol="0" anchor="ctr"/>
                <a:lstStyle/>
                <a:p>
                  <a:pPr algn="ctr">
                    <a:lnSpc>
                      <a:spcPts val="2659"/>
                    </a:lnSpc>
                  </a:pPr>
                  <a:endParaRPr dirty="0"/>
                </a:p>
              </p:txBody>
            </p:sp>
          </p:grpSp>
          <p:grpSp>
            <p:nvGrpSpPr>
              <p:cNvPr id="108" name="Group 17">
                <a:extLst>
                  <a:ext uri="{FF2B5EF4-FFF2-40B4-BE49-F238E27FC236}">
                    <a16:creationId xmlns:a16="http://schemas.microsoft.com/office/drawing/2014/main" id="{A459EA9F-6224-4DBF-9D57-F78D70F8E6BC}"/>
                  </a:ext>
                </a:extLst>
              </p:cNvPr>
              <p:cNvGrpSpPr/>
              <p:nvPr/>
            </p:nvGrpSpPr>
            <p:grpSpPr>
              <a:xfrm rot="2700000">
                <a:off x="1098990" y="4207973"/>
                <a:ext cx="1276132" cy="1001766"/>
                <a:chOff x="0" y="0"/>
                <a:chExt cx="812800" cy="812800"/>
              </a:xfrm>
            </p:grpSpPr>
            <p:sp>
              <p:nvSpPr>
                <p:cNvPr id="112" name="Freeform 18">
                  <a:extLst>
                    <a:ext uri="{FF2B5EF4-FFF2-40B4-BE49-F238E27FC236}">
                      <a16:creationId xmlns:a16="http://schemas.microsoft.com/office/drawing/2014/main" id="{3EDA1314-41C1-46A6-B15E-E25277D83F3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113" name="TextBox 19">
                  <a:extLst>
                    <a:ext uri="{FF2B5EF4-FFF2-40B4-BE49-F238E27FC236}">
                      <a16:creationId xmlns:a16="http://schemas.microsoft.com/office/drawing/2014/main" id="{8F7309F2-C6AB-41F1-B776-2A308EBACF3B}"/>
                    </a:ext>
                  </a:extLst>
                </p:cNvPr>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nvGrpSpPr>
              <p:cNvPr id="109" name="Group 29">
                <a:extLst>
                  <a:ext uri="{FF2B5EF4-FFF2-40B4-BE49-F238E27FC236}">
                    <a16:creationId xmlns:a16="http://schemas.microsoft.com/office/drawing/2014/main" id="{AC0EC0F0-E636-4331-B703-CF525F66CEBC}"/>
                  </a:ext>
                </a:extLst>
              </p:cNvPr>
              <p:cNvGrpSpPr/>
              <p:nvPr/>
            </p:nvGrpSpPr>
            <p:grpSpPr>
              <a:xfrm rot="2700000">
                <a:off x="1387972" y="4208717"/>
                <a:ext cx="1216282" cy="1216282"/>
                <a:chOff x="0" y="0"/>
                <a:chExt cx="812800" cy="812800"/>
              </a:xfrm>
            </p:grpSpPr>
            <p:sp>
              <p:nvSpPr>
                <p:cNvPr id="110" name="Freeform 30">
                  <a:extLst>
                    <a:ext uri="{FF2B5EF4-FFF2-40B4-BE49-F238E27FC236}">
                      <a16:creationId xmlns:a16="http://schemas.microsoft.com/office/drawing/2014/main" id="{CB9D0EF7-48C6-41EA-A8E3-8BC3AB412C87}"/>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txBody>
                <a:bodyPr/>
                <a:lstStyle/>
                <a:p>
                  <a:endParaRPr lang="en-US" dirty="0"/>
                </a:p>
              </p:txBody>
            </p:sp>
            <p:sp>
              <p:nvSpPr>
                <p:cNvPr id="111" name="TextBox 31">
                  <a:extLst>
                    <a:ext uri="{FF2B5EF4-FFF2-40B4-BE49-F238E27FC236}">
                      <a16:creationId xmlns:a16="http://schemas.microsoft.com/office/drawing/2014/main" id="{B368A82D-D00D-4AB9-8C04-955864DE883B}"/>
                    </a:ext>
                  </a:extLst>
                </p:cNvPr>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sp>
          <p:nvSpPr>
            <p:cNvPr id="106" name="TextBox 45">
              <a:extLst>
                <a:ext uri="{FF2B5EF4-FFF2-40B4-BE49-F238E27FC236}">
                  <a16:creationId xmlns:a16="http://schemas.microsoft.com/office/drawing/2014/main" id="{AE92C15E-6DB3-4818-A7BC-1B7DF460197E}"/>
                </a:ext>
              </a:extLst>
            </p:cNvPr>
            <p:cNvSpPr txBox="1"/>
            <p:nvPr/>
          </p:nvSpPr>
          <p:spPr>
            <a:xfrm>
              <a:off x="11277600" y="5372100"/>
              <a:ext cx="5563944" cy="3066052"/>
            </a:xfrm>
            <a:prstGeom prst="rect">
              <a:avLst/>
            </a:prstGeom>
          </p:spPr>
          <p:txBody>
            <a:bodyPr wrap="square" lIns="0" tIns="0" rIns="0" bIns="0" rtlCol="0" anchor="t">
              <a:spAutoFit/>
            </a:bodyPr>
            <a:lstStyle/>
            <a:p>
              <a:pPr>
                <a:lnSpc>
                  <a:spcPts val="2280"/>
                </a:lnSpc>
              </a:pPr>
              <a:r>
                <a:rPr lang="en-US" sz="2400" b="1" dirty="0">
                  <a:solidFill>
                    <a:srgbClr val="21264D"/>
                  </a:solidFill>
                  <a:latin typeface="Times New Roman" panose="02020603050405020304" pitchFamily="18" charset="0"/>
                  <a:cs typeface="Times New Roman" panose="02020603050405020304" pitchFamily="18" charset="0"/>
                </a:rPr>
                <a:t>INDIKATOR DISIPLIN  KERJA</a:t>
              </a:r>
            </a:p>
            <a:p>
              <a:pPr>
                <a:lnSpc>
                  <a:spcPts val="2280"/>
                </a:lnSpc>
              </a:pPr>
              <a:endParaRPr lang="en-US" sz="2400" b="1" dirty="0">
                <a:solidFill>
                  <a:srgbClr val="21264D"/>
                </a:solidFill>
                <a:latin typeface="Times New Roman" panose="02020603050405020304" pitchFamily="18" charset="0"/>
                <a:cs typeface="Times New Roman" panose="02020603050405020304" pitchFamily="18" charset="0"/>
              </a:endParaRP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Tujuan</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Kemampuan</a:t>
              </a:r>
              <a:endParaRPr lang="en-US" sz="2400" dirty="0">
                <a:latin typeface="Times New Roman" panose="02020603050405020304" pitchFamily="18" charset="0"/>
                <a:cs typeface="Times New Roman" panose="02020603050405020304" pitchFamily="18" charset="0"/>
              </a:endParaRP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Teladan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Pemimpin</a:t>
              </a:r>
              <a:endParaRPr lang="en-US" sz="2400" dirty="0">
                <a:latin typeface="Times New Roman" panose="02020603050405020304" pitchFamily="18" charset="0"/>
                <a:cs typeface="Times New Roman" panose="02020603050405020304" pitchFamily="18" charset="0"/>
              </a:endParaRP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Balas</a:t>
              </a:r>
              <a:r>
                <a:rPr lang="en-US" sz="2400" dirty="0">
                  <a:latin typeface="Times New Roman" panose="02020603050405020304" pitchFamily="18" charset="0"/>
                  <a:cs typeface="Times New Roman" panose="02020603050405020304" pitchFamily="18" charset="0"/>
                </a:rPr>
                <a:t> Jasa</a:t>
              </a: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Keadilan</a:t>
              </a:r>
              <a:endParaRPr lang="en-US" sz="2400" dirty="0">
                <a:latin typeface="Times New Roman" panose="02020603050405020304" pitchFamily="18" charset="0"/>
                <a:cs typeface="Times New Roman" panose="02020603050405020304" pitchFamily="18" charset="0"/>
              </a:endParaRP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Waskat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Pengawasan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Melekat</a:t>
              </a:r>
              <a:r>
                <a:rPr lang="en-US" sz="2400" dirty="0">
                  <a:latin typeface="Times New Roman" panose="02020603050405020304" pitchFamily="18" charset="0"/>
                  <a:cs typeface="Times New Roman" panose="02020603050405020304" pitchFamily="18" charset="0"/>
                </a:rPr>
                <a:t>)</a:t>
              </a: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Sanksi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Hukuman</a:t>
              </a:r>
              <a:endParaRPr lang="en-US" sz="2400" dirty="0">
                <a:latin typeface="Times New Roman" panose="02020603050405020304" pitchFamily="18" charset="0"/>
                <a:cs typeface="Times New Roman" panose="02020603050405020304" pitchFamily="18" charset="0"/>
              </a:endParaRP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Ketegasan</a:t>
              </a:r>
              <a:endParaRPr lang="en-US" sz="2400" dirty="0">
                <a:latin typeface="Times New Roman" panose="02020603050405020304" pitchFamily="18" charset="0"/>
                <a:cs typeface="Times New Roman" panose="02020603050405020304" pitchFamily="18" charset="0"/>
              </a:endParaRPr>
            </a:p>
            <a:p>
              <a:pPr marL="457200" indent="-457200">
                <a:lnSpc>
                  <a:spcPts val="2280"/>
                </a:lnSpc>
                <a:buFont typeface="+mj-lt"/>
                <a:buAutoNum type="alphaLcPeriod"/>
              </a:pPr>
              <a:r>
                <a:rPr lang="en-US" sz="2400" dirty="0" err="1">
                  <a:latin typeface="Times New Roman" panose="02020603050405020304" pitchFamily="18" charset="0"/>
                  <a:cs typeface="Times New Roman" panose="02020603050405020304" pitchFamily="18" charset="0"/>
                </a:rPr>
                <a:t>Hubungan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Manusia</a:t>
              </a:r>
              <a:endParaRPr lang="en-US" sz="2400" dirty="0">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6639666A-18E2-4270-AAD1-578008B1FDEB}"/>
              </a:ext>
            </a:extLst>
          </p:cNvPr>
          <p:cNvGrpSpPr/>
          <p:nvPr/>
        </p:nvGrpSpPr>
        <p:grpSpPr>
          <a:xfrm>
            <a:off x="11964377" y="0"/>
            <a:ext cx="6331644" cy="1113663"/>
            <a:chOff x="12759660" y="-152984"/>
            <a:chExt cx="5975167" cy="999831"/>
          </a:xfrm>
        </p:grpSpPr>
        <p:grpSp>
          <p:nvGrpSpPr>
            <p:cNvPr id="70" name="Group 69">
              <a:extLst>
                <a:ext uri="{FF2B5EF4-FFF2-40B4-BE49-F238E27FC236}">
                  <a16:creationId xmlns:a16="http://schemas.microsoft.com/office/drawing/2014/main" id="{40558D18-CFC0-41D6-825D-740AFC2BCBD4}"/>
                </a:ext>
              </a:extLst>
            </p:cNvPr>
            <p:cNvGrpSpPr/>
            <p:nvPr/>
          </p:nvGrpSpPr>
          <p:grpSpPr>
            <a:xfrm>
              <a:off x="12759660" y="77805"/>
              <a:ext cx="4719281" cy="616900"/>
              <a:chOff x="12759661" y="77805"/>
              <a:chExt cx="4669392" cy="616900"/>
            </a:xfrm>
          </p:grpSpPr>
          <p:sp>
            <p:nvSpPr>
              <p:cNvPr id="72" name="Freeform 11">
                <a:extLst>
                  <a:ext uri="{FF2B5EF4-FFF2-40B4-BE49-F238E27FC236}">
                    <a16:creationId xmlns:a16="http://schemas.microsoft.com/office/drawing/2014/main" id="{ADE4C47F-4AA7-4585-ABB3-E2BB30759300}"/>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73" name="Freeform 12">
                <a:extLst>
                  <a:ext uri="{FF2B5EF4-FFF2-40B4-BE49-F238E27FC236}">
                    <a16:creationId xmlns:a16="http://schemas.microsoft.com/office/drawing/2014/main" id="{8979ED23-9F3F-4377-A679-835E2710E9AF}"/>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74" name="Freeform 13">
                <a:extLst>
                  <a:ext uri="{FF2B5EF4-FFF2-40B4-BE49-F238E27FC236}">
                    <a16:creationId xmlns:a16="http://schemas.microsoft.com/office/drawing/2014/main" id="{F1AF2918-4091-4FA4-A7AA-69E772DD59E1}"/>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75" name="Freeform 14">
                <a:extLst>
                  <a:ext uri="{FF2B5EF4-FFF2-40B4-BE49-F238E27FC236}">
                    <a16:creationId xmlns:a16="http://schemas.microsoft.com/office/drawing/2014/main" id="{E2A00AFC-6715-4E18-A4B0-7BD85F3493D5}"/>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71" name="Picture 70">
              <a:extLst>
                <a:ext uri="{FF2B5EF4-FFF2-40B4-BE49-F238E27FC236}">
                  <a16:creationId xmlns:a16="http://schemas.microsoft.com/office/drawing/2014/main" id="{9DF8343A-9ED6-4981-9E7E-F8EC6445B18E}"/>
                </a:ext>
              </a:extLst>
            </p:cNvPr>
            <p:cNvPicPr>
              <a:picLocks noChangeAspect="1"/>
            </p:cNvPicPr>
            <p:nvPr/>
          </p:nvPicPr>
          <p:blipFill>
            <a:blip r:embed="rId8"/>
            <a:stretch>
              <a:fillRect/>
            </a:stretch>
          </p:blipFill>
          <p:spPr>
            <a:xfrm>
              <a:off x="17478942" y="-152984"/>
              <a:ext cx="1255885" cy="999831"/>
            </a:xfrm>
            <a:prstGeom prst="rect">
              <a:avLst/>
            </a:prstGeom>
          </p:spPr>
        </p:pic>
      </p:grpSp>
    </p:spTree>
    <p:extLst>
      <p:ext uri="{BB962C8B-B14F-4D97-AF65-F5344CB8AC3E}">
        <p14:creationId xmlns:p14="http://schemas.microsoft.com/office/powerpoint/2010/main" val="131862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6" name="TextBox 16"/>
          <p:cNvSpPr txBox="1"/>
          <p:nvPr/>
        </p:nvSpPr>
        <p:spPr>
          <a:xfrm>
            <a:off x="144168" y="198543"/>
            <a:ext cx="8343900" cy="1052596"/>
          </a:xfrm>
          <a:prstGeom prst="rect">
            <a:avLst/>
          </a:prstGeom>
        </p:spPr>
        <p:txBody>
          <a:bodyPr wrap="square" lIns="0" tIns="0" rIns="0" bIns="0" rtlCol="0" anchor="t">
            <a:spAutoFit/>
          </a:bodyPr>
          <a:lstStyle/>
          <a:p>
            <a:pPr algn="ctr">
              <a:lnSpc>
                <a:spcPts val="9634"/>
              </a:lnSpc>
            </a:pPr>
            <a:r>
              <a:rPr lang="en-US" sz="3600" dirty="0">
                <a:solidFill>
                  <a:srgbClr val="21264D"/>
                </a:solidFill>
                <a:latin typeface="Poppins Bold"/>
              </a:rPr>
              <a:t>KERANGKA KONSEPTUAL</a:t>
            </a:r>
          </a:p>
        </p:txBody>
      </p:sp>
      <p:sp>
        <p:nvSpPr>
          <p:cNvPr id="33" name="Freeform 33"/>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1" name="TextBox 16">
            <a:extLst>
              <a:ext uri="{FF2B5EF4-FFF2-40B4-BE49-F238E27FC236}">
                <a16:creationId xmlns:a16="http://schemas.microsoft.com/office/drawing/2014/main" id="{E225E432-61B1-49CB-B9D4-FB1BBE496688}"/>
              </a:ext>
            </a:extLst>
          </p:cNvPr>
          <p:cNvSpPr txBox="1"/>
          <p:nvPr/>
        </p:nvSpPr>
        <p:spPr>
          <a:xfrm>
            <a:off x="12553093" y="1801011"/>
            <a:ext cx="2895600" cy="1052596"/>
          </a:xfrm>
          <a:prstGeom prst="rect">
            <a:avLst/>
          </a:prstGeom>
        </p:spPr>
        <p:txBody>
          <a:bodyPr wrap="square" lIns="0" tIns="0" rIns="0" bIns="0" rtlCol="0" anchor="t">
            <a:spAutoFit/>
          </a:bodyPr>
          <a:lstStyle/>
          <a:p>
            <a:pPr algn="ctr">
              <a:lnSpc>
                <a:spcPts val="9634"/>
              </a:lnSpc>
            </a:pPr>
            <a:r>
              <a:rPr lang="en-US" sz="3600" dirty="0">
                <a:solidFill>
                  <a:srgbClr val="21264D"/>
                </a:solidFill>
                <a:latin typeface="Poppins Bold"/>
              </a:rPr>
              <a:t>HIPOTESIS</a:t>
            </a:r>
          </a:p>
        </p:txBody>
      </p:sp>
      <p:sp>
        <p:nvSpPr>
          <p:cNvPr id="43" name="TextBox 42">
            <a:extLst>
              <a:ext uri="{FF2B5EF4-FFF2-40B4-BE49-F238E27FC236}">
                <a16:creationId xmlns:a16="http://schemas.microsoft.com/office/drawing/2014/main" id="{66A33DC6-105F-4488-94D8-7DE6ED1F653B}"/>
              </a:ext>
            </a:extLst>
          </p:cNvPr>
          <p:cNvSpPr txBox="1"/>
          <p:nvPr/>
        </p:nvSpPr>
        <p:spPr>
          <a:xfrm>
            <a:off x="505782" y="1233176"/>
            <a:ext cx="7560952" cy="1815882"/>
          </a:xfrm>
          <a:prstGeom prst="rect">
            <a:avLst/>
          </a:prstGeom>
          <a:noFill/>
        </p:spPr>
        <p:txBody>
          <a:bodyPr wrap="square">
            <a:spAutoFit/>
          </a:bodyPr>
          <a:lstStyle/>
          <a:p>
            <a:pPr algn="ctr"/>
            <a:r>
              <a:rPr lang="en-US" sz="2800" dirty="0" err="1">
                <a:solidFill>
                  <a:srgbClr val="000000"/>
                </a:solidFill>
                <a:effectLst/>
                <a:latin typeface="Times New Roman" panose="02020603050405020304" pitchFamily="18" charset="0"/>
                <a:ea typeface="Calibri" panose="020F0502020204030204" pitchFamily="34" charset="0"/>
              </a:rPr>
              <a:t>menurut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Sugiyono</a:t>
            </a:r>
            <a:r>
              <a:rPr lang="en-US" sz="2800" dirty="0">
                <a:solidFill>
                  <a:srgbClr val="000000"/>
                </a:solidFill>
                <a:effectLst/>
                <a:latin typeface="Times New Roman" panose="02020603050405020304" pitchFamily="18" charset="0"/>
                <a:ea typeface="Calibri" panose="020F0502020204030204" pitchFamily="34" charset="0"/>
              </a:rPr>
              <a:t>, 2018) </a:t>
            </a:r>
            <a:r>
              <a:rPr lang="en-US" sz="2800" dirty="0" err="1">
                <a:solidFill>
                  <a:srgbClr val="000000"/>
                </a:solidFill>
                <a:effectLst/>
                <a:latin typeface="Times New Roman" panose="02020603050405020304" pitchFamily="18" charset="0"/>
                <a:ea typeface="Calibri" panose="020F0502020204030204" pitchFamily="34" charset="0"/>
              </a:rPr>
              <a:t>adalah</a:t>
            </a:r>
            <a:r>
              <a:rPr lang="en-US" sz="2800" dirty="0">
                <a:solidFill>
                  <a:srgbClr val="000000"/>
                </a:solidFill>
                <a:effectLst/>
                <a:latin typeface="Times New Roman" panose="02020603050405020304" pitchFamily="18" charset="0"/>
                <a:ea typeface="Calibri" panose="020F0502020204030204" pitchFamily="34" charset="0"/>
              </a:rPr>
              <a:t> model</a:t>
            </a:r>
            <a:r>
              <a:rPr lang="en-US" sz="2800" dirty="0">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konseptual</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tentang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bagaimana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teori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berhubungan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dengan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berbagai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faktor</a:t>
            </a:r>
            <a:r>
              <a:rPr lang="en-US" sz="2800" dirty="0">
                <a:solidFill>
                  <a:srgbClr val="000000"/>
                </a:solidFill>
                <a:effectLst/>
                <a:latin typeface="Times New Roman" panose="02020603050405020304" pitchFamily="18" charset="0"/>
                <a:ea typeface="Calibri" panose="020F0502020204030204" pitchFamily="34" charset="0"/>
              </a:rPr>
              <a:t> yang </a:t>
            </a:r>
            <a:r>
              <a:rPr lang="en-US" sz="2800" dirty="0" err="1">
                <a:solidFill>
                  <a:srgbClr val="000000"/>
                </a:solidFill>
                <a:effectLst/>
                <a:latin typeface="Times New Roman" panose="02020603050405020304" pitchFamily="18" charset="0"/>
                <a:ea typeface="Calibri" panose="020F0502020204030204" pitchFamily="34" charset="0"/>
              </a:rPr>
              <a:t>telah</a:t>
            </a:r>
            <a:r>
              <a:rPr lang="en-US" sz="2800" dirty="0">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diidentifikasi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sebagai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masalah</a:t>
            </a:r>
            <a:r>
              <a:rPr lang="en-US" sz="2800" dirty="0">
                <a:solidFill>
                  <a:srgbClr val="000000"/>
                </a:solidFill>
                <a:effectLst/>
                <a:latin typeface="Times New Roman" panose="02020603050405020304" pitchFamily="18" charset="0"/>
                <a:ea typeface="Calibri" panose="020F0502020204030204" pitchFamily="34" charset="0"/>
              </a:rPr>
              <a:t> yang </a:t>
            </a:r>
            <a:r>
              <a:rPr lang="en-US" sz="2800" dirty="0" err="1">
                <a:solidFill>
                  <a:srgbClr val="000000"/>
                </a:solidFill>
                <a:effectLst/>
                <a:latin typeface="Times New Roman" panose="02020603050405020304" pitchFamily="18" charset="0"/>
                <a:ea typeface="Calibri" panose="020F0502020204030204" pitchFamily="34" charset="0"/>
              </a:rPr>
              <a:t>penting</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p>
        </p:txBody>
      </p:sp>
      <p:sp>
        <p:nvSpPr>
          <p:cNvPr id="45" name="TextBox 44">
            <a:extLst>
              <a:ext uri="{FF2B5EF4-FFF2-40B4-BE49-F238E27FC236}">
                <a16:creationId xmlns:a16="http://schemas.microsoft.com/office/drawing/2014/main" id="{F71B44DE-48CF-4B57-B32F-02F6710F7324}"/>
              </a:ext>
            </a:extLst>
          </p:cNvPr>
          <p:cNvSpPr txBox="1"/>
          <p:nvPr/>
        </p:nvSpPr>
        <p:spPr>
          <a:xfrm>
            <a:off x="8793119" y="5547197"/>
            <a:ext cx="9494881" cy="4305602"/>
          </a:xfrm>
          <a:prstGeom prst="rect">
            <a:avLst/>
          </a:prstGeom>
          <a:noFill/>
        </p:spPr>
        <p:txBody>
          <a:bodyPr wrap="square">
            <a:spAutoFit/>
          </a:bodyPr>
          <a:lstStyle/>
          <a:p>
            <a:pPr marL="457200" marR="182880" algn="just" fontAlgn="base">
              <a:lnSpc>
                <a:spcPct val="11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H1	: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Diduga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Keselamatan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berpengaruh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positif</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signifikan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karyawan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Perhutani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PGT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Garahan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182880" algn="just" fontAlgn="base">
              <a:lnSpc>
                <a:spcPct val="11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H2	: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Diduga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Kesehatan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berpengaruh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positif</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signifikan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karyawan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Perhutani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PGT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Garahan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182880" algn="just" fontAlgn="base">
              <a:lnSpc>
                <a:spcPct val="11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H3	: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Diduga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Disiplin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berpengaruh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positif</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signifikan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karyawan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Perhutani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PGT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Garahan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182880" algn="just" fontAlgn="base">
              <a:lnSpc>
                <a:spcPct val="11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H4	: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Variabel</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Keselamatan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kerja,Kesehatan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Kerja,Disiplin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dominan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berpengaruh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kinerja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Karyawan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9" name="Group 68">
            <a:extLst>
              <a:ext uri="{FF2B5EF4-FFF2-40B4-BE49-F238E27FC236}">
                <a16:creationId xmlns:a16="http://schemas.microsoft.com/office/drawing/2014/main" id="{57288267-248C-4C96-B1B0-7B00AEB8C08C}"/>
              </a:ext>
            </a:extLst>
          </p:cNvPr>
          <p:cNvGrpSpPr/>
          <p:nvPr/>
        </p:nvGrpSpPr>
        <p:grpSpPr>
          <a:xfrm>
            <a:off x="228600" y="3852390"/>
            <a:ext cx="8915401" cy="4948710"/>
            <a:chOff x="0" y="0"/>
            <a:chExt cx="6086475" cy="3059430"/>
          </a:xfrm>
        </p:grpSpPr>
        <p:grpSp>
          <p:nvGrpSpPr>
            <p:cNvPr id="70" name="Group 69">
              <a:extLst>
                <a:ext uri="{FF2B5EF4-FFF2-40B4-BE49-F238E27FC236}">
                  <a16:creationId xmlns:a16="http://schemas.microsoft.com/office/drawing/2014/main" id="{C676BD8B-A2D5-4C00-A904-2FC81196073C}"/>
                </a:ext>
              </a:extLst>
            </p:cNvPr>
            <p:cNvGrpSpPr/>
            <p:nvPr/>
          </p:nvGrpSpPr>
          <p:grpSpPr>
            <a:xfrm>
              <a:off x="0" y="0"/>
              <a:ext cx="6086475" cy="3059430"/>
              <a:chOff x="0" y="126028"/>
              <a:chExt cx="6175168" cy="3611462"/>
            </a:xfrm>
          </p:grpSpPr>
          <p:grpSp>
            <p:nvGrpSpPr>
              <p:cNvPr id="73" name="Group 72">
                <a:extLst>
                  <a:ext uri="{FF2B5EF4-FFF2-40B4-BE49-F238E27FC236}">
                    <a16:creationId xmlns:a16="http://schemas.microsoft.com/office/drawing/2014/main" id="{51994A4C-1E16-438B-9146-4DBD2C6EF391}"/>
                  </a:ext>
                </a:extLst>
              </p:cNvPr>
              <p:cNvGrpSpPr/>
              <p:nvPr/>
            </p:nvGrpSpPr>
            <p:grpSpPr>
              <a:xfrm>
                <a:off x="0" y="126028"/>
                <a:ext cx="6175168" cy="3611462"/>
                <a:chOff x="0" y="126028"/>
                <a:chExt cx="6175168" cy="3611462"/>
              </a:xfrm>
            </p:grpSpPr>
            <mc:AlternateContent xmlns:mc="http://schemas.openxmlformats.org/markup-compatibility/2006" xmlns:a14="http://schemas.microsoft.com/office/drawing/2010/main">
              <mc:Choice Requires="a14">
                <p:sp>
                  <p:nvSpPr>
                    <p:cNvPr id="75" name="Text Box 2">
                      <a:extLst>
                        <a:ext uri="{FF2B5EF4-FFF2-40B4-BE49-F238E27FC236}">
                          <a16:creationId xmlns:a16="http://schemas.microsoft.com/office/drawing/2014/main" id="{6E9C9901-7471-4E6C-8CFB-DE8A3C683213}"/>
                        </a:ext>
                      </a:extLst>
                    </p:cNvPr>
                    <p:cNvSpPr txBox="1">
                      <a:spLocks noChangeArrowheads="1"/>
                    </p:cNvSpPr>
                    <p:nvPr/>
                  </p:nvSpPr>
                  <p:spPr bwMode="auto">
                    <a:xfrm>
                      <a:off x="249382" y="2326470"/>
                      <a:ext cx="2552599" cy="6629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Disiplin Kerja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e/>
                              </m:eqArr>
                            </m:sub>
                          </m:sSub>
                        </m:oMath>
                      </a14:m>
                      <a:r>
                        <a:rPr lang="en-US" sz="200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75" name="Text Box 2">
                      <a:extLst>
                        <a:ext uri="{FF2B5EF4-FFF2-40B4-BE49-F238E27FC236}">
                          <a16:creationId xmlns:a16="http://schemas.microsoft.com/office/drawing/2014/main" id="{6E9C9901-7471-4E6C-8CFB-DE8A3C683213}"/>
                        </a:ext>
                      </a:extLst>
                    </p:cNvPr>
                    <p:cNvSpPr txBox="1">
                      <a:spLocks noRot="1" noChangeAspect="1" noMove="1" noResize="1" noEditPoints="1" noAdjustHandles="1" noChangeArrowheads="1" noChangeShapeType="1" noTextEdit="1"/>
                    </p:cNvSpPr>
                    <p:nvPr/>
                  </p:nvSpPr>
                  <p:spPr bwMode="auto">
                    <a:xfrm>
                      <a:off x="249382" y="2326470"/>
                      <a:ext cx="2552599" cy="662942"/>
                    </a:xfrm>
                    <a:prstGeom prst="rect">
                      <a:avLst/>
                    </a:prstGeom>
                    <a:blipFill>
                      <a:blip r:embed="rId4"/>
                      <a:stretch>
                        <a:fillRect t="-4636" b="-23179"/>
                      </a:stretch>
                    </a:blipFill>
                    <a:ln w="9525">
                      <a:solidFill>
                        <a:srgbClr val="000000"/>
                      </a:solidFill>
                      <a:miter lim="800000"/>
                      <a:headEnd/>
                      <a:tailEnd/>
                    </a:ln>
                  </p:spPr>
                  <p:txBody>
                    <a:bodyPr/>
                    <a:lstStyle/>
                    <a:p>
                      <a:r>
                        <a:rPr lang="en-US">
                          <a:noFill/>
                        </a:rPr>
                        <a:t> </a:t>
                      </a:r>
                    </a:p>
                  </p:txBody>
                </p:sp>
              </mc:Fallback>
            </mc:AlternateContent>
            <p:grpSp>
              <p:nvGrpSpPr>
                <p:cNvPr id="76" name="Group 75">
                  <a:extLst>
                    <a:ext uri="{FF2B5EF4-FFF2-40B4-BE49-F238E27FC236}">
                      <a16:creationId xmlns:a16="http://schemas.microsoft.com/office/drawing/2014/main" id="{89271A08-50E0-4F17-A971-E197C3FE95EF}"/>
                    </a:ext>
                  </a:extLst>
                </p:cNvPr>
                <p:cNvGrpSpPr/>
                <p:nvPr/>
              </p:nvGrpSpPr>
              <p:grpSpPr>
                <a:xfrm>
                  <a:off x="0" y="126028"/>
                  <a:ext cx="6175168" cy="3611462"/>
                  <a:chOff x="0" y="100977"/>
                  <a:chExt cx="6116106" cy="2893627"/>
                </a:xfrm>
              </p:grpSpPr>
              <p:grpSp>
                <p:nvGrpSpPr>
                  <p:cNvPr id="78" name="Group 77">
                    <a:extLst>
                      <a:ext uri="{FF2B5EF4-FFF2-40B4-BE49-F238E27FC236}">
                        <a16:creationId xmlns:a16="http://schemas.microsoft.com/office/drawing/2014/main" id="{47C801EE-4BC1-4057-BA05-B73163AFECCB}"/>
                      </a:ext>
                    </a:extLst>
                  </p:cNvPr>
                  <p:cNvGrpSpPr/>
                  <p:nvPr/>
                </p:nvGrpSpPr>
                <p:grpSpPr>
                  <a:xfrm>
                    <a:off x="0" y="100977"/>
                    <a:ext cx="6116106" cy="2893627"/>
                    <a:chOff x="0" y="100977"/>
                    <a:chExt cx="6116106" cy="2893627"/>
                  </a:xfrm>
                </p:grpSpPr>
                <mc:AlternateContent xmlns:mc="http://schemas.openxmlformats.org/markup-compatibility/2006" xmlns:a14="http://schemas.microsoft.com/office/drawing/2010/main">
                  <mc:Choice Requires="a14">
                    <p:sp>
                      <p:nvSpPr>
                        <p:cNvPr id="80" name="Text Box 2">
                          <a:extLst>
                            <a:ext uri="{FF2B5EF4-FFF2-40B4-BE49-F238E27FC236}">
                              <a16:creationId xmlns:a16="http://schemas.microsoft.com/office/drawing/2014/main" id="{B6D50662-7C5D-4451-A051-A9A091E6C3B4}"/>
                            </a:ext>
                          </a:extLst>
                        </p:cNvPr>
                        <p:cNvSpPr txBox="1">
                          <a:spLocks noChangeArrowheads="1"/>
                        </p:cNvSpPr>
                        <p:nvPr/>
                      </p:nvSpPr>
                      <p:spPr bwMode="auto">
                        <a:xfrm>
                          <a:off x="190734" y="100977"/>
                          <a:ext cx="2529205" cy="569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Kelamatan  Kerja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0" name="Text Box 2">
                          <a:extLst>
                            <a:ext uri="{FF2B5EF4-FFF2-40B4-BE49-F238E27FC236}">
                              <a16:creationId xmlns:a16="http://schemas.microsoft.com/office/drawing/2014/main" id="{B6D50662-7C5D-4451-A051-A9A091E6C3B4}"/>
                            </a:ext>
                          </a:extLst>
                        </p:cNvPr>
                        <p:cNvSpPr txBox="1">
                          <a:spLocks noRot="1" noChangeAspect="1" noMove="1" noResize="1" noEditPoints="1" noAdjustHandles="1" noChangeArrowheads="1" noChangeShapeType="1" noTextEdit="1"/>
                        </p:cNvSpPr>
                        <p:nvPr/>
                      </p:nvSpPr>
                      <p:spPr bwMode="auto">
                        <a:xfrm>
                          <a:off x="190734" y="100977"/>
                          <a:ext cx="2529205" cy="569595"/>
                        </a:xfrm>
                        <a:prstGeom prst="rect">
                          <a:avLst/>
                        </a:prstGeom>
                        <a:blipFill>
                          <a:blip r:embed="rId5"/>
                          <a:stretch>
                            <a:fillRect t="-4321" b="-11111"/>
                          </a:stretch>
                        </a:blipFill>
                        <a:ln w="9525">
                          <a:solidFill>
                            <a:srgbClr val="000000"/>
                          </a:solidFill>
                          <a:miter lim="800000"/>
                          <a:headEnd/>
                          <a:tailEnd/>
                        </a:ln>
                      </p:spPr>
                      <p:txBody>
                        <a:bodyPr/>
                        <a:lstStyle/>
                        <a:p>
                          <a:r>
                            <a:rPr lang="en-US">
                              <a:noFill/>
                            </a:rPr>
                            <a:t> </a:t>
                          </a:r>
                        </a:p>
                      </p:txBody>
                    </p:sp>
                  </mc:Fallback>
                </mc:AlternateContent>
                <p:sp>
                  <p:nvSpPr>
                    <p:cNvPr id="81" name="Text Box 2">
                      <a:extLst>
                        <a:ext uri="{FF2B5EF4-FFF2-40B4-BE49-F238E27FC236}">
                          <a16:creationId xmlns:a16="http://schemas.microsoft.com/office/drawing/2014/main" id="{856DC05B-E96C-4DBA-A608-65F8CDC07B8F}"/>
                        </a:ext>
                      </a:extLst>
                    </p:cNvPr>
                    <p:cNvSpPr txBox="1">
                      <a:spLocks noChangeArrowheads="1"/>
                    </p:cNvSpPr>
                    <p:nvPr/>
                  </p:nvSpPr>
                  <p:spPr bwMode="auto">
                    <a:xfrm>
                      <a:off x="3919641" y="1021373"/>
                      <a:ext cx="2196465" cy="569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Kinerja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Arrow Connector 81">
                      <a:extLst>
                        <a:ext uri="{FF2B5EF4-FFF2-40B4-BE49-F238E27FC236}">
                          <a16:creationId xmlns:a16="http://schemas.microsoft.com/office/drawing/2014/main" id="{A1FE33CD-A500-44EA-BA38-AEDE592B839C}"/>
                        </a:ext>
                      </a:extLst>
                    </p:cNvPr>
                    <p:cNvCxnSpPr/>
                    <p:nvPr/>
                  </p:nvCxnSpPr>
                  <p:spPr>
                    <a:xfrm>
                      <a:off x="2719939" y="387967"/>
                      <a:ext cx="1198931" cy="633369"/>
                    </a:xfrm>
                    <a:prstGeom prst="straightConnector1">
                      <a:avLst/>
                    </a:prstGeom>
                    <a:noFill/>
                    <a:ln w="12700" cap="flat" cmpd="sng" algn="ctr">
                      <a:solidFill>
                        <a:sysClr val="windowText" lastClr="000000"/>
                      </a:solidFill>
                      <a:prstDash val="solid"/>
                      <a:miter lim="800000"/>
                      <a:tailEnd type="triangle"/>
                    </a:ln>
                    <a:effectLst/>
                  </p:spPr>
                </p:cxnSp>
                <p:cxnSp>
                  <p:nvCxnSpPr>
                    <p:cNvPr id="83" name="Straight Arrow Connector 82">
                      <a:extLst>
                        <a:ext uri="{FF2B5EF4-FFF2-40B4-BE49-F238E27FC236}">
                          <a16:creationId xmlns:a16="http://schemas.microsoft.com/office/drawing/2014/main" id="{0607E2C3-5CB4-40A7-87F9-F7184D1E0459}"/>
                        </a:ext>
                      </a:extLst>
                    </p:cNvPr>
                    <p:cNvCxnSpPr>
                      <a:endCxn id="81" idx="1"/>
                    </p:cNvCxnSpPr>
                    <p:nvPr/>
                  </p:nvCxnSpPr>
                  <p:spPr>
                    <a:xfrm>
                      <a:off x="2743437" y="1306068"/>
                      <a:ext cx="1176203" cy="55"/>
                    </a:xfrm>
                    <a:prstGeom prst="straightConnector1">
                      <a:avLst/>
                    </a:prstGeom>
                    <a:noFill/>
                    <a:ln w="12700" cap="flat" cmpd="sng" algn="ctr">
                      <a:solidFill>
                        <a:sysClr val="windowText" lastClr="000000"/>
                      </a:solidFill>
                      <a:prstDash val="solid"/>
                      <a:miter lim="800000"/>
                      <a:tailEnd type="triangle"/>
                    </a:ln>
                    <a:effectLst/>
                  </p:spPr>
                </p:cxnSp>
                <p:cxnSp>
                  <p:nvCxnSpPr>
                    <p:cNvPr id="84" name="Straight Arrow Connector 83">
                      <a:extLst>
                        <a:ext uri="{FF2B5EF4-FFF2-40B4-BE49-F238E27FC236}">
                          <a16:creationId xmlns:a16="http://schemas.microsoft.com/office/drawing/2014/main" id="{C002C50D-DBAA-425D-BFC1-B9EC18673637}"/>
                        </a:ext>
                      </a:extLst>
                    </p:cNvPr>
                    <p:cNvCxnSpPr/>
                    <p:nvPr/>
                  </p:nvCxnSpPr>
                  <p:spPr>
                    <a:xfrm flipV="1">
                      <a:off x="5035949" y="1610212"/>
                      <a:ext cx="0" cy="125390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1A28CFBD-3A4C-451D-8A3C-02AA824C491F}"/>
                        </a:ext>
                      </a:extLst>
                    </p:cNvPr>
                    <p:cNvCxnSpPr/>
                    <p:nvPr/>
                  </p:nvCxnSpPr>
                  <p:spPr>
                    <a:xfrm flipH="1">
                      <a:off x="0" y="2185565"/>
                      <a:ext cx="24699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5C0BC76A-2466-413C-8CDD-0B8806C38F2F}"/>
                        </a:ext>
                      </a:extLst>
                    </p:cNvPr>
                    <p:cNvCxnSpPr/>
                    <p:nvPr/>
                  </p:nvCxnSpPr>
                  <p:spPr>
                    <a:xfrm flipH="1">
                      <a:off x="0" y="2862048"/>
                      <a:ext cx="5035949" cy="13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5EE4F054-CE34-4627-BF12-E439285E69FC}"/>
                        </a:ext>
                      </a:extLst>
                    </p:cNvPr>
                    <p:cNvCxnSpPr/>
                    <p:nvPr/>
                  </p:nvCxnSpPr>
                  <p:spPr>
                    <a:xfrm>
                      <a:off x="0" y="380128"/>
                      <a:ext cx="0" cy="24817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Text Box 2">
                      <a:extLst>
                        <a:ext uri="{FF2B5EF4-FFF2-40B4-BE49-F238E27FC236}">
                          <a16:creationId xmlns:a16="http://schemas.microsoft.com/office/drawing/2014/main" id="{0C190FCA-A1B3-473D-9C2E-73E83B2D5AC9}"/>
                        </a:ext>
                      </a:extLst>
                    </p:cNvPr>
                    <p:cNvSpPr txBox="1">
                      <a:spLocks noChangeArrowheads="1"/>
                    </p:cNvSpPr>
                    <p:nvPr/>
                  </p:nvSpPr>
                  <p:spPr bwMode="auto">
                    <a:xfrm>
                      <a:off x="2947679" y="1169874"/>
                      <a:ext cx="409831" cy="240997"/>
                    </a:xfrm>
                    <a:prstGeom prst="rect">
                      <a:avLst/>
                    </a:prstGeom>
                    <a:ln w="9525"/>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H2</a:t>
                      </a:r>
                      <a:endParaRPr lang="en-US" sz="2000" dirty="0">
                        <a:effectLst/>
                        <a:ea typeface="Calibri" panose="020F0502020204030204" pitchFamily="34" charset="0"/>
                        <a:cs typeface="Times New Roman" panose="02020603050405020304" pitchFamily="18" charset="0"/>
                      </a:endParaRPr>
                    </a:p>
                  </p:txBody>
                </p:sp>
                <p:sp>
                  <p:nvSpPr>
                    <p:cNvPr id="89" name="Text Box 2">
                      <a:extLst>
                        <a:ext uri="{FF2B5EF4-FFF2-40B4-BE49-F238E27FC236}">
                          <a16:creationId xmlns:a16="http://schemas.microsoft.com/office/drawing/2014/main" id="{0F0A118C-4642-4803-B7D0-6560A030CE70}"/>
                        </a:ext>
                      </a:extLst>
                    </p:cNvPr>
                    <p:cNvSpPr txBox="1">
                      <a:spLocks noChangeArrowheads="1"/>
                    </p:cNvSpPr>
                    <p:nvPr/>
                  </p:nvSpPr>
                  <p:spPr bwMode="auto">
                    <a:xfrm>
                      <a:off x="2947679" y="500385"/>
                      <a:ext cx="403784" cy="246240"/>
                    </a:xfrm>
                    <a:prstGeom prst="rect">
                      <a:avLst/>
                    </a:prstGeom>
                    <a:ln w="9525"/>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H1</a:t>
                      </a: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 </a:t>
                      </a:r>
                    </a:p>
                  </p:txBody>
                </p:sp>
                <p:sp>
                  <p:nvSpPr>
                    <p:cNvPr id="90" name="Text Box 2">
                      <a:extLst>
                        <a:ext uri="{FF2B5EF4-FFF2-40B4-BE49-F238E27FC236}">
                          <a16:creationId xmlns:a16="http://schemas.microsoft.com/office/drawing/2014/main" id="{00A20916-FDAA-49DF-A173-C3137B1A3DD7}"/>
                        </a:ext>
                      </a:extLst>
                    </p:cNvPr>
                    <p:cNvSpPr txBox="1">
                      <a:spLocks noChangeArrowheads="1"/>
                    </p:cNvSpPr>
                    <p:nvPr/>
                  </p:nvSpPr>
                  <p:spPr bwMode="auto">
                    <a:xfrm>
                      <a:off x="2965173" y="2729516"/>
                      <a:ext cx="409760" cy="265088"/>
                    </a:xfrm>
                    <a:prstGeom prst="rect">
                      <a:avLst/>
                    </a:prstGeom>
                    <a:ln w="9525"/>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H4</a:t>
                      </a:r>
                      <a:endParaRPr lang="en-US" sz="20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a:effectLst/>
                          <a:ea typeface="Calibri" panose="020F0502020204030204" pitchFamily="34"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79" name="Text Box 2">
                        <a:extLst>
                          <a:ext uri="{FF2B5EF4-FFF2-40B4-BE49-F238E27FC236}">
                            <a16:creationId xmlns:a16="http://schemas.microsoft.com/office/drawing/2014/main" id="{F029857E-5305-48BA-BDFC-672C3C713AE6}"/>
                          </a:ext>
                        </a:extLst>
                      </p:cNvPr>
                      <p:cNvSpPr txBox="1">
                        <a:spLocks noChangeArrowheads="1"/>
                      </p:cNvSpPr>
                      <p:nvPr/>
                    </p:nvSpPr>
                    <p:spPr bwMode="auto">
                      <a:xfrm>
                        <a:off x="190737" y="1048943"/>
                        <a:ext cx="2552700" cy="569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Kesehatan  Kerja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eqArr>
                                  <m:eqArr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eqArr>
                              </m:sub>
                            </m:sSub>
                          </m:oMath>
                        </a14:m>
                        <a:r>
                          <a:rPr lang="en-US" sz="200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79" name="Text Box 2">
                        <a:extLst>
                          <a:ext uri="{FF2B5EF4-FFF2-40B4-BE49-F238E27FC236}">
                            <a16:creationId xmlns:a16="http://schemas.microsoft.com/office/drawing/2014/main" id="{F029857E-5305-48BA-BDFC-672C3C713AE6}"/>
                          </a:ext>
                        </a:extLst>
                      </p:cNvPr>
                      <p:cNvSpPr txBox="1">
                        <a:spLocks noRot="1" noChangeAspect="1" noMove="1" noResize="1" noEditPoints="1" noAdjustHandles="1" noChangeArrowheads="1" noChangeShapeType="1" noTextEdit="1"/>
                      </p:cNvSpPr>
                      <p:nvPr/>
                    </p:nvSpPr>
                    <p:spPr bwMode="auto">
                      <a:xfrm>
                        <a:off x="190737" y="1048943"/>
                        <a:ext cx="2552700" cy="569595"/>
                      </a:xfrm>
                      <a:prstGeom prst="rect">
                        <a:avLst/>
                      </a:prstGeom>
                      <a:blipFill>
                        <a:blip r:embed="rId6"/>
                        <a:stretch>
                          <a:fillRect t="-4321" b="-14815"/>
                        </a:stretch>
                      </a:blipFill>
                      <a:ln w="9525">
                        <a:solidFill>
                          <a:srgbClr val="000000"/>
                        </a:solidFill>
                        <a:miter lim="800000"/>
                        <a:headEnd/>
                        <a:tailEnd/>
                      </a:ln>
                    </p:spPr>
                    <p:txBody>
                      <a:bodyPr/>
                      <a:lstStyle/>
                      <a:p>
                        <a:r>
                          <a:rPr lang="en-US">
                            <a:noFill/>
                          </a:rPr>
                          <a:t> </a:t>
                        </a:r>
                      </a:p>
                    </p:txBody>
                  </p:sp>
                </mc:Fallback>
              </mc:AlternateContent>
            </p:grpSp>
            <p:cxnSp>
              <p:nvCxnSpPr>
                <p:cNvPr id="77" name="Straight Arrow Connector 76">
                  <a:extLst>
                    <a:ext uri="{FF2B5EF4-FFF2-40B4-BE49-F238E27FC236}">
                      <a16:creationId xmlns:a16="http://schemas.microsoft.com/office/drawing/2014/main" id="{59F1C14C-AC50-43FE-B4C3-4A89B33F8F78}"/>
                    </a:ext>
                  </a:extLst>
                </p:cNvPr>
                <p:cNvCxnSpPr/>
                <p:nvPr/>
              </p:nvCxnSpPr>
              <p:spPr>
                <a:xfrm flipV="1">
                  <a:off x="2801981" y="1985574"/>
                  <a:ext cx="1154733" cy="619187"/>
                </a:xfrm>
                <a:prstGeom prst="straightConnector1">
                  <a:avLst/>
                </a:prstGeom>
                <a:noFill/>
                <a:ln w="12700" cap="flat" cmpd="sng" algn="ctr">
                  <a:solidFill>
                    <a:sysClr val="windowText" lastClr="000000"/>
                  </a:solidFill>
                  <a:prstDash val="solid"/>
                  <a:miter lim="800000"/>
                  <a:tailEnd type="triangle"/>
                </a:ln>
                <a:effectLst/>
              </p:spPr>
            </p:cxnSp>
          </p:grpSp>
          <p:sp>
            <p:nvSpPr>
              <p:cNvPr id="74" name="Text Box 2">
                <a:extLst>
                  <a:ext uri="{FF2B5EF4-FFF2-40B4-BE49-F238E27FC236}">
                    <a16:creationId xmlns:a16="http://schemas.microsoft.com/office/drawing/2014/main" id="{B48FFC47-1760-4E9B-BB8F-F21E04BA99EE}"/>
                  </a:ext>
                </a:extLst>
              </p:cNvPr>
              <p:cNvSpPr txBox="1">
                <a:spLocks noChangeArrowheads="1"/>
              </p:cNvSpPr>
              <p:nvPr/>
            </p:nvSpPr>
            <p:spPr bwMode="auto">
              <a:xfrm>
                <a:off x="2991035" y="2253535"/>
                <a:ext cx="403286" cy="329334"/>
              </a:xfrm>
              <a:prstGeom prst="rect">
                <a:avLst/>
              </a:prstGeom>
              <a:ln w="9525"/>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H3</a:t>
                </a:r>
                <a:endParaRPr lang="en-US" sz="2000" dirty="0">
                  <a:effectLst/>
                  <a:ea typeface="Calibri" panose="020F0502020204030204" pitchFamily="34" charset="0"/>
                  <a:cs typeface="Times New Roman" panose="02020603050405020304" pitchFamily="18" charset="0"/>
                </a:endParaRPr>
              </a:p>
            </p:txBody>
          </p:sp>
        </p:grpSp>
        <p:cxnSp>
          <p:nvCxnSpPr>
            <p:cNvPr id="71" name="Straight Connector 70">
              <a:extLst>
                <a:ext uri="{FF2B5EF4-FFF2-40B4-BE49-F238E27FC236}">
                  <a16:creationId xmlns:a16="http://schemas.microsoft.com/office/drawing/2014/main" id="{F813DE3C-197D-4964-9357-6C4D6CF7174E}"/>
                </a:ext>
              </a:extLst>
            </p:cNvPr>
            <p:cNvCxnSpPr/>
            <p:nvPr/>
          </p:nvCxnSpPr>
          <p:spPr>
            <a:xfrm flipH="1">
              <a:off x="0" y="311847"/>
              <a:ext cx="18981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Straight Connector 71">
              <a:extLst>
                <a:ext uri="{FF2B5EF4-FFF2-40B4-BE49-F238E27FC236}">
                  <a16:creationId xmlns:a16="http://schemas.microsoft.com/office/drawing/2014/main" id="{76505EFF-C787-4B87-AEC6-0406C694F22A}"/>
                </a:ext>
              </a:extLst>
            </p:cNvPr>
            <p:cNvCxnSpPr/>
            <p:nvPr/>
          </p:nvCxnSpPr>
          <p:spPr>
            <a:xfrm flipH="1">
              <a:off x="0" y="1326673"/>
              <a:ext cx="18923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91" name="Group 90">
            <a:extLst>
              <a:ext uri="{FF2B5EF4-FFF2-40B4-BE49-F238E27FC236}">
                <a16:creationId xmlns:a16="http://schemas.microsoft.com/office/drawing/2014/main" id="{B8F7E175-8FE7-485C-934A-FEF25D14997D}"/>
              </a:ext>
            </a:extLst>
          </p:cNvPr>
          <p:cNvGrpSpPr/>
          <p:nvPr/>
        </p:nvGrpSpPr>
        <p:grpSpPr>
          <a:xfrm>
            <a:off x="11964377" y="0"/>
            <a:ext cx="6331644" cy="1113663"/>
            <a:chOff x="12759660" y="-152984"/>
            <a:chExt cx="5975167" cy="999831"/>
          </a:xfrm>
        </p:grpSpPr>
        <p:grpSp>
          <p:nvGrpSpPr>
            <p:cNvPr id="92" name="Group 91">
              <a:extLst>
                <a:ext uri="{FF2B5EF4-FFF2-40B4-BE49-F238E27FC236}">
                  <a16:creationId xmlns:a16="http://schemas.microsoft.com/office/drawing/2014/main" id="{4AEBD51B-56ED-4142-A1C0-7193543862DC}"/>
                </a:ext>
              </a:extLst>
            </p:cNvPr>
            <p:cNvGrpSpPr/>
            <p:nvPr/>
          </p:nvGrpSpPr>
          <p:grpSpPr>
            <a:xfrm>
              <a:off x="12759660" y="77805"/>
              <a:ext cx="4719281" cy="616900"/>
              <a:chOff x="12759661" y="77805"/>
              <a:chExt cx="4669392" cy="616900"/>
            </a:xfrm>
          </p:grpSpPr>
          <p:sp>
            <p:nvSpPr>
              <p:cNvPr id="94" name="Freeform 11">
                <a:extLst>
                  <a:ext uri="{FF2B5EF4-FFF2-40B4-BE49-F238E27FC236}">
                    <a16:creationId xmlns:a16="http://schemas.microsoft.com/office/drawing/2014/main" id="{E68D835A-DF4D-4873-B6DE-F5DF4D298399}"/>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7"/>
                <a:stretch>
                  <a:fillRect/>
                </a:stretch>
              </a:blipFill>
            </p:spPr>
          </p:sp>
          <p:sp>
            <p:nvSpPr>
              <p:cNvPr id="95" name="Freeform 12">
                <a:extLst>
                  <a:ext uri="{FF2B5EF4-FFF2-40B4-BE49-F238E27FC236}">
                    <a16:creationId xmlns:a16="http://schemas.microsoft.com/office/drawing/2014/main" id="{DAD6D662-D272-4F3C-8306-174308059DB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8"/>
                <a:stretch>
                  <a:fillRect/>
                </a:stretch>
              </a:blipFill>
            </p:spPr>
          </p:sp>
          <p:sp>
            <p:nvSpPr>
              <p:cNvPr id="96" name="Freeform 13">
                <a:extLst>
                  <a:ext uri="{FF2B5EF4-FFF2-40B4-BE49-F238E27FC236}">
                    <a16:creationId xmlns:a16="http://schemas.microsoft.com/office/drawing/2014/main" id="{01DCD0BC-41C4-40FE-A401-257D9836E36C}"/>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9"/>
                <a:stretch>
                  <a:fillRect/>
                </a:stretch>
              </a:blipFill>
            </p:spPr>
          </p:sp>
          <p:sp>
            <p:nvSpPr>
              <p:cNvPr id="97" name="Freeform 14">
                <a:extLst>
                  <a:ext uri="{FF2B5EF4-FFF2-40B4-BE49-F238E27FC236}">
                    <a16:creationId xmlns:a16="http://schemas.microsoft.com/office/drawing/2014/main" id="{E5421C68-0091-40A7-A7F8-A034B9819B4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10"/>
                <a:stretch>
                  <a:fillRect/>
                </a:stretch>
              </a:blipFill>
            </p:spPr>
          </p:sp>
        </p:grpSp>
        <p:pic>
          <p:nvPicPr>
            <p:cNvPr id="93" name="Picture 92">
              <a:extLst>
                <a:ext uri="{FF2B5EF4-FFF2-40B4-BE49-F238E27FC236}">
                  <a16:creationId xmlns:a16="http://schemas.microsoft.com/office/drawing/2014/main" id="{5B058DE0-22BD-4303-BB55-E15AA751E1A3}"/>
                </a:ext>
              </a:extLst>
            </p:cNvPr>
            <p:cNvPicPr>
              <a:picLocks noChangeAspect="1"/>
            </p:cNvPicPr>
            <p:nvPr/>
          </p:nvPicPr>
          <p:blipFill>
            <a:blip r:embed="rId11"/>
            <a:stretch>
              <a:fillRect/>
            </a:stretch>
          </p:blipFill>
          <p:spPr>
            <a:xfrm>
              <a:off x="17478942" y="-152984"/>
              <a:ext cx="1255885" cy="999831"/>
            </a:xfrm>
            <a:prstGeom prst="rect">
              <a:avLst/>
            </a:prstGeom>
          </p:spPr>
        </p:pic>
      </p:grpSp>
      <p:sp>
        <p:nvSpPr>
          <p:cNvPr id="38" name="TextBox 37">
            <a:extLst>
              <a:ext uri="{FF2B5EF4-FFF2-40B4-BE49-F238E27FC236}">
                <a16:creationId xmlns:a16="http://schemas.microsoft.com/office/drawing/2014/main" id="{8CEA06E3-9E10-42F7-BEEE-C3F51EE849DF}"/>
              </a:ext>
            </a:extLst>
          </p:cNvPr>
          <p:cNvSpPr txBox="1"/>
          <p:nvPr/>
        </p:nvSpPr>
        <p:spPr>
          <a:xfrm>
            <a:off x="9556362" y="2925588"/>
            <a:ext cx="8496385" cy="1815882"/>
          </a:xfrm>
          <a:prstGeom prst="rect">
            <a:avLst/>
          </a:prstGeom>
          <a:noFill/>
        </p:spPr>
        <p:txBody>
          <a:bodyPr wrap="square">
            <a:spAutoFit/>
          </a:bodyPr>
          <a:lstStyle/>
          <a:p>
            <a:pPr algn="ctr"/>
            <a:r>
              <a:rPr lang="en-US" sz="2800" dirty="0" err="1">
                <a:effectLst/>
                <a:latin typeface="Times New Roman" panose="02020603050405020304" pitchFamily="18" charset="0"/>
                <a:ea typeface="Times New Roman" panose="02020603050405020304" pitchFamily="18" charset="0"/>
              </a:rPr>
              <a:t>Menurut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Sugiyono</a:t>
            </a:r>
            <a:r>
              <a:rPr lang="en-US" sz="2800" dirty="0">
                <a:effectLst/>
                <a:latin typeface="Times New Roman" panose="02020603050405020304" pitchFamily="18" charset="0"/>
                <a:ea typeface="Times New Roman" panose="02020603050405020304" pitchFamily="18" charset="0"/>
              </a:rPr>
              <a:t>, 2014) </a:t>
            </a:r>
            <a:r>
              <a:rPr lang="en-US" sz="2800" dirty="0" err="1">
                <a:effectLst/>
                <a:latin typeface="Times New Roman" panose="02020603050405020304" pitchFamily="18" charset="0"/>
                <a:ea typeface="Times New Roman" panose="02020603050405020304" pitchFamily="18" charset="0"/>
              </a:rPr>
              <a:t>hipotesis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merupakan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jawaban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sementara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terhadap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rumusan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masalah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penelitian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telah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dinyatakan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dalam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bentuk</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kalimat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pertanyaan</a:t>
            </a:r>
            <a:r>
              <a:rPr lang="en-US" sz="2800" dirty="0">
                <a:effectLst/>
                <a:latin typeface="Times New Roman" panose="02020603050405020304" pitchFamily="18" charset="0"/>
                <a:ea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rPr>
              <a:t>disajikan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hanya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sebagai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suatu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pemecah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masalah</a:t>
            </a:r>
            <a:r>
              <a:rPr lang="en-US" sz="2800" dirty="0">
                <a:effectLst/>
                <a:latin typeface="Times New Roman" panose="02020603050405020304" pitchFamily="18" charset="0"/>
                <a:ea typeface="Times New Roman" panose="02020603050405020304" pitchFamily="18" charset="0"/>
              </a:rPr>
              <a:t> </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023074" y="160016"/>
            <a:ext cx="8343900" cy="1052596"/>
          </a:xfrm>
          <a:prstGeom prst="rect">
            <a:avLst/>
          </a:prstGeom>
        </p:spPr>
        <p:txBody>
          <a:bodyPr wrap="square" lIns="0" tIns="0" rIns="0" bIns="0" rtlCol="0" anchor="t">
            <a:spAutoFit/>
          </a:bodyPr>
          <a:lstStyle/>
          <a:p>
            <a:pPr>
              <a:lnSpc>
                <a:spcPts val="9634"/>
              </a:lnSpc>
            </a:pPr>
            <a:r>
              <a:rPr lang="en-US" sz="3600" dirty="0">
                <a:solidFill>
                  <a:srgbClr val="21264D"/>
                </a:solidFill>
                <a:latin typeface="Poppins Bold"/>
              </a:rPr>
              <a:t>BAB 3 METODE PENELITIAN</a:t>
            </a:r>
          </a:p>
        </p:txBody>
      </p:sp>
      <p:sp>
        <p:nvSpPr>
          <p:cNvPr id="33" name="Freeform 33"/>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1" name="Group 90">
            <a:extLst>
              <a:ext uri="{FF2B5EF4-FFF2-40B4-BE49-F238E27FC236}">
                <a16:creationId xmlns:a16="http://schemas.microsoft.com/office/drawing/2014/main" id="{B8F7E175-8FE7-485C-934A-FEF25D14997D}"/>
              </a:ext>
            </a:extLst>
          </p:cNvPr>
          <p:cNvGrpSpPr/>
          <p:nvPr/>
        </p:nvGrpSpPr>
        <p:grpSpPr>
          <a:xfrm>
            <a:off x="11964377" y="0"/>
            <a:ext cx="6331644" cy="1113663"/>
            <a:chOff x="12759660" y="-152984"/>
            <a:chExt cx="5975167" cy="999831"/>
          </a:xfrm>
        </p:grpSpPr>
        <p:grpSp>
          <p:nvGrpSpPr>
            <p:cNvPr id="92" name="Group 91">
              <a:extLst>
                <a:ext uri="{FF2B5EF4-FFF2-40B4-BE49-F238E27FC236}">
                  <a16:creationId xmlns:a16="http://schemas.microsoft.com/office/drawing/2014/main" id="{4AEBD51B-56ED-4142-A1C0-7193543862DC}"/>
                </a:ext>
              </a:extLst>
            </p:cNvPr>
            <p:cNvGrpSpPr/>
            <p:nvPr/>
          </p:nvGrpSpPr>
          <p:grpSpPr>
            <a:xfrm>
              <a:off x="12759660" y="77805"/>
              <a:ext cx="4719281" cy="616900"/>
              <a:chOff x="12759661" y="77805"/>
              <a:chExt cx="4669392" cy="616900"/>
            </a:xfrm>
          </p:grpSpPr>
          <p:sp>
            <p:nvSpPr>
              <p:cNvPr id="94" name="Freeform 11">
                <a:extLst>
                  <a:ext uri="{FF2B5EF4-FFF2-40B4-BE49-F238E27FC236}">
                    <a16:creationId xmlns:a16="http://schemas.microsoft.com/office/drawing/2014/main" id="{E68D835A-DF4D-4873-B6DE-F5DF4D298399}"/>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95" name="Freeform 12">
                <a:extLst>
                  <a:ext uri="{FF2B5EF4-FFF2-40B4-BE49-F238E27FC236}">
                    <a16:creationId xmlns:a16="http://schemas.microsoft.com/office/drawing/2014/main" id="{DAD6D662-D272-4F3C-8306-174308059DB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96" name="Freeform 13">
                <a:extLst>
                  <a:ext uri="{FF2B5EF4-FFF2-40B4-BE49-F238E27FC236}">
                    <a16:creationId xmlns:a16="http://schemas.microsoft.com/office/drawing/2014/main" id="{01DCD0BC-41C4-40FE-A401-257D9836E36C}"/>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97" name="Freeform 14">
                <a:extLst>
                  <a:ext uri="{FF2B5EF4-FFF2-40B4-BE49-F238E27FC236}">
                    <a16:creationId xmlns:a16="http://schemas.microsoft.com/office/drawing/2014/main" id="{E5421C68-0091-40A7-A7F8-A034B9819B4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93" name="Picture 92">
              <a:extLst>
                <a:ext uri="{FF2B5EF4-FFF2-40B4-BE49-F238E27FC236}">
                  <a16:creationId xmlns:a16="http://schemas.microsoft.com/office/drawing/2014/main" id="{5B058DE0-22BD-4303-BB55-E15AA751E1A3}"/>
                </a:ext>
              </a:extLst>
            </p:cNvPr>
            <p:cNvPicPr>
              <a:picLocks noChangeAspect="1"/>
            </p:cNvPicPr>
            <p:nvPr/>
          </p:nvPicPr>
          <p:blipFill>
            <a:blip r:embed="rId8"/>
            <a:stretch>
              <a:fillRect/>
            </a:stretch>
          </p:blipFill>
          <p:spPr>
            <a:xfrm>
              <a:off x="17478942" y="-152984"/>
              <a:ext cx="1255885" cy="999831"/>
            </a:xfrm>
            <a:prstGeom prst="rect">
              <a:avLst/>
            </a:prstGeom>
          </p:spPr>
        </p:pic>
      </p:grpSp>
      <p:sp>
        <p:nvSpPr>
          <p:cNvPr id="38" name="TextBox 37">
            <a:extLst>
              <a:ext uri="{FF2B5EF4-FFF2-40B4-BE49-F238E27FC236}">
                <a16:creationId xmlns:a16="http://schemas.microsoft.com/office/drawing/2014/main" id="{EB758627-A82B-4E27-AA24-FFF4D8F8C80C}"/>
              </a:ext>
            </a:extLst>
          </p:cNvPr>
          <p:cNvSpPr txBox="1"/>
          <p:nvPr/>
        </p:nvSpPr>
        <p:spPr>
          <a:xfrm>
            <a:off x="2503714" y="2487096"/>
            <a:ext cx="13209418" cy="449661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700" dirty="0" err="1">
                <a:effectLst/>
                <a:latin typeface="Times New Roman" panose="02020603050405020304" pitchFamily="18" charset="0"/>
                <a:ea typeface="Times New Roman" panose="02020603050405020304" pitchFamily="18" charset="0"/>
              </a:rPr>
              <a:t>Variabel</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penelitian</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adalah</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segala</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bentuk</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apa</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aja</a:t>
            </a:r>
            <a:r>
              <a:rPr lang="en-US" sz="2700" dirty="0">
                <a:effectLst/>
                <a:latin typeface="Times New Roman" panose="02020603050405020304" pitchFamily="18" charset="0"/>
                <a:ea typeface="Times New Roman" panose="02020603050405020304" pitchFamily="18" charset="0"/>
              </a:rPr>
              <a:t> yang </a:t>
            </a:r>
            <a:r>
              <a:rPr lang="en-US" sz="2700" dirty="0" err="1">
                <a:effectLst/>
                <a:latin typeface="Times New Roman" panose="02020603050405020304" pitchFamily="18" charset="0"/>
                <a:ea typeface="Times New Roman" panose="02020603050405020304" pitchFamily="18" charset="0"/>
              </a:rPr>
              <a:t>telah</a:t>
            </a:r>
            <a:r>
              <a:rPr lang="en-US" sz="2700" dirty="0">
                <a:effectLst/>
                <a:latin typeface="Times New Roman" panose="02020603050405020304" pitchFamily="18" charset="0"/>
                <a:ea typeface="Times New Roman" panose="02020603050405020304" pitchFamily="18" charset="0"/>
              </a:rPr>
              <a:t> di </a:t>
            </a:r>
            <a:r>
              <a:rPr lang="en-US" sz="2700" dirty="0" err="1">
                <a:effectLst/>
                <a:latin typeface="Times New Roman" panose="02020603050405020304" pitchFamily="18" charset="0"/>
                <a:ea typeface="Times New Roman" panose="02020603050405020304" pitchFamily="18" charset="0"/>
              </a:rPr>
              <a:t>pilih</a:t>
            </a:r>
            <a:r>
              <a:rPr lang="en-US" sz="2700" dirty="0">
                <a:effectLst/>
                <a:latin typeface="Times New Roman" panose="02020603050405020304" pitchFamily="18" charset="0"/>
                <a:ea typeface="Times New Roman" panose="02020603050405020304" pitchFamily="18" charset="0"/>
              </a:rPr>
              <a:t> dan di </a:t>
            </a:r>
            <a:r>
              <a:rPr lang="en-US" sz="2700" dirty="0" err="1">
                <a:effectLst/>
                <a:latin typeface="Times New Roman" panose="02020603050405020304" pitchFamily="18" charset="0"/>
                <a:ea typeface="Times New Roman" panose="02020603050405020304" pitchFamily="18" charset="0"/>
              </a:rPr>
              <a:t>tetapkan</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peneliti</a:t>
            </a:r>
            <a:r>
              <a:rPr lang="en-US" sz="2700" dirty="0">
                <a:effectLst/>
                <a:latin typeface="Times New Roman" panose="02020603050405020304" pitchFamily="18" charset="0"/>
                <a:ea typeface="Times New Roman" panose="02020603050405020304" pitchFamily="18" charset="0"/>
              </a:rPr>
              <a:t> yang </a:t>
            </a:r>
            <a:r>
              <a:rPr lang="en-US" sz="2700" dirty="0" err="1">
                <a:effectLst/>
                <a:latin typeface="Times New Roman" panose="02020603050405020304" pitchFamily="18" charset="0"/>
                <a:ea typeface="Times New Roman" panose="02020603050405020304" pitchFamily="18" charset="0"/>
              </a:rPr>
              <a:t>nantinya</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akan</a:t>
            </a:r>
            <a:r>
              <a:rPr lang="en-US" sz="2700" dirty="0">
                <a:effectLst/>
                <a:latin typeface="Times New Roman" panose="02020603050405020304" pitchFamily="18" charset="0"/>
                <a:ea typeface="Times New Roman" panose="02020603050405020304" pitchFamily="18" charset="0"/>
              </a:rPr>
              <a:t> di </a:t>
            </a:r>
            <a:r>
              <a:rPr lang="en-US" sz="2700" dirty="0" err="1">
                <a:effectLst/>
                <a:latin typeface="Times New Roman" panose="02020603050405020304" pitchFamily="18" charset="0"/>
                <a:ea typeface="Times New Roman" panose="02020603050405020304" pitchFamily="18" charset="0"/>
              </a:rPr>
              <a:t>pelajari</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dengan</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tujuan</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supaya</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mendapatkan</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informasi</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lebih</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dalam</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tentang</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hal</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tersebut</a:t>
            </a:r>
            <a:r>
              <a:rPr lang="en-US" sz="2700" dirty="0">
                <a:effectLst/>
                <a:latin typeface="Times New Roman" panose="02020603050405020304" pitchFamily="18" charset="0"/>
                <a:ea typeface="Times New Roman" panose="02020603050405020304" pitchFamily="18" charset="0"/>
              </a:rPr>
              <a:t> yang pada </a:t>
            </a:r>
            <a:r>
              <a:rPr lang="en-US" sz="2700" dirty="0" err="1">
                <a:effectLst/>
                <a:latin typeface="Times New Roman" panose="02020603050405020304" pitchFamily="18" charset="0"/>
                <a:ea typeface="Times New Roman" panose="02020603050405020304" pitchFamily="18" charset="0"/>
              </a:rPr>
              <a:t>ahirnya</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akan</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diambil</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kesimpulannya</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Sugiyono</a:t>
            </a:r>
            <a:r>
              <a:rPr lang="en-US" sz="2700" dirty="0">
                <a:effectLst/>
                <a:latin typeface="Times New Roman" panose="02020603050405020304" pitchFamily="18" charset="0"/>
                <a:ea typeface="Times New Roman" panose="02020603050405020304" pitchFamily="18" charset="0"/>
              </a:rPr>
              <a:t>, 2003) </a:t>
            </a:r>
          </a:p>
          <a:p>
            <a:pPr algn="just"/>
            <a:endParaRPr lang="en-US" sz="2700" dirty="0">
              <a:latin typeface="Times New Roman" panose="02020603050405020304" pitchFamily="18" charset="0"/>
            </a:endParaRPr>
          </a:p>
          <a:p>
            <a:pPr marL="457200" indent="-457200" algn="just">
              <a:buFont typeface="Arial" panose="020B0604020202020204" pitchFamily="34" charset="0"/>
              <a:buChar char="•"/>
            </a:pPr>
            <a:r>
              <a:rPr lang="en-US" sz="2700" dirty="0" err="1">
                <a:latin typeface="Times New Roman" panose="02020603050405020304" pitchFamily="18" charset="0"/>
              </a:rPr>
              <a:t>Variabel</a:t>
            </a:r>
            <a:r>
              <a:rPr lang="en-US" sz="2700" dirty="0">
                <a:latin typeface="Times New Roman" panose="02020603050405020304" pitchFamily="18" charset="0"/>
              </a:rPr>
              <a:t> </a:t>
            </a:r>
            <a:r>
              <a:rPr lang="en-US" sz="2700" dirty="0" err="1">
                <a:latin typeface="Times New Roman" panose="02020603050405020304" pitchFamily="18" charset="0"/>
              </a:rPr>
              <a:t>Indenpenden</a:t>
            </a:r>
            <a:endParaRPr lang="en-US" sz="2700" dirty="0">
              <a:latin typeface="Times New Roman" panose="02020603050405020304" pitchFamily="18" charset="0"/>
            </a:endParaRPr>
          </a:p>
          <a:p>
            <a:pPr marL="800100" lvl="1" indent="-342900" algn="just">
              <a:lnSpc>
                <a:spcPct val="115000"/>
              </a:lnSpc>
              <a:buFont typeface="+mj-lt"/>
              <a:buAutoNum type="alphaLcPeriod"/>
            </a:pP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Keselamatan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(X1)</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lphaLcPeriod"/>
            </a:pP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Kesehatan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(X2)</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lphaLcPeriod"/>
            </a:pP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Disiplin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(X3)</a:t>
            </a:r>
          </a:p>
          <a:p>
            <a:pPr marL="457200" marR="0" lvl="0" indent="-457200" algn="just">
              <a:lnSpc>
                <a:spcPct val="115000"/>
              </a:lnSpc>
              <a:spcBef>
                <a:spcPts val="0"/>
              </a:spcBef>
              <a:spcAft>
                <a:spcPts val="0"/>
              </a:spcAft>
              <a:buFont typeface="Arial" panose="020B0604020202020204" pitchFamily="34" charset="0"/>
              <a:buChar char="•"/>
            </a:pP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Dependen</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buFont typeface="+mj-lt"/>
              <a:buAutoNum type="alphaLcPeriod"/>
            </a:pPr>
            <a:r>
              <a:rPr lang="en-US" sz="2700" dirty="0">
                <a:effectLst/>
                <a:latin typeface="Times New Roman" panose="02020603050405020304" pitchFamily="18" charset="0"/>
                <a:ea typeface="Times New Roman" panose="02020603050405020304" pitchFamily="18" charset="0"/>
              </a:rPr>
              <a:t>Kinerja </a:t>
            </a:r>
            <a:r>
              <a:rPr lang="en-US" sz="2700" dirty="0" err="1">
                <a:effectLst/>
                <a:latin typeface="Times New Roman" panose="02020603050405020304" pitchFamily="18" charset="0"/>
                <a:ea typeface="Times New Roman" panose="02020603050405020304" pitchFamily="18" charset="0"/>
              </a:rPr>
              <a:t>Karywan</a:t>
            </a:r>
            <a:r>
              <a:rPr lang="en-US" sz="2700" dirty="0">
                <a:effectLst/>
                <a:latin typeface="Times New Roman" panose="02020603050405020304" pitchFamily="18" charset="0"/>
                <a:ea typeface="Times New Roman" panose="02020603050405020304" pitchFamily="18" charset="0"/>
              </a:rPr>
              <a:t> (Y) </a:t>
            </a:r>
            <a:endParaRPr lang="en-US" sz="2700" dirty="0"/>
          </a:p>
        </p:txBody>
      </p:sp>
      <p:sp>
        <p:nvSpPr>
          <p:cNvPr id="42" name="TextBox 41">
            <a:extLst>
              <a:ext uri="{FF2B5EF4-FFF2-40B4-BE49-F238E27FC236}">
                <a16:creationId xmlns:a16="http://schemas.microsoft.com/office/drawing/2014/main" id="{AFA2603E-D350-440A-8CA5-F0B68B56D18A}"/>
              </a:ext>
            </a:extLst>
          </p:cNvPr>
          <p:cNvSpPr txBox="1"/>
          <p:nvPr/>
        </p:nvSpPr>
        <p:spPr>
          <a:xfrm>
            <a:off x="2416629" y="7849442"/>
            <a:ext cx="13296503" cy="21708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700" dirty="0" err="1">
                <a:effectLst/>
                <a:latin typeface="Times New Roman" panose="02020603050405020304" pitchFamily="18" charset="0"/>
                <a:ea typeface="Calibri" panose="020F0502020204030204" pitchFamily="34" charset="0"/>
              </a:rPr>
              <a:t>Definisi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operasional</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variabel</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penelitian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merupakan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suatu</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atribut</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atau</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nilai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atas</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sebuah</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objek</a:t>
            </a:r>
            <a:r>
              <a:rPr lang="en-US" sz="2700" dirty="0">
                <a:effectLst/>
                <a:latin typeface="Times New Roman" panose="02020603050405020304" pitchFamily="18" charset="0"/>
                <a:ea typeface="Calibri" panose="020F0502020204030204" pitchFamily="34" charset="0"/>
              </a:rPr>
              <a:t> dan </a:t>
            </a:r>
            <a:r>
              <a:rPr lang="en-US" sz="2700" dirty="0" err="1">
                <a:effectLst/>
                <a:latin typeface="Times New Roman" panose="02020603050405020304" pitchFamily="18" charset="0"/>
                <a:ea typeface="Calibri" panose="020F0502020204030204" pitchFamily="34" charset="0"/>
              </a:rPr>
              <a:t>biasa</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diartikan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sebagai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kegiatan</a:t>
            </a:r>
            <a:r>
              <a:rPr lang="en-US" sz="2700" dirty="0">
                <a:effectLst/>
                <a:latin typeface="Times New Roman" panose="02020603050405020304" pitchFamily="18" charset="0"/>
                <a:ea typeface="Calibri" panose="020F0502020204030204" pitchFamily="34" charset="0"/>
              </a:rPr>
              <a:t> yang </a:t>
            </a:r>
            <a:r>
              <a:rPr lang="en-US" sz="2700" dirty="0" err="1">
                <a:effectLst/>
                <a:latin typeface="Times New Roman" panose="02020603050405020304" pitchFamily="18" charset="0"/>
                <a:ea typeface="Calibri" panose="020F0502020204030204" pitchFamily="34" charset="0"/>
              </a:rPr>
              <a:t>dimiliki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sebagai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variasi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tertentu</a:t>
            </a:r>
            <a:r>
              <a:rPr lang="en-US" sz="2700" dirty="0">
                <a:effectLst/>
                <a:latin typeface="Times New Roman" panose="02020603050405020304" pitchFamily="18" charset="0"/>
                <a:ea typeface="Calibri" panose="020F0502020204030204" pitchFamily="34" charset="0"/>
              </a:rPr>
              <a:t> dan </a:t>
            </a:r>
            <a:r>
              <a:rPr lang="en-US" sz="2700" dirty="0" err="1">
                <a:effectLst/>
                <a:latin typeface="Times New Roman" panose="02020603050405020304" pitchFamily="18" charset="0"/>
                <a:ea typeface="Calibri" panose="020F0502020204030204" pitchFamily="34" charset="0"/>
              </a:rPr>
              <a:t>ditetapkan</a:t>
            </a:r>
            <a:r>
              <a:rPr lang="en-US" sz="2700" dirty="0">
                <a:effectLst/>
                <a:latin typeface="Times New Roman" panose="02020603050405020304" pitchFamily="18" charset="0"/>
                <a:ea typeface="Calibri" panose="020F0502020204030204" pitchFamily="34" charset="0"/>
              </a:rPr>
              <a:t> oleh </a:t>
            </a:r>
            <a:r>
              <a:rPr lang="en-US" sz="2700" dirty="0" err="1">
                <a:effectLst/>
                <a:latin typeface="Times New Roman" panose="02020603050405020304" pitchFamily="18" charset="0"/>
                <a:ea typeface="Calibri" panose="020F0502020204030204" pitchFamily="34" charset="0"/>
              </a:rPr>
              <a:t>seorang</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peneliti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sehingga</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menghasilkan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suatu</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penafsiran</a:t>
            </a:r>
            <a:r>
              <a:rPr lang="en-US" sz="2700" dirty="0">
                <a:effectLst/>
                <a:latin typeface="Times New Roman" panose="02020603050405020304" pitchFamily="18" charset="0"/>
                <a:ea typeface="Calibri" panose="020F0502020204030204" pitchFamily="34" charset="0"/>
              </a:rPr>
              <a:t> dan </a:t>
            </a:r>
            <a:r>
              <a:rPr lang="en-US" sz="2700" dirty="0" err="1">
                <a:effectLst/>
                <a:latin typeface="Times New Roman" panose="02020603050405020304" pitchFamily="18" charset="0"/>
                <a:ea typeface="Calibri" panose="020F0502020204030204" pitchFamily="34" charset="0"/>
              </a:rPr>
              <a:t>dapat</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ditarik</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menjadi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sebuah</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kesimpulan</a:t>
            </a:r>
            <a:r>
              <a:rPr lang="en-US" sz="2700" dirty="0">
                <a:latin typeface="Times New Roman" panose="02020603050405020304" pitchFamily="18" charset="0"/>
                <a:ea typeface="Calibri" panose="020F0502020204030204" pitchFamily="34" charset="0"/>
              </a:rPr>
              <a:t>,</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Selain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itu</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definisi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variabel</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harus</a:t>
            </a:r>
            <a:r>
              <a:rPr lang="en-US" sz="2700" dirty="0">
                <a:effectLst/>
                <a:latin typeface="Times New Roman" panose="02020603050405020304" pitchFamily="18" charset="0"/>
                <a:ea typeface="Calibri" panose="020F0502020204030204" pitchFamily="34" charset="0"/>
              </a:rPr>
              <a:t> di </a:t>
            </a:r>
            <a:r>
              <a:rPr lang="en-US" sz="2700" dirty="0" err="1">
                <a:effectLst/>
                <a:latin typeface="Times New Roman" panose="02020603050405020304" pitchFamily="18" charset="0"/>
                <a:ea typeface="Calibri" panose="020F0502020204030204" pitchFamily="34" charset="0"/>
              </a:rPr>
              <a:t>rumuskan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menjadi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satu</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kesatuan</a:t>
            </a:r>
            <a:r>
              <a:rPr lang="en-US" sz="2700" dirty="0">
                <a:effectLst/>
                <a:latin typeface="Times New Roman" panose="02020603050405020304" pitchFamily="18" charset="0"/>
                <a:ea typeface="Calibri" panose="020F0502020204030204" pitchFamily="34" charset="0"/>
              </a:rPr>
              <a:t> yang </a:t>
            </a:r>
            <a:r>
              <a:rPr lang="en-US" sz="2700" dirty="0" err="1">
                <a:effectLst/>
                <a:latin typeface="Times New Roman" panose="02020603050405020304" pitchFamily="18" charset="0"/>
                <a:ea typeface="Calibri" panose="020F0502020204030204" pitchFamily="34" charset="0"/>
              </a:rPr>
              <a:t>utuh</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sehingga</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dapat</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menghindari</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penafsiran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ganda</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ambiguitas</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dalam</a:t>
            </a:r>
            <a:r>
              <a:rPr lang="en-US" sz="2700" dirty="0">
                <a:effectLst/>
                <a:latin typeface="Times New Roman" panose="02020603050405020304" pitchFamily="18" charset="0"/>
                <a:ea typeface="Calibri" panose="020F0502020204030204" pitchFamily="34" charset="0"/>
              </a:rPr>
              <a:t> proses </a:t>
            </a:r>
            <a:r>
              <a:rPr lang="en-US" sz="2700" dirty="0" err="1">
                <a:effectLst/>
                <a:latin typeface="Times New Roman" panose="02020603050405020304" pitchFamily="18" charset="0"/>
                <a:ea typeface="Calibri" panose="020F0502020204030204" pitchFamily="34" charset="0"/>
              </a:rPr>
              <a:t>pengumpulan</a:t>
            </a:r>
            <a:r>
              <a:rPr lang="en-US" sz="2700" dirty="0">
                <a:effectLst/>
                <a:latin typeface="Times New Roman" panose="02020603050405020304" pitchFamily="18" charset="0"/>
                <a:ea typeface="Calibri" panose="020F0502020204030204" pitchFamily="34" charset="0"/>
              </a:rPr>
              <a:t> data .</a:t>
            </a:r>
            <a:endParaRPr lang="en-US" sz="2700" dirty="0"/>
          </a:p>
        </p:txBody>
      </p:sp>
      <p:sp>
        <p:nvSpPr>
          <p:cNvPr id="46" name="Freeform 2">
            <a:extLst>
              <a:ext uri="{FF2B5EF4-FFF2-40B4-BE49-F238E27FC236}">
                <a16:creationId xmlns:a16="http://schemas.microsoft.com/office/drawing/2014/main" id="{FF5A6DDB-75C8-4DFD-BDAA-19FAA5F6A86B}"/>
              </a:ext>
            </a:extLst>
          </p:cNvPr>
          <p:cNvSpPr/>
          <p:nvPr/>
        </p:nvSpPr>
        <p:spPr>
          <a:xfrm>
            <a:off x="1673664" y="1839109"/>
            <a:ext cx="650590" cy="647987"/>
          </a:xfrm>
          <a:custGeom>
            <a:avLst/>
            <a:gdLst/>
            <a:ahLst/>
            <a:cxnLst/>
            <a:rect l="l" t="t" r="r" b="b"/>
            <a:pathLst>
              <a:path w="659308" h="659308">
                <a:moveTo>
                  <a:pt x="0" y="0"/>
                </a:moveTo>
                <a:lnTo>
                  <a:pt x="659308" y="0"/>
                </a:lnTo>
                <a:lnTo>
                  <a:pt x="659308" y="659308"/>
                </a:lnTo>
                <a:lnTo>
                  <a:pt x="0" y="659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grpSp>
        <p:nvGrpSpPr>
          <p:cNvPr id="2" name="Group 1">
            <a:extLst>
              <a:ext uri="{FF2B5EF4-FFF2-40B4-BE49-F238E27FC236}">
                <a16:creationId xmlns:a16="http://schemas.microsoft.com/office/drawing/2014/main" id="{6B7D600C-0854-4D7A-917D-A3A1E3F4C52D}"/>
              </a:ext>
            </a:extLst>
          </p:cNvPr>
          <p:cNvGrpSpPr/>
          <p:nvPr/>
        </p:nvGrpSpPr>
        <p:grpSpPr>
          <a:xfrm>
            <a:off x="1645955" y="7201455"/>
            <a:ext cx="11529221" cy="647987"/>
            <a:chOff x="1645955" y="7201455"/>
            <a:chExt cx="11529221" cy="647987"/>
          </a:xfrm>
        </p:grpSpPr>
        <p:sp>
          <p:nvSpPr>
            <p:cNvPr id="47" name="Freeform 2">
              <a:extLst>
                <a:ext uri="{FF2B5EF4-FFF2-40B4-BE49-F238E27FC236}">
                  <a16:creationId xmlns:a16="http://schemas.microsoft.com/office/drawing/2014/main" id="{BE7C8EE3-1B99-4E39-AAFA-1C8BB8CDA7A9}"/>
                </a:ext>
              </a:extLst>
            </p:cNvPr>
            <p:cNvSpPr/>
            <p:nvPr/>
          </p:nvSpPr>
          <p:spPr>
            <a:xfrm>
              <a:off x="1645955" y="7201455"/>
              <a:ext cx="650590" cy="647987"/>
            </a:xfrm>
            <a:custGeom>
              <a:avLst/>
              <a:gdLst/>
              <a:ahLst/>
              <a:cxnLst/>
              <a:rect l="l" t="t" r="r" b="b"/>
              <a:pathLst>
                <a:path w="659308" h="659308">
                  <a:moveTo>
                    <a:pt x="0" y="0"/>
                  </a:moveTo>
                  <a:lnTo>
                    <a:pt x="659308" y="0"/>
                  </a:lnTo>
                  <a:lnTo>
                    <a:pt x="659308" y="659308"/>
                  </a:lnTo>
                  <a:lnTo>
                    <a:pt x="0" y="659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48" name="TextBox 47">
              <a:extLst>
                <a:ext uri="{FF2B5EF4-FFF2-40B4-BE49-F238E27FC236}">
                  <a16:creationId xmlns:a16="http://schemas.microsoft.com/office/drawing/2014/main" id="{05C246C0-738E-4054-9B53-D4365E9EC55D}"/>
                </a:ext>
              </a:extLst>
            </p:cNvPr>
            <p:cNvSpPr txBox="1"/>
            <p:nvPr/>
          </p:nvSpPr>
          <p:spPr>
            <a:xfrm>
              <a:off x="2503714" y="7201455"/>
              <a:ext cx="10671462" cy="539891"/>
            </a:xfrm>
            <a:prstGeom prst="rect">
              <a:avLst/>
            </a:prstGeom>
            <a:noFill/>
          </p:spPr>
          <p:txBody>
            <a:bodyPr wrap="square">
              <a:spAutoFit/>
            </a:bodyPr>
            <a:lstStyle/>
            <a:p>
              <a:pPr marR="0" lvl="0" algn="just">
                <a:lnSpc>
                  <a:spcPct val="115000"/>
                </a:lnSpc>
                <a:spcBef>
                  <a:spcPts val="0"/>
                </a:spcBef>
                <a:spcAft>
                  <a:spcPts val="0"/>
                </a:spcAft>
              </a:pP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Definisi</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Operasional</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Variabel</a:t>
              </a:r>
              <a:endParaRPr lang="en-US" sz="27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a16="http://schemas.microsoft.com/office/drawing/2014/main" id="{AF7B31F1-BC7A-4411-8DD9-2D3684C15011}"/>
              </a:ext>
            </a:extLst>
          </p:cNvPr>
          <p:cNvSpPr txBox="1"/>
          <p:nvPr/>
        </p:nvSpPr>
        <p:spPr>
          <a:xfrm>
            <a:off x="2503714" y="1808396"/>
            <a:ext cx="10671462" cy="539891"/>
          </a:xfrm>
          <a:prstGeom prst="rect">
            <a:avLst/>
          </a:prstGeom>
          <a:noFill/>
        </p:spPr>
        <p:txBody>
          <a:bodyPr wrap="square">
            <a:spAutoFit/>
          </a:bodyPr>
          <a:lstStyle/>
          <a:p>
            <a:pPr marR="0" lvl="0" algn="just">
              <a:lnSpc>
                <a:spcPct val="115000"/>
              </a:lnSpc>
              <a:spcBef>
                <a:spcPts val="0"/>
              </a:spcBef>
              <a:spcAft>
                <a:spcPts val="0"/>
              </a:spcAft>
            </a:pP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Idenfikasi</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Variabel</a:t>
            </a:r>
            <a:endParaRPr lang="en-US" sz="27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36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5"/>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aphicFrame>
        <p:nvGraphicFramePr>
          <p:cNvPr id="77" name="Table 77">
            <a:extLst>
              <a:ext uri="{FF2B5EF4-FFF2-40B4-BE49-F238E27FC236}">
                <a16:creationId xmlns:a16="http://schemas.microsoft.com/office/drawing/2014/main" id="{DA53BFD4-FEAE-451A-9BD5-1C365F1019F6}"/>
              </a:ext>
            </a:extLst>
          </p:cNvPr>
          <p:cNvGraphicFramePr>
            <a:graphicFrameLocks noGrp="1"/>
          </p:cNvGraphicFramePr>
          <p:nvPr/>
        </p:nvGraphicFramePr>
        <p:xfrm>
          <a:off x="1300563" y="5335388"/>
          <a:ext cx="6896052" cy="370840"/>
        </p:xfrm>
        <a:graphic>
          <a:graphicData uri="http://schemas.openxmlformats.org/drawingml/2006/table">
            <a:tbl>
              <a:tblPr firstRow="1" bandRow="1">
                <a:tableStyleId>{2D5ABB26-0587-4C30-8999-92F81FD0307C}</a:tableStyleId>
              </a:tblPr>
              <a:tblGrid>
                <a:gridCol w="3159125">
                  <a:extLst>
                    <a:ext uri="{9D8B030D-6E8A-4147-A177-3AD203B41FA5}">
                      <a16:colId xmlns:a16="http://schemas.microsoft.com/office/drawing/2014/main" val="3548652725"/>
                    </a:ext>
                  </a:extLst>
                </a:gridCol>
                <a:gridCol w="3736927">
                  <a:extLst>
                    <a:ext uri="{9D8B030D-6E8A-4147-A177-3AD203B41FA5}">
                      <a16:colId xmlns:a16="http://schemas.microsoft.com/office/drawing/2014/main" val="4007581566"/>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3537296"/>
                  </a:ext>
                </a:extLst>
              </a:tr>
            </a:tbl>
          </a:graphicData>
        </a:graphic>
      </p:graphicFrame>
      <p:sp>
        <p:nvSpPr>
          <p:cNvPr id="30" name="TextBox 5">
            <a:extLst>
              <a:ext uri="{FF2B5EF4-FFF2-40B4-BE49-F238E27FC236}">
                <a16:creationId xmlns:a16="http://schemas.microsoft.com/office/drawing/2014/main" id="{B75A05C7-8080-4B0A-B549-DDE08E345AFF}"/>
              </a:ext>
            </a:extLst>
          </p:cNvPr>
          <p:cNvSpPr txBox="1"/>
          <p:nvPr/>
        </p:nvSpPr>
        <p:spPr>
          <a:xfrm>
            <a:off x="-1828800" y="1311988"/>
            <a:ext cx="9783340" cy="685252"/>
          </a:xfrm>
          <a:prstGeom prst="rect">
            <a:avLst/>
          </a:prstGeom>
        </p:spPr>
        <p:txBody>
          <a:bodyPr wrap="square" lIns="0" tIns="0" rIns="0" bIns="0" rtlCol="0" anchor="t">
            <a:spAutoFit/>
          </a:bodyPr>
          <a:lstStyle/>
          <a:p>
            <a:pPr algn="ctr">
              <a:lnSpc>
                <a:spcPts val="5980"/>
              </a:lnSpc>
            </a:pPr>
            <a:r>
              <a:rPr lang="en-US" sz="3600" b="1" dirty="0">
                <a:latin typeface="Times New Roman" panose="02020603050405020304" pitchFamily="18" charset="0"/>
                <a:cs typeface="Times New Roman" panose="02020603050405020304" pitchFamily="18" charset="0"/>
              </a:rPr>
              <a:t>Desain </a:t>
            </a:r>
            <a:r>
              <a:rPr lang="en-US" sz="3600" b="1" dirty="0" err="1">
                <a:latin typeface="Times New Roman" panose="02020603050405020304" pitchFamily="18" charset="0"/>
                <a:cs typeface="Times New Roman" panose="02020603050405020304" pitchFamily="18" charset="0"/>
              </a:rPr>
              <a:t>Penelitian</a:t>
            </a:r>
            <a:endParaRPr lang="en-US" sz="3600" b="1" dirty="0">
              <a:latin typeface="Times New Roman" panose="02020603050405020304" pitchFamily="18" charset="0"/>
              <a:cs typeface="Times New Roman" panose="02020603050405020304" pitchFamily="18" charset="0"/>
            </a:endParaRPr>
          </a:p>
        </p:txBody>
      </p:sp>
      <p:sp>
        <p:nvSpPr>
          <p:cNvPr id="31" name="TextBox 5">
            <a:extLst>
              <a:ext uri="{FF2B5EF4-FFF2-40B4-BE49-F238E27FC236}">
                <a16:creationId xmlns:a16="http://schemas.microsoft.com/office/drawing/2014/main" id="{10A74055-781E-4BCC-88CA-B5E3CC9E8FBA}"/>
              </a:ext>
            </a:extLst>
          </p:cNvPr>
          <p:cNvSpPr txBox="1"/>
          <p:nvPr/>
        </p:nvSpPr>
        <p:spPr>
          <a:xfrm>
            <a:off x="1333220" y="5111548"/>
            <a:ext cx="9700448" cy="685252"/>
          </a:xfrm>
          <a:prstGeom prst="rect">
            <a:avLst/>
          </a:prstGeom>
        </p:spPr>
        <p:txBody>
          <a:bodyPr lIns="0" tIns="0" rIns="0" bIns="0" rtlCol="0" anchor="t">
            <a:spAutoFit/>
          </a:bodyPr>
          <a:lstStyle/>
          <a:p>
            <a:pPr>
              <a:lnSpc>
                <a:spcPts val="5980"/>
              </a:lnSpc>
            </a:pPr>
            <a:r>
              <a:rPr lang="en-US" sz="3600" b="1" dirty="0" err="1">
                <a:latin typeface="Times New Roman" panose="02020603050405020304" pitchFamily="18" charset="0"/>
                <a:cs typeface="Times New Roman" panose="02020603050405020304" pitchFamily="18" charset="0"/>
              </a:rPr>
              <a:t>Jenis</a:t>
            </a:r>
            <a:r>
              <a:rPr lang="en-US" sz="3600" b="1" dirty="0">
                <a:latin typeface="Times New Roman" panose="02020603050405020304" pitchFamily="18" charset="0"/>
                <a:cs typeface="Times New Roman" panose="02020603050405020304" pitchFamily="18" charset="0"/>
              </a:rPr>
              <a:t> Data</a:t>
            </a:r>
          </a:p>
        </p:txBody>
      </p:sp>
      <p:sp>
        <p:nvSpPr>
          <p:cNvPr id="32" name="TextBox 31">
            <a:extLst>
              <a:ext uri="{FF2B5EF4-FFF2-40B4-BE49-F238E27FC236}">
                <a16:creationId xmlns:a16="http://schemas.microsoft.com/office/drawing/2014/main" id="{7006B469-07F3-4705-9544-D02F9876922A}"/>
              </a:ext>
            </a:extLst>
          </p:cNvPr>
          <p:cNvSpPr txBox="1"/>
          <p:nvPr/>
        </p:nvSpPr>
        <p:spPr>
          <a:xfrm>
            <a:off x="1333220" y="6028974"/>
            <a:ext cx="12087726" cy="3423373"/>
          </a:xfrm>
          <a:prstGeom prst="rect">
            <a:avLst/>
          </a:prstGeom>
          <a:noFill/>
        </p:spPr>
        <p:txBody>
          <a:bodyPr wrap="square">
            <a:spAutoFit/>
          </a:bodyPr>
          <a:lstStyle/>
          <a:p>
            <a:pPr marL="457200" marR="0" lvl="0" indent="-457200" algn="just">
              <a:lnSpc>
                <a:spcPct val="115000"/>
              </a:lnSpc>
              <a:spcBef>
                <a:spcPts val="0"/>
              </a:spcBef>
              <a:spcAft>
                <a:spcPts val="0"/>
              </a:spcAft>
              <a:buFont typeface="Arial" panose="020B0604020202020204" pitchFamily="34" charset="0"/>
              <a:buChar char="•"/>
            </a:pP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Data Primer</a:t>
            </a:r>
          </a:p>
          <a:p>
            <a:pPr algn="just">
              <a:lnSpc>
                <a:spcPct val="115000"/>
              </a:lnSpc>
            </a:pPr>
            <a:r>
              <a:rPr lang="en-US" sz="2800" dirty="0">
                <a:effectLst/>
                <a:latin typeface="Times New Roman" panose="02020603050405020304" pitchFamily="18" charset="0"/>
                <a:ea typeface="Times New Roman" panose="02020603050405020304" pitchFamily="18" charset="0"/>
              </a:rPr>
              <a:t>Data yang </a:t>
            </a:r>
            <a:r>
              <a:rPr lang="en-US" sz="2800" dirty="0" err="1">
                <a:effectLst/>
                <a:latin typeface="Times New Roman" panose="02020603050405020304" pitchFamily="18" charset="0"/>
                <a:ea typeface="Times New Roman" panose="02020603050405020304" pitchFamily="18" charset="0"/>
              </a:rPr>
              <a:t>penulis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peroleh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secara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langsung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dari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responden</a:t>
            </a:r>
            <a:r>
              <a:rPr lang="en-US" sz="2800" dirty="0">
                <a:effectLst/>
                <a:latin typeface="Times New Roman" panose="02020603050405020304" pitchFamily="18" charset="0"/>
                <a:ea typeface="Times New Roman" panose="02020603050405020304" pitchFamily="18" charset="0"/>
              </a:rPr>
              <a:t> dan juga </a:t>
            </a:r>
            <a:r>
              <a:rPr lang="en-US" sz="2800" dirty="0" err="1">
                <a:effectLst/>
                <a:latin typeface="Times New Roman" panose="02020603050405020304" pitchFamily="18" charset="0"/>
                <a:ea typeface="Times New Roman" panose="02020603050405020304" pitchFamily="18" charset="0"/>
              </a:rPr>
              <a:t>hasil</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kuesoner</a:t>
            </a:r>
            <a:endParaRPr lang="en-US" sz="2800" dirty="0"/>
          </a:p>
          <a:p>
            <a:pPr marR="0" lvl="0" algn="just">
              <a:lnSpc>
                <a:spcPct val="115000"/>
              </a:lnSpc>
              <a:spcBef>
                <a:spcPts val="0"/>
              </a:spcBef>
              <a:spcAft>
                <a:spcPts val="0"/>
              </a:spcAft>
            </a:pPr>
            <a:endParaRPr lang="en-US" sz="2700" b="1" dirty="0">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Data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Sekunder</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Data </a:t>
            </a:r>
            <a:r>
              <a:rPr lang="en-US" sz="2800" dirty="0" err="1">
                <a:effectLst/>
                <a:latin typeface="Times New Roman" panose="02020603050405020304" pitchFamily="18" charset="0"/>
                <a:ea typeface="Times New Roman" panose="02020603050405020304" pitchFamily="18" charset="0"/>
              </a:rPr>
              <a:t>sekunder</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ini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merupakan</a:t>
            </a:r>
            <a:r>
              <a:rPr lang="en-US" sz="2800" dirty="0">
                <a:effectLst/>
                <a:latin typeface="Times New Roman" panose="02020603050405020304" pitchFamily="18" charset="0"/>
                <a:ea typeface="Times New Roman" panose="02020603050405020304" pitchFamily="18" charset="0"/>
              </a:rPr>
              <a:t> data yang </a:t>
            </a:r>
            <a:r>
              <a:rPr lang="en-US" sz="2800" dirty="0" err="1">
                <a:effectLst/>
                <a:latin typeface="Times New Roman" panose="02020603050405020304" pitchFamily="18" charset="0"/>
                <a:ea typeface="Times New Roman" panose="02020603050405020304" pitchFamily="18" charset="0"/>
              </a:rPr>
              <a:t>sifatnya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mendukung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keperluan</a:t>
            </a:r>
            <a:r>
              <a:rPr lang="en-US" sz="2800" dirty="0">
                <a:effectLst/>
                <a:latin typeface="Times New Roman" panose="02020603050405020304" pitchFamily="18" charset="0"/>
                <a:ea typeface="Times New Roman" panose="02020603050405020304" pitchFamily="18" charset="0"/>
              </a:rPr>
              <a:t> data primer </a:t>
            </a:r>
            <a:r>
              <a:rPr lang="en-US" sz="2800" dirty="0" err="1">
                <a:effectLst/>
                <a:latin typeface="Times New Roman" panose="02020603050405020304" pitchFamily="18" charset="0"/>
                <a:ea typeface="Times New Roman" panose="02020603050405020304" pitchFamily="18" charset="0"/>
              </a:rPr>
              <a:t>seperti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buku-buku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literatur</a:t>
            </a:r>
            <a:r>
              <a:rPr lang="en-US" sz="2800" dirty="0">
                <a:latin typeface="Times New Roman" panose="02020603050405020304" pitchFamily="18" charset="0"/>
                <a:ea typeface="Times New Roman" panose="02020603050405020304" pitchFamily="18" charset="0"/>
              </a:rPr>
              <a:t>,</a:t>
            </a:r>
            <a:r>
              <a:rPr lang="en-US" sz="2800" dirty="0">
                <a:solidFill>
                  <a:srgbClr val="000000"/>
                </a:solidFill>
                <a:latin typeface="Karnchang"/>
              </a:rPr>
              <a:t> d</a:t>
            </a:r>
            <a:r>
              <a:rPr lang="en-US" sz="2400" dirty="0">
                <a:solidFill>
                  <a:srgbClr val="000000"/>
                </a:solidFill>
                <a:latin typeface="Karnchang"/>
              </a:rPr>
              <a:t>ata </a:t>
            </a:r>
            <a:r>
              <a:rPr lang="en-US" sz="2400" dirty="0" err="1">
                <a:solidFill>
                  <a:srgbClr val="000000"/>
                </a:solidFill>
                <a:latin typeface="Karnchang"/>
              </a:rPr>
              <a:t>perusahaan</a:t>
            </a:r>
            <a:r>
              <a:rPr lang="en-US" sz="2400" dirty="0">
                <a:solidFill>
                  <a:srgbClr val="000000"/>
                </a:solidFill>
                <a:latin typeface="Karnchang"/>
              </a:rPr>
              <a:t>  </a:t>
            </a:r>
            <a:r>
              <a:rPr lang="en-US" sz="2800" dirty="0">
                <a:effectLst/>
                <a:latin typeface="Times New Roman" panose="02020603050405020304" pitchFamily="18" charset="0"/>
                <a:ea typeface="Times New Roman" panose="02020603050405020304" pitchFamily="18" charset="0"/>
              </a:rPr>
              <a:t>dan </a:t>
            </a:r>
            <a:r>
              <a:rPr lang="en-US" sz="2800" dirty="0" err="1">
                <a:effectLst/>
                <a:latin typeface="Times New Roman" panose="02020603050405020304" pitchFamily="18" charset="0"/>
                <a:ea typeface="Times New Roman" panose="02020603050405020304" pitchFamily="18" charset="0"/>
              </a:rPr>
              <a:t>bacaan</a:t>
            </a:r>
            <a:r>
              <a:rPr lang="en-US" sz="2800" dirty="0">
                <a:effectLst/>
                <a:latin typeface="Times New Roman" panose="02020603050405020304" pitchFamily="18" charset="0"/>
                <a:ea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rPr>
              <a:t>berkaitan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dengan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penelitian</a:t>
            </a:r>
            <a:r>
              <a:rPr lang="en-US" sz="2800" dirty="0">
                <a:effectLst/>
                <a:latin typeface="Times New Roman" panose="02020603050405020304" pitchFamily="18" charset="0"/>
                <a:ea typeface="Times New Roman" panose="02020603050405020304" pitchFamily="18" charset="0"/>
              </a:rPr>
              <a:t> </a:t>
            </a:r>
            <a:endParaRPr lang="en-US" sz="36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5" name="TextBox 3">
            <a:extLst>
              <a:ext uri="{FF2B5EF4-FFF2-40B4-BE49-F238E27FC236}">
                <a16:creationId xmlns:a16="http://schemas.microsoft.com/office/drawing/2014/main" id="{5269001D-1F7E-49D7-AFD3-823B07588FD1}"/>
              </a:ext>
            </a:extLst>
          </p:cNvPr>
          <p:cNvSpPr txBox="1"/>
          <p:nvPr/>
        </p:nvSpPr>
        <p:spPr>
          <a:xfrm>
            <a:off x="1278792" y="2422639"/>
            <a:ext cx="16687800" cy="2411686"/>
          </a:xfrm>
          <a:prstGeom prst="rect">
            <a:avLst/>
          </a:prstGeom>
        </p:spPr>
        <p:txBody>
          <a:bodyPr wrap="square" lIns="0" tIns="0" rIns="0" bIns="0" rtlCol="0" anchor="t">
            <a:spAutoFit/>
          </a:bodyPr>
          <a:lstStyle/>
          <a:p>
            <a:pPr algn="just">
              <a:lnSpc>
                <a:spcPts val="3779"/>
              </a:lnSpc>
            </a:pPr>
            <a:r>
              <a:rPr lang="en-US" sz="2700" dirty="0">
                <a:solidFill>
                  <a:srgbClr val="000000"/>
                </a:solidFill>
                <a:latin typeface="Times New Roman" panose="02020603050405020304" pitchFamily="18" charset="0"/>
                <a:cs typeface="Times New Roman" panose="02020603050405020304" pitchFamily="18" charset="0"/>
              </a:rPr>
              <a:t>(Sekaran, U., Bougie, 2017) </a:t>
            </a:r>
            <a:r>
              <a:rPr lang="en-US" sz="2700" dirty="0" err="1">
                <a:solidFill>
                  <a:srgbClr val="000000"/>
                </a:solidFill>
                <a:latin typeface="Times New Roman" panose="02020603050405020304" pitchFamily="18" charset="0"/>
                <a:cs typeface="Times New Roman" panose="02020603050405020304" pitchFamily="18" charset="0"/>
              </a:rPr>
              <a:t>desain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penelitian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merupakan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rencana</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untuk</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pengumpulan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pengukuran</a:t>
            </a:r>
            <a:r>
              <a:rPr lang="en-US" sz="2700" dirty="0">
                <a:solidFill>
                  <a:srgbClr val="000000"/>
                </a:solidFill>
                <a:latin typeface="Times New Roman" panose="02020603050405020304" pitchFamily="18" charset="0"/>
                <a:cs typeface="Times New Roman" panose="02020603050405020304" pitchFamily="18" charset="0"/>
              </a:rPr>
              <a:t> dan </a:t>
            </a:r>
            <a:r>
              <a:rPr lang="en-US" sz="2700" dirty="0" err="1">
                <a:solidFill>
                  <a:srgbClr val="000000"/>
                </a:solidFill>
                <a:latin typeface="Times New Roman" panose="02020603050405020304" pitchFamily="18" charset="0"/>
                <a:cs typeface="Times New Roman" panose="02020603050405020304" pitchFamily="18" charset="0"/>
              </a:rPr>
              <a:t>analisis</a:t>
            </a:r>
            <a:r>
              <a:rPr lang="en-US" sz="2700" dirty="0">
                <a:solidFill>
                  <a:srgbClr val="000000"/>
                </a:solidFill>
                <a:latin typeface="Times New Roman" panose="02020603050405020304" pitchFamily="18" charset="0"/>
                <a:cs typeface="Times New Roman" panose="02020603050405020304" pitchFamily="18" charset="0"/>
              </a:rPr>
              <a:t> data, </a:t>
            </a:r>
            <a:r>
              <a:rPr lang="en-US" sz="2700" dirty="0" err="1">
                <a:solidFill>
                  <a:srgbClr val="000000"/>
                </a:solidFill>
                <a:latin typeface="Times New Roman" panose="02020603050405020304" pitchFamily="18" charset="0"/>
                <a:cs typeface="Times New Roman" panose="02020603050405020304" pitchFamily="18" charset="0"/>
              </a:rPr>
              <a:t>berdasarkan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rumusan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masalah</a:t>
            </a:r>
            <a:r>
              <a:rPr lang="en-US" sz="2700" dirty="0">
                <a:solidFill>
                  <a:srgbClr val="000000"/>
                </a:solidFill>
                <a:latin typeface="Times New Roman" panose="02020603050405020304" pitchFamily="18" charset="0"/>
                <a:cs typeface="Times New Roman" panose="02020603050405020304" pitchFamily="18" charset="0"/>
              </a:rPr>
              <a:t> yang </a:t>
            </a:r>
            <a:r>
              <a:rPr lang="en-US" sz="2700" dirty="0" err="1">
                <a:solidFill>
                  <a:srgbClr val="000000"/>
                </a:solidFill>
                <a:latin typeface="Times New Roman" panose="02020603050405020304" pitchFamily="18" charset="0"/>
                <a:cs typeface="Times New Roman" panose="02020603050405020304" pitchFamily="18" charset="0"/>
              </a:rPr>
              <a:t>telah</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dituangkan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dalam</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studi</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penelitian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Rancangan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penelitian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menunjukan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adanya</a:t>
            </a:r>
            <a:r>
              <a:rPr lang="en-US" sz="2700" dirty="0">
                <a:solidFill>
                  <a:srgbClr val="000000"/>
                </a:solidFill>
                <a:latin typeface="Times New Roman" panose="02020603050405020304" pitchFamily="18" charset="0"/>
                <a:cs typeface="Times New Roman" panose="02020603050405020304" pitchFamily="18" charset="0"/>
              </a:rPr>
              <a:t> format </a:t>
            </a:r>
            <a:r>
              <a:rPr lang="en-US" sz="2700" dirty="0" err="1">
                <a:solidFill>
                  <a:srgbClr val="000000"/>
                </a:solidFill>
                <a:latin typeface="Times New Roman" panose="02020603050405020304" pitchFamily="18" charset="0"/>
                <a:cs typeface="Times New Roman" panose="02020603050405020304" pitchFamily="18" charset="0"/>
              </a:rPr>
              <a:t>penulisan</a:t>
            </a:r>
            <a:r>
              <a:rPr lang="en-US" sz="2700" dirty="0">
                <a:solidFill>
                  <a:srgbClr val="000000"/>
                </a:solidFill>
                <a:latin typeface="Times New Roman" panose="02020603050405020304" pitchFamily="18" charset="0"/>
                <a:cs typeface="Times New Roman" panose="02020603050405020304" pitchFamily="18" charset="0"/>
              </a:rPr>
              <a:t> yang </a:t>
            </a:r>
            <a:r>
              <a:rPr lang="en-US" sz="2700" dirty="0" err="1">
                <a:solidFill>
                  <a:srgbClr val="000000"/>
                </a:solidFill>
                <a:latin typeface="Times New Roman" panose="02020603050405020304" pitchFamily="18" charset="0"/>
                <a:cs typeface="Times New Roman" panose="02020603050405020304" pitchFamily="18" charset="0"/>
              </a:rPr>
              <a:t>telah</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disusun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secara</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sistematis</a:t>
            </a:r>
            <a:r>
              <a:rPr lang="en-US" sz="2700" dirty="0">
                <a:solidFill>
                  <a:srgbClr val="000000"/>
                </a:solidFill>
                <a:latin typeface="Times New Roman" panose="02020603050405020304" pitchFamily="18" charset="0"/>
                <a:cs typeface="Times New Roman" panose="02020603050405020304" pitchFamily="18" charset="0"/>
              </a:rPr>
              <a:t> dan </a:t>
            </a:r>
            <a:r>
              <a:rPr lang="en-US" sz="2700" dirty="0" err="1">
                <a:solidFill>
                  <a:srgbClr val="000000"/>
                </a:solidFill>
                <a:latin typeface="Times New Roman" panose="02020603050405020304" pitchFamily="18" charset="0"/>
                <a:cs typeface="Times New Roman" panose="02020603050405020304" pitchFamily="18" charset="0"/>
              </a:rPr>
              <a:t>operasional</a:t>
            </a:r>
            <a:r>
              <a:rPr lang="en-US" sz="2700" dirty="0">
                <a:solidFill>
                  <a:srgbClr val="000000"/>
                </a:solidFill>
                <a:latin typeface="Times New Roman" panose="02020603050405020304" pitchFamily="18" charset="0"/>
                <a:cs typeface="Times New Roman" panose="02020603050405020304" pitchFamily="18" charset="0"/>
              </a:rPr>
              <a:t> yang </a:t>
            </a:r>
            <a:r>
              <a:rPr lang="en-US" sz="2700" dirty="0" err="1">
                <a:solidFill>
                  <a:srgbClr val="000000"/>
                </a:solidFill>
                <a:latin typeface="Times New Roman" panose="02020603050405020304" pitchFamily="18" charset="0"/>
                <a:cs typeface="Times New Roman" panose="02020603050405020304" pitchFamily="18" charset="0"/>
              </a:rPr>
              <a:t>meliputi</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langkah-langkah</a:t>
            </a:r>
            <a:r>
              <a:rPr lang="en-US" sz="2700" dirty="0">
                <a:solidFill>
                  <a:srgbClr val="000000"/>
                </a:solidFill>
                <a:latin typeface="Times New Roman" panose="02020603050405020304" pitchFamily="18" charset="0"/>
                <a:cs typeface="Times New Roman" panose="02020603050405020304" pitchFamily="18" charset="0"/>
              </a:rPr>
              <a:t> dan </a:t>
            </a:r>
            <a:r>
              <a:rPr lang="en-US" sz="2700" dirty="0" err="1">
                <a:solidFill>
                  <a:srgbClr val="000000"/>
                </a:solidFill>
                <a:latin typeface="Times New Roman" panose="02020603050405020304" pitchFamily="18" charset="0"/>
                <a:cs typeface="Times New Roman" panose="02020603050405020304" pitchFamily="18" charset="0"/>
              </a:rPr>
              <a:t>tahapan</a:t>
            </a:r>
            <a:r>
              <a:rPr lang="en-US" sz="2700" dirty="0">
                <a:solidFill>
                  <a:srgbClr val="000000"/>
                </a:solidFill>
                <a:latin typeface="Times New Roman" panose="02020603050405020304" pitchFamily="18" charset="0"/>
                <a:cs typeface="Times New Roman" panose="02020603050405020304" pitchFamily="18" charset="0"/>
              </a:rPr>
              <a:t> yang </a:t>
            </a:r>
            <a:r>
              <a:rPr lang="en-US" sz="2700" dirty="0" err="1">
                <a:solidFill>
                  <a:srgbClr val="000000"/>
                </a:solidFill>
                <a:latin typeface="Times New Roman" panose="02020603050405020304" pitchFamily="18" charset="0"/>
                <a:cs typeface="Times New Roman" panose="02020603050405020304" pitchFamily="18" charset="0"/>
              </a:rPr>
              <a:t>harus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dijalani</a:t>
            </a:r>
            <a:r>
              <a:rPr lang="en-US" sz="2700" dirty="0">
                <a:solidFill>
                  <a:srgbClr val="000000"/>
                </a:solidFill>
                <a:latin typeface="Times New Roman" panose="02020603050405020304" pitchFamily="18" charset="0"/>
                <a:cs typeface="Times New Roman" panose="02020603050405020304" pitchFamily="18" charset="0"/>
              </a:rPr>
              <a:t> oleh </a:t>
            </a:r>
            <a:r>
              <a:rPr lang="en-US" sz="2700" dirty="0" err="1">
                <a:solidFill>
                  <a:srgbClr val="000000"/>
                </a:solidFill>
                <a:latin typeface="Times New Roman" panose="02020603050405020304" pitchFamily="18" charset="0"/>
                <a:cs typeface="Times New Roman" panose="02020603050405020304" pitchFamily="18" charset="0"/>
              </a:rPr>
              <a:t>peneliti</a:t>
            </a:r>
            <a:r>
              <a:rPr lang="en-US" sz="2700" dirty="0">
                <a:solidFill>
                  <a:srgbClr val="000000"/>
                </a:solidFill>
                <a:latin typeface="Times New Roman" panose="02020603050405020304" pitchFamily="18" charset="0"/>
                <a:cs typeface="Times New Roman" panose="02020603050405020304" pitchFamily="18" charset="0"/>
              </a:rPr>
              <a:t>. Teknik </a:t>
            </a:r>
            <a:r>
              <a:rPr lang="en-US" sz="2700" dirty="0" err="1">
                <a:solidFill>
                  <a:srgbClr val="000000"/>
                </a:solidFill>
                <a:latin typeface="Times New Roman" panose="02020603050405020304" pitchFamily="18" charset="0"/>
                <a:cs typeface="Times New Roman" panose="02020603050405020304" pitchFamily="18" charset="0"/>
              </a:rPr>
              <a:t>analisis</a:t>
            </a:r>
            <a:r>
              <a:rPr lang="en-US" sz="2700" dirty="0">
                <a:solidFill>
                  <a:srgbClr val="000000"/>
                </a:solidFill>
                <a:latin typeface="Times New Roman" panose="02020603050405020304" pitchFamily="18" charset="0"/>
                <a:cs typeface="Times New Roman" panose="02020603050405020304" pitchFamily="18" charset="0"/>
              </a:rPr>
              <a:t> yang </a:t>
            </a:r>
            <a:r>
              <a:rPr lang="en-US" sz="2700" dirty="0" err="1">
                <a:solidFill>
                  <a:srgbClr val="000000"/>
                </a:solidFill>
                <a:latin typeface="Times New Roman" panose="02020603050405020304" pitchFamily="18" charset="0"/>
                <a:cs typeface="Times New Roman" panose="02020603050405020304" pitchFamily="18" charset="0"/>
              </a:rPr>
              <a:t>digunakan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dalam</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penelitian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ini</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menggunakan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analisis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regresi</a:t>
            </a:r>
            <a:r>
              <a:rPr lang="en-US" sz="2700" dirty="0">
                <a:solidFill>
                  <a:srgbClr val="000000"/>
                </a:solidFill>
                <a:latin typeface="Times New Roman" panose="02020603050405020304" pitchFamily="18" charset="0"/>
                <a:cs typeface="Times New Roman" panose="02020603050405020304" pitchFamily="18" charset="0"/>
              </a:rPr>
              <a:t> linier </a:t>
            </a:r>
            <a:r>
              <a:rPr lang="en-US" sz="2700" dirty="0" err="1">
                <a:solidFill>
                  <a:srgbClr val="000000"/>
                </a:solidFill>
                <a:latin typeface="Times New Roman" panose="02020603050405020304" pitchFamily="18" charset="0"/>
                <a:cs typeface="Times New Roman" panose="02020603050405020304" pitchFamily="18" charset="0"/>
              </a:rPr>
              <a:t>berganda</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dengan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bantuan</a:t>
            </a:r>
            <a:r>
              <a:rPr lang="en-US" sz="2700" dirty="0">
                <a:solidFill>
                  <a:srgbClr val="000000"/>
                </a:solidFill>
                <a:latin typeface="Times New Roman" panose="02020603050405020304" pitchFamily="18" charset="0"/>
                <a:cs typeface="Times New Roman" panose="02020603050405020304" pitchFamily="18" charset="0"/>
              </a:rPr>
              <a:t> SPSS 25 for Windows.</a:t>
            </a:r>
          </a:p>
        </p:txBody>
      </p:sp>
      <p:grpSp>
        <p:nvGrpSpPr>
          <p:cNvPr id="11" name="Group 10">
            <a:extLst>
              <a:ext uri="{FF2B5EF4-FFF2-40B4-BE49-F238E27FC236}">
                <a16:creationId xmlns:a16="http://schemas.microsoft.com/office/drawing/2014/main" id="{C49590B5-C7B3-4562-AE7B-8ADF72B45150}"/>
              </a:ext>
            </a:extLst>
          </p:cNvPr>
          <p:cNvGrpSpPr/>
          <p:nvPr/>
        </p:nvGrpSpPr>
        <p:grpSpPr>
          <a:xfrm>
            <a:off x="11887200" y="120439"/>
            <a:ext cx="6331644" cy="1113663"/>
            <a:chOff x="12759660" y="-152984"/>
            <a:chExt cx="5975167" cy="999831"/>
          </a:xfrm>
        </p:grpSpPr>
        <p:grpSp>
          <p:nvGrpSpPr>
            <p:cNvPr id="12" name="Group 11">
              <a:extLst>
                <a:ext uri="{FF2B5EF4-FFF2-40B4-BE49-F238E27FC236}">
                  <a16:creationId xmlns:a16="http://schemas.microsoft.com/office/drawing/2014/main" id="{5A15FE0F-D409-45CC-ABF6-B95BB42ED0AA}"/>
                </a:ext>
              </a:extLst>
            </p:cNvPr>
            <p:cNvGrpSpPr/>
            <p:nvPr/>
          </p:nvGrpSpPr>
          <p:grpSpPr>
            <a:xfrm>
              <a:off x="12759660" y="77805"/>
              <a:ext cx="4719281" cy="616900"/>
              <a:chOff x="12759661" y="77805"/>
              <a:chExt cx="4669392" cy="616900"/>
            </a:xfrm>
          </p:grpSpPr>
          <p:sp>
            <p:nvSpPr>
              <p:cNvPr id="14" name="Freeform 11">
                <a:extLst>
                  <a:ext uri="{FF2B5EF4-FFF2-40B4-BE49-F238E27FC236}">
                    <a16:creationId xmlns:a16="http://schemas.microsoft.com/office/drawing/2014/main" id="{445D1072-59AD-4210-8AE9-C4548ADE1085}"/>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15" name="Freeform 12">
                <a:extLst>
                  <a:ext uri="{FF2B5EF4-FFF2-40B4-BE49-F238E27FC236}">
                    <a16:creationId xmlns:a16="http://schemas.microsoft.com/office/drawing/2014/main" id="{4C48914E-23C1-4AF3-BA7B-DBFB34A417D5}"/>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16" name="Freeform 13">
                <a:extLst>
                  <a:ext uri="{FF2B5EF4-FFF2-40B4-BE49-F238E27FC236}">
                    <a16:creationId xmlns:a16="http://schemas.microsoft.com/office/drawing/2014/main" id="{51A97DDD-F9F6-4F74-AC49-89947F062D74}"/>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17" name="Freeform 14">
                <a:extLst>
                  <a:ext uri="{FF2B5EF4-FFF2-40B4-BE49-F238E27FC236}">
                    <a16:creationId xmlns:a16="http://schemas.microsoft.com/office/drawing/2014/main" id="{F3DEC093-F4B2-48C3-BF45-C0C039068C35}"/>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13" name="Picture 12">
              <a:extLst>
                <a:ext uri="{FF2B5EF4-FFF2-40B4-BE49-F238E27FC236}">
                  <a16:creationId xmlns:a16="http://schemas.microsoft.com/office/drawing/2014/main" id="{BC2A3DA2-6B59-47FA-B4BA-139A31DD92A2}"/>
                </a:ext>
              </a:extLst>
            </p:cNvPr>
            <p:cNvPicPr>
              <a:picLocks noChangeAspect="1"/>
            </p:cNvPicPr>
            <p:nvPr/>
          </p:nvPicPr>
          <p:blipFill>
            <a:blip r:embed="rId8"/>
            <a:stretch>
              <a:fillRect/>
            </a:stretch>
          </p:blipFill>
          <p:spPr>
            <a:xfrm>
              <a:off x="17478942" y="-152984"/>
              <a:ext cx="1255885" cy="999831"/>
            </a:xfrm>
            <a:prstGeom prst="rect">
              <a:avLst/>
            </a:prstGeom>
          </p:spPr>
        </p:pic>
      </p:grpSp>
      <p:sp>
        <p:nvSpPr>
          <p:cNvPr id="18" name="Freeform 28">
            <a:extLst>
              <a:ext uri="{FF2B5EF4-FFF2-40B4-BE49-F238E27FC236}">
                <a16:creationId xmlns:a16="http://schemas.microsoft.com/office/drawing/2014/main" id="{F483484F-3D73-471A-A9CB-6FCAFE035333}"/>
              </a:ext>
            </a:extLst>
          </p:cNvPr>
          <p:cNvSpPr/>
          <p:nvPr/>
        </p:nvSpPr>
        <p:spPr>
          <a:xfrm>
            <a:off x="-22723" y="7399707"/>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9"/>
            <a:stretch>
              <a:fillRect t="-7669" b="-7669"/>
            </a:stretch>
          </a:blipFill>
        </p:spPr>
        <p:txBody>
          <a:bodyPr/>
          <a:lstStyle/>
          <a:p>
            <a:endParaRPr lang="en-US" dirty="0"/>
          </a:p>
        </p:txBody>
      </p:sp>
    </p:spTree>
    <p:extLst>
      <p:ext uri="{BB962C8B-B14F-4D97-AF65-F5344CB8AC3E}">
        <p14:creationId xmlns:p14="http://schemas.microsoft.com/office/powerpoint/2010/main" val="384885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3"/>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1" name="Group 90">
            <a:extLst>
              <a:ext uri="{FF2B5EF4-FFF2-40B4-BE49-F238E27FC236}">
                <a16:creationId xmlns:a16="http://schemas.microsoft.com/office/drawing/2014/main" id="{B8F7E175-8FE7-485C-934A-FEF25D14997D}"/>
              </a:ext>
            </a:extLst>
          </p:cNvPr>
          <p:cNvGrpSpPr/>
          <p:nvPr/>
        </p:nvGrpSpPr>
        <p:grpSpPr>
          <a:xfrm>
            <a:off x="11964377" y="0"/>
            <a:ext cx="6331644" cy="1113663"/>
            <a:chOff x="12759660" y="-152984"/>
            <a:chExt cx="5975167" cy="999831"/>
          </a:xfrm>
        </p:grpSpPr>
        <p:grpSp>
          <p:nvGrpSpPr>
            <p:cNvPr id="92" name="Group 91">
              <a:extLst>
                <a:ext uri="{FF2B5EF4-FFF2-40B4-BE49-F238E27FC236}">
                  <a16:creationId xmlns:a16="http://schemas.microsoft.com/office/drawing/2014/main" id="{4AEBD51B-56ED-4142-A1C0-7193543862DC}"/>
                </a:ext>
              </a:extLst>
            </p:cNvPr>
            <p:cNvGrpSpPr/>
            <p:nvPr/>
          </p:nvGrpSpPr>
          <p:grpSpPr>
            <a:xfrm>
              <a:off x="12759660" y="77805"/>
              <a:ext cx="4719281" cy="616900"/>
              <a:chOff x="12759661" y="77805"/>
              <a:chExt cx="4669392" cy="616900"/>
            </a:xfrm>
          </p:grpSpPr>
          <p:sp>
            <p:nvSpPr>
              <p:cNvPr id="94" name="Freeform 11">
                <a:extLst>
                  <a:ext uri="{FF2B5EF4-FFF2-40B4-BE49-F238E27FC236}">
                    <a16:creationId xmlns:a16="http://schemas.microsoft.com/office/drawing/2014/main" id="{E68D835A-DF4D-4873-B6DE-F5DF4D298399}"/>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95" name="Freeform 12">
                <a:extLst>
                  <a:ext uri="{FF2B5EF4-FFF2-40B4-BE49-F238E27FC236}">
                    <a16:creationId xmlns:a16="http://schemas.microsoft.com/office/drawing/2014/main" id="{DAD6D662-D272-4F3C-8306-174308059DB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96" name="Freeform 13">
                <a:extLst>
                  <a:ext uri="{FF2B5EF4-FFF2-40B4-BE49-F238E27FC236}">
                    <a16:creationId xmlns:a16="http://schemas.microsoft.com/office/drawing/2014/main" id="{01DCD0BC-41C4-40FE-A401-257D9836E36C}"/>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97" name="Freeform 14">
                <a:extLst>
                  <a:ext uri="{FF2B5EF4-FFF2-40B4-BE49-F238E27FC236}">
                    <a16:creationId xmlns:a16="http://schemas.microsoft.com/office/drawing/2014/main" id="{E5421C68-0091-40A7-A7F8-A034B9819B4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93" name="Picture 92">
              <a:extLst>
                <a:ext uri="{FF2B5EF4-FFF2-40B4-BE49-F238E27FC236}">
                  <a16:creationId xmlns:a16="http://schemas.microsoft.com/office/drawing/2014/main" id="{5B058DE0-22BD-4303-BB55-E15AA751E1A3}"/>
                </a:ext>
              </a:extLst>
            </p:cNvPr>
            <p:cNvPicPr>
              <a:picLocks noChangeAspect="1"/>
            </p:cNvPicPr>
            <p:nvPr/>
          </p:nvPicPr>
          <p:blipFill>
            <a:blip r:embed="rId8"/>
            <a:stretch>
              <a:fillRect/>
            </a:stretch>
          </p:blipFill>
          <p:spPr>
            <a:xfrm>
              <a:off x="17478942" y="-152984"/>
              <a:ext cx="1255885" cy="999831"/>
            </a:xfrm>
            <a:prstGeom prst="rect">
              <a:avLst/>
            </a:prstGeom>
          </p:spPr>
        </p:pic>
      </p:grpSp>
      <p:sp>
        <p:nvSpPr>
          <p:cNvPr id="46" name="Freeform 2">
            <a:extLst>
              <a:ext uri="{FF2B5EF4-FFF2-40B4-BE49-F238E27FC236}">
                <a16:creationId xmlns:a16="http://schemas.microsoft.com/office/drawing/2014/main" id="{FF5A6DDB-75C8-4DFD-BDAA-19FAA5F6A86B}"/>
              </a:ext>
            </a:extLst>
          </p:cNvPr>
          <p:cNvSpPr/>
          <p:nvPr/>
        </p:nvSpPr>
        <p:spPr>
          <a:xfrm>
            <a:off x="2087947" y="2872778"/>
            <a:ext cx="575793" cy="512918"/>
          </a:xfrm>
          <a:custGeom>
            <a:avLst/>
            <a:gdLst/>
            <a:ahLst/>
            <a:cxnLst/>
            <a:rect l="l" t="t" r="r" b="b"/>
            <a:pathLst>
              <a:path w="659308" h="659308">
                <a:moveTo>
                  <a:pt x="0" y="0"/>
                </a:moveTo>
                <a:lnTo>
                  <a:pt x="659308" y="0"/>
                </a:lnTo>
                <a:lnTo>
                  <a:pt x="659308" y="659308"/>
                </a:lnTo>
                <a:lnTo>
                  <a:pt x="0" y="659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17" name="TextBox 24">
            <a:extLst>
              <a:ext uri="{FF2B5EF4-FFF2-40B4-BE49-F238E27FC236}">
                <a16:creationId xmlns:a16="http://schemas.microsoft.com/office/drawing/2014/main" id="{42176C1D-9D5C-484F-841D-437084794571}"/>
              </a:ext>
            </a:extLst>
          </p:cNvPr>
          <p:cNvSpPr txBox="1"/>
          <p:nvPr/>
        </p:nvSpPr>
        <p:spPr>
          <a:xfrm>
            <a:off x="4064075" y="904875"/>
            <a:ext cx="10159849" cy="721351"/>
          </a:xfrm>
          <a:prstGeom prst="rect">
            <a:avLst/>
          </a:prstGeom>
        </p:spPr>
        <p:txBody>
          <a:bodyPr wrap="square" lIns="0" tIns="0" rIns="0" bIns="0" rtlCol="0" anchor="t">
            <a:spAutoFit/>
          </a:bodyPr>
          <a:lstStyle/>
          <a:p>
            <a:pPr algn="ctr">
              <a:lnSpc>
                <a:spcPts val="5980"/>
              </a:lnSpc>
            </a:pPr>
            <a:r>
              <a:rPr lang="en-US" sz="4000" b="1" dirty="0" err="1">
                <a:latin typeface="Times New Roman" panose="02020603050405020304" pitchFamily="18" charset="0"/>
                <a:cs typeface="Times New Roman" panose="02020603050405020304" pitchFamily="18" charset="0"/>
              </a:rPr>
              <a:t>Populasi</a:t>
            </a:r>
            <a:r>
              <a:rPr lang="en-US" sz="4000" b="1" dirty="0">
                <a:latin typeface="Times New Roman" panose="02020603050405020304" pitchFamily="18" charset="0"/>
                <a:cs typeface="Times New Roman" panose="02020603050405020304" pitchFamily="18" charset="0"/>
              </a:rPr>
              <a:t> dan </a:t>
            </a:r>
            <a:r>
              <a:rPr lang="en-US" sz="4000" b="1" dirty="0" err="1">
                <a:latin typeface="Times New Roman" panose="02020603050405020304" pitchFamily="18" charset="0"/>
                <a:cs typeface="Times New Roman" panose="02020603050405020304" pitchFamily="18" charset="0"/>
              </a:rPr>
              <a:t>Sampel</a:t>
            </a:r>
            <a:endParaRPr lang="en-US" sz="40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55AC1EE-00A4-4976-A475-D22F40B5A53A}"/>
              </a:ext>
            </a:extLst>
          </p:cNvPr>
          <p:cNvSpPr txBox="1"/>
          <p:nvPr/>
        </p:nvSpPr>
        <p:spPr>
          <a:xfrm>
            <a:off x="2667000" y="3283472"/>
            <a:ext cx="12877800" cy="1384995"/>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Menurut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Sugiyono</a:t>
            </a:r>
            <a:r>
              <a:rPr lang="en-US" sz="2800" dirty="0">
                <a:effectLst/>
                <a:latin typeface="Times New Roman" panose="02020603050405020304" pitchFamily="18" charset="0"/>
                <a:ea typeface="Times New Roman" panose="02020603050405020304" pitchFamily="18" charset="0"/>
              </a:rPr>
              <a:t>, 2014), </a:t>
            </a:r>
            <a:r>
              <a:rPr lang="en-US" sz="2800" dirty="0" err="1">
                <a:effectLst/>
                <a:latin typeface="Times New Roman" panose="02020603050405020304" pitchFamily="18" charset="0"/>
                <a:ea typeface="Times New Roman" panose="02020603050405020304" pitchFamily="18" charset="0"/>
              </a:rPr>
              <a:t>populasi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adalah</a:t>
            </a:r>
            <a:r>
              <a:rPr lang="en-US" sz="2800" dirty="0">
                <a:effectLst/>
                <a:latin typeface="Times New Roman" panose="02020603050405020304" pitchFamily="18" charset="0"/>
                <a:ea typeface="Times New Roman" panose="02020603050405020304" pitchFamily="18" charset="0"/>
              </a:rPr>
              <a:t> wilayah </a:t>
            </a:r>
            <a:r>
              <a:rPr lang="en-US" sz="2800" dirty="0" err="1">
                <a:effectLst/>
                <a:latin typeface="Times New Roman" panose="02020603050405020304" pitchFamily="18" charset="0"/>
                <a:ea typeface="Times New Roman" panose="02020603050405020304" pitchFamily="18" charset="0"/>
              </a:rPr>
              <a:t>generalisasi</a:t>
            </a:r>
            <a:r>
              <a:rPr lang="en-US" sz="2800" dirty="0">
                <a:effectLst/>
                <a:latin typeface="Times New Roman" panose="02020603050405020304" pitchFamily="18" charset="0"/>
                <a:ea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rPr>
              <a:t>terdiri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atas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objek</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subyek</a:t>
            </a:r>
            <a:r>
              <a:rPr lang="en-US" sz="2800" dirty="0">
                <a:effectLst/>
                <a:latin typeface="Times New Roman" panose="02020603050405020304" pitchFamily="18" charset="0"/>
                <a:ea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rPr>
              <a:t>mempunyai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kualitas</a:t>
            </a:r>
            <a:r>
              <a:rPr lang="en-US" sz="2800" dirty="0">
                <a:effectLst/>
                <a:latin typeface="Times New Roman" panose="02020603050405020304" pitchFamily="18" charset="0"/>
                <a:ea typeface="Times New Roman" panose="02020603050405020304" pitchFamily="18" charset="0"/>
              </a:rPr>
              <a:t> dan </a:t>
            </a:r>
            <a:r>
              <a:rPr lang="en-US" sz="2800" dirty="0" err="1">
                <a:effectLst/>
                <a:latin typeface="Times New Roman" panose="02020603050405020304" pitchFamily="18" charset="0"/>
                <a:ea typeface="Times New Roman" panose="02020603050405020304" pitchFamily="18" charset="0"/>
              </a:rPr>
              <a:t>karakteristik</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tertentu</a:t>
            </a:r>
            <a:r>
              <a:rPr lang="en-US" sz="2800" dirty="0">
                <a:effectLst/>
                <a:latin typeface="Times New Roman" panose="02020603050405020304" pitchFamily="18" charset="0"/>
                <a:ea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rPr>
              <a:t>ditetapkan</a:t>
            </a:r>
            <a:r>
              <a:rPr lang="en-US" sz="2800" dirty="0">
                <a:effectLst/>
                <a:latin typeface="Times New Roman" panose="02020603050405020304" pitchFamily="18" charset="0"/>
                <a:ea typeface="Times New Roman" panose="02020603050405020304" pitchFamily="18" charset="0"/>
              </a:rPr>
              <a:t> oleh </a:t>
            </a:r>
            <a:r>
              <a:rPr lang="en-US" sz="2800" dirty="0" err="1">
                <a:effectLst/>
                <a:latin typeface="Times New Roman" panose="02020603050405020304" pitchFamily="18" charset="0"/>
                <a:ea typeface="Times New Roman" panose="02020603050405020304" pitchFamily="18" charset="0"/>
              </a:rPr>
              <a:t>peneliti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untuk</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dipelajari</a:t>
            </a:r>
            <a:r>
              <a:rPr lang="en-US" sz="2800" dirty="0">
                <a:effectLst/>
                <a:latin typeface="Times New Roman" panose="02020603050405020304" pitchFamily="18" charset="0"/>
                <a:ea typeface="Times New Roman" panose="02020603050405020304" pitchFamily="18" charset="0"/>
              </a:rPr>
              <a:t> dan </a:t>
            </a:r>
            <a:r>
              <a:rPr lang="en-US" sz="2800" dirty="0" err="1">
                <a:effectLst/>
                <a:latin typeface="Times New Roman" panose="02020603050405020304" pitchFamily="18" charset="0"/>
                <a:ea typeface="Times New Roman" panose="02020603050405020304" pitchFamily="18" charset="0"/>
              </a:rPr>
              <a:t>kemudian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ditarik</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kesimpulannya</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21" name="TextBox 20">
            <a:extLst>
              <a:ext uri="{FF2B5EF4-FFF2-40B4-BE49-F238E27FC236}">
                <a16:creationId xmlns:a16="http://schemas.microsoft.com/office/drawing/2014/main" id="{9E002107-5C1B-43D5-A216-E0A908067E0B}"/>
              </a:ext>
            </a:extLst>
          </p:cNvPr>
          <p:cNvSpPr txBox="1"/>
          <p:nvPr/>
        </p:nvSpPr>
        <p:spPr>
          <a:xfrm>
            <a:off x="2667000" y="5487953"/>
            <a:ext cx="12877800" cy="954107"/>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Menurut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Sugiyono</a:t>
            </a:r>
            <a:r>
              <a:rPr lang="en-US" sz="2800" dirty="0">
                <a:effectLst/>
                <a:latin typeface="Times New Roman" panose="02020603050405020304" pitchFamily="18" charset="0"/>
                <a:ea typeface="Times New Roman" panose="02020603050405020304" pitchFamily="18" charset="0"/>
              </a:rPr>
              <a:t>, 2014), </a:t>
            </a:r>
            <a:r>
              <a:rPr lang="en-US" sz="2800" dirty="0" err="1">
                <a:effectLst/>
                <a:latin typeface="Times New Roman" panose="02020603050405020304" pitchFamily="18" charset="0"/>
                <a:ea typeface="Times New Roman" panose="02020603050405020304" pitchFamily="18" charset="0"/>
              </a:rPr>
              <a:t>sampel</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adalah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bagian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dari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jumlah</a:t>
            </a:r>
            <a:r>
              <a:rPr lang="en-US" sz="2800" dirty="0">
                <a:effectLst/>
                <a:latin typeface="Times New Roman" panose="02020603050405020304" pitchFamily="18" charset="0"/>
                <a:ea typeface="Times New Roman" panose="02020603050405020304" pitchFamily="18" charset="0"/>
              </a:rPr>
              <a:t> dan </a:t>
            </a:r>
            <a:r>
              <a:rPr lang="en-US" sz="2800" dirty="0" err="1">
                <a:effectLst/>
                <a:latin typeface="Times New Roman" panose="02020603050405020304" pitchFamily="18" charset="0"/>
                <a:ea typeface="Times New Roman" panose="02020603050405020304" pitchFamily="18" charset="0"/>
              </a:rPr>
              <a:t>karakteristik</a:t>
            </a:r>
            <a:r>
              <a:rPr lang="en-US" sz="2800" dirty="0">
                <a:effectLst/>
                <a:latin typeface="Times New Roman" panose="02020603050405020304" pitchFamily="18" charset="0"/>
                <a:ea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rPr>
              <a:t>dimiliki</a:t>
            </a:r>
            <a:r>
              <a:rPr lang="en-US" sz="2800" dirty="0">
                <a:effectLst/>
                <a:latin typeface="Times New Roman" panose="02020603050405020304" pitchFamily="18" charset="0"/>
                <a:ea typeface="Times New Roman" panose="02020603050405020304" pitchFamily="18" charset="0"/>
              </a:rPr>
              <a:t> oleh </a:t>
            </a:r>
            <a:r>
              <a:rPr lang="en-US" sz="2800" dirty="0" err="1">
                <a:effectLst/>
                <a:latin typeface="Times New Roman" panose="02020603050405020304" pitchFamily="18" charset="0"/>
                <a:ea typeface="Times New Roman" panose="02020603050405020304" pitchFamily="18" charset="0"/>
              </a:rPr>
              <a:t>populasi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tersebut</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22" name="Freeform 28">
            <a:extLst>
              <a:ext uri="{FF2B5EF4-FFF2-40B4-BE49-F238E27FC236}">
                <a16:creationId xmlns:a16="http://schemas.microsoft.com/office/drawing/2014/main" id="{CB0E05F4-EB81-42BD-A3ED-7689BA3F1EC7}"/>
              </a:ext>
            </a:extLst>
          </p:cNvPr>
          <p:cNvSpPr/>
          <p:nvPr/>
        </p:nvSpPr>
        <p:spPr>
          <a:xfrm>
            <a:off x="-1" y="6261953"/>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11"/>
            <a:stretch>
              <a:fillRect t="-7669" b="-7669"/>
            </a:stretch>
          </a:blipFill>
        </p:spPr>
        <p:txBody>
          <a:bodyPr/>
          <a:lstStyle/>
          <a:p>
            <a:endParaRPr lang="en-US" dirty="0"/>
          </a:p>
        </p:txBody>
      </p:sp>
      <p:sp>
        <p:nvSpPr>
          <p:cNvPr id="23" name="Freeform 2">
            <a:extLst>
              <a:ext uri="{FF2B5EF4-FFF2-40B4-BE49-F238E27FC236}">
                <a16:creationId xmlns:a16="http://schemas.microsoft.com/office/drawing/2014/main" id="{EF00A6F6-2FA6-4240-839D-E58CD5F4602F}"/>
              </a:ext>
            </a:extLst>
          </p:cNvPr>
          <p:cNvSpPr/>
          <p:nvPr/>
        </p:nvSpPr>
        <p:spPr>
          <a:xfrm>
            <a:off x="2087947" y="4929549"/>
            <a:ext cx="575793" cy="512918"/>
          </a:xfrm>
          <a:custGeom>
            <a:avLst/>
            <a:gdLst/>
            <a:ahLst/>
            <a:cxnLst/>
            <a:rect l="l" t="t" r="r" b="b"/>
            <a:pathLst>
              <a:path w="659308" h="659308">
                <a:moveTo>
                  <a:pt x="0" y="0"/>
                </a:moveTo>
                <a:lnTo>
                  <a:pt x="659308" y="0"/>
                </a:lnTo>
                <a:lnTo>
                  <a:pt x="659308" y="659308"/>
                </a:lnTo>
                <a:lnTo>
                  <a:pt x="0" y="659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26" name="TextBox 16">
            <a:extLst>
              <a:ext uri="{FF2B5EF4-FFF2-40B4-BE49-F238E27FC236}">
                <a16:creationId xmlns:a16="http://schemas.microsoft.com/office/drawing/2014/main" id="{C9B8008E-6D4D-4D2F-969B-8CA412F7F0F3}"/>
              </a:ext>
            </a:extLst>
          </p:cNvPr>
          <p:cNvSpPr txBox="1"/>
          <p:nvPr/>
        </p:nvSpPr>
        <p:spPr>
          <a:xfrm>
            <a:off x="2743200" y="4494552"/>
            <a:ext cx="2895600" cy="1031501"/>
          </a:xfrm>
          <a:prstGeom prst="rect">
            <a:avLst/>
          </a:prstGeom>
        </p:spPr>
        <p:txBody>
          <a:bodyPr wrap="square" lIns="0" tIns="0" rIns="0" bIns="0" rtlCol="0" anchor="t">
            <a:spAutoFit/>
          </a:bodyPr>
          <a:lstStyle/>
          <a:p>
            <a:pPr>
              <a:lnSpc>
                <a:spcPts val="9634"/>
              </a:lnSpc>
            </a:pPr>
            <a:r>
              <a:rPr lang="en-US" sz="3200" b="1" dirty="0" err="1">
                <a:latin typeface="Times New Roman" panose="02020603050405020304" pitchFamily="18" charset="0"/>
                <a:cs typeface="Times New Roman" panose="02020603050405020304" pitchFamily="18" charset="0"/>
              </a:rPr>
              <a:t>Sampel</a:t>
            </a:r>
            <a:endParaRPr lang="en-US" sz="4000" b="1" dirty="0">
              <a:latin typeface="Times New Roman" panose="02020603050405020304" pitchFamily="18" charset="0"/>
              <a:cs typeface="Times New Roman" panose="02020603050405020304" pitchFamily="18" charset="0"/>
            </a:endParaRPr>
          </a:p>
        </p:txBody>
      </p:sp>
      <p:sp>
        <p:nvSpPr>
          <p:cNvPr id="27" name="TextBox 16">
            <a:extLst>
              <a:ext uri="{FF2B5EF4-FFF2-40B4-BE49-F238E27FC236}">
                <a16:creationId xmlns:a16="http://schemas.microsoft.com/office/drawing/2014/main" id="{E6CBE03F-4F60-47DC-8A85-A32EE07B879A}"/>
              </a:ext>
            </a:extLst>
          </p:cNvPr>
          <p:cNvSpPr txBox="1"/>
          <p:nvPr/>
        </p:nvSpPr>
        <p:spPr>
          <a:xfrm>
            <a:off x="2743200" y="2333578"/>
            <a:ext cx="2895600" cy="1019510"/>
          </a:xfrm>
          <a:prstGeom prst="rect">
            <a:avLst/>
          </a:prstGeom>
        </p:spPr>
        <p:txBody>
          <a:bodyPr wrap="square" lIns="0" tIns="0" rIns="0" bIns="0" rtlCol="0" anchor="t">
            <a:spAutoFit/>
          </a:bodyPr>
          <a:lstStyle/>
          <a:p>
            <a:pPr>
              <a:lnSpc>
                <a:spcPts val="9634"/>
              </a:lnSpc>
            </a:pPr>
            <a:r>
              <a:rPr lang="en-US" sz="3200" b="1" dirty="0" err="1">
                <a:latin typeface="Times New Roman" panose="02020603050405020304" pitchFamily="18" charset="0"/>
                <a:cs typeface="Times New Roman" panose="02020603050405020304" pitchFamily="18" charset="0"/>
              </a:rPr>
              <a:t>Populasi</a:t>
            </a:r>
            <a:endParaRPr lang="en-US" sz="32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659ABC4-EC28-4F96-95A6-E5277D46F39E}"/>
              </a:ext>
            </a:extLst>
          </p:cNvPr>
          <p:cNvSpPr txBox="1"/>
          <p:nvPr/>
        </p:nvSpPr>
        <p:spPr>
          <a:xfrm>
            <a:off x="2667000" y="6596295"/>
            <a:ext cx="12877800" cy="1815882"/>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Teknik </a:t>
            </a:r>
            <a:r>
              <a:rPr lang="en-US" sz="2800" b="1" dirty="0" err="1">
                <a:latin typeface="Times New Roman" panose="02020603050405020304" pitchFamily="18" charset="0"/>
                <a:cs typeface="Times New Roman" panose="02020603050405020304" pitchFamily="18" charset="0"/>
              </a:rPr>
              <a:t>Pengambilan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Sempel</a:t>
            </a:r>
            <a:endParaRPr lang="en-US" sz="2800" b="1"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penelitian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penulis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menggunakan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metode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nonprobality</a:t>
            </a:r>
            <a:r>
              <a:rPr lang="en-US" sz="2800" dirty="0">
                <a:latin typeface="Times New Roman" panose="02020603050405020304" pitchFamily="18" charset="0"/>
                <a:cs typeface="Times New Roman" panose="02020603050405020304" pitchFamily="18" charset="0"/>
              </a:rPr>
              <a:t> sampling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Teknik sampling </a:t>
            </a:r>
            <a:r>
              <a:rPr lang="en-US" sz="2800" dirty="0" err="1">
                <a:latin typeface="Times New Roman" panose="02020603050405020304" pitchFamily="18" charset="0"/>
                <a:cs typeface="Times New Roman" panose="02020603050405020304" pitchFamily="18" charset="0"/>
              </a:rPr>
              <a:t>jenuh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adalah</a:t>
            </a:r>
            <a:r>
              <a:rPr lang="en-US" sz="2800" dirty="0">
                <a:latin typeface="Times New Roman" panose="02020603050405020304" pitchFamily="18" charset="0"/>
                <a:cs typeface="Times New Roman" panose="02020603050405020304" pitchFamily="18" charset="0"/>
              </a:rPr>
              <a:t> Teknik </a:t>
            </a:r>
            <a:r>
              <a:rPr lang="en-US" sz="2800" dirty="0" err="1">
                <a:latin typeface="Times New Roman" panose="02020603050405020304" pitchFamily="18" charset="0"/>
                <a:cs typeface="Times New Roman" panose="02020603050405020304" pitchFamily="18" charset="0"/>
              </a:rPr>
              <a:t>penentuan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sampel</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menjadikan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anggota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populasi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sempel</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9720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3"/>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1" name="Group 90">
            <a:extLst>
              <a:ext uri="{FF2B5EF4-FFF2-40B4-BE49-F238E27FC236}">
                <a16:creationId xmlns:a16="http://schemas.microsoft.com/office/drawing/2014/main" id="{B8F7E175-8FE7-485C-934A-FEF25D14997D}"/>
              </a:ext>
            </a:extLst>
          </p:cNvPr>
          <p:cNvGrpSpPr/>
          <p:nvPr/>
        </p:nvGrpSpPr>
        <p:grpSpPr>
          <a:xfrm>
            <a:off x="11964377" y="0"/>
            <a:ext cx="6331644" cy="1113663"/>
            <a:chOff x="12759660" y="-152984"/>
            <a:chExt cx="5975167" cy="999831"/>
          </a:xfrm>
        </p:grpSpPr>
        <p:grpSp>
          <p:nvGrpSpPr>
            <p:cNvPr id="92" name="Group 91">
              <a:extLst>
                <a:ext uri="{FF2B5EF4-FFF2-40B4-BE49-F238E27FC236}">
                  <a16:creationId xmlns:a16="http://schemas.microsoft.com/office/drawing/2014/main" id="{4AEBD51B-56ED-4142-A1C0-7193543862DC}"/>
                </a:ext>
              </a:extLst>
            </p:cNvPr>
            <p:cNvGrpSpPr/>
            <p:nvPr/>
          </p:nvGrpSpPr>
          <p:grpSpPr>
            <a:xfrm>
              <a:off x="12759660" y="77805"/>
              <a:ext cx="4719281" cy="616900"/>
              <a:chOff x="12759661" y="77805"/>
              <a:chExt cx="4669392" cy="616900"/>
            </a:xfrm>
          </p:grpSpPr>
          <p:sp>
            <p:nvSpPr>
              <p:cNvPr id="94" name="Freeform 11">
                <a:extLst>
                  <a:ext uri="{FF2B5EF4-FFF2-40B4-BE49-F238E27FC236}">
                    <a16:creationId xmlns:a16="http://schemas.microsoft.com/office/drawing/2014/main" id="{E68D835A-DF4D-4873-B6DE-F5DF4D298399}"/>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95" name="Freeform 12">
                <a:extLst>
                  <a:ext uri="{FF2B5EF4-FFF2-40B4-BE49-F238E27FC236}">
                    <a16:creationId xmlns:a16="http://schemas.microsoft.com/office/drawing/2014/main" id="{DAD6D662-D272-4F3C-8306-174308059DB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96" name="Freeform 13">
                <a:extLst>
                  <a:ext uri="{FF2B5EF4-FFF2-40B4-BE49-F238E27FC236}">
                    <a16:creationId xmlns:a16="http://schemas.microsoft.com/office/drawing/2014/main" id="{01DCD0BC-41C4-40FE-A401-257D9836E36C}"/>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97" name="Freeform 14">
                <a:extLst>
                  <a:ext uri="{FF2B5EF4-FFF2-40B4-BE49-F238E27FC236}">
                    <a16:creationId xmlns:a16="http://schemas.microsoft.com/office/drawing/2014/main" id="{E5421C68-0091-40A7-A7F8-A034B9819B4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93" name="Picture 92">
              <a:extLst>
                <a:ext uri="{FF2B5EF4-FFF2-40B4-BE49-F238E27FC236}">
                  <a16:creationId xmlns:a16="http://schemas.microsoft.com/office/drawing/2014/main" id="{5B058DE0-22BD-4303-BB55-E15AA751E1A3}"/>
                </a:ext>
              </a:extLst>
            </p:cNvPr>
            <p:cNvPicPr>
              <a:picLocks noChangeAspect="1"/>
            </p:cNvPicPr>
            <p:nvPr/>
          </p:nvPicPr>
          <p:blipFill>
            <a:blip r:embed="rId8"/>
            <a:stretch>
              <a:fillRect/>
            </a:stretch>
          </p:blipFill>
          <p:spPr>
            <a:xfrm>
              <a:off x="17478942" y="-152984"/>
              <a:ext cx="1255885" cy="999831"/>
            </a:xfrm>
            <a:prstGeom prst="rect">
              <a:avLst/>
            </a:prstGeom>
          </p:spPr>
        </p:pic>
      </p:grpSp>
      <p:sp>
        <p:nvSpPr>
          <p:cNvPr id="15" name="TextBox 24">
            <a:extLst>
              <a:ext uri="{FF2B5EF4-FFF2-40B4-BE49-F238E27FC236}">
                <a16:creationId xmlns:a16="http://schemas.microsoft.com/office/drawing/2014/main" id="{91DD2BBC-839A-4F0C-8CD8-FD45903336DE}"/>
              </a:ext>
            </a:extLst>
          </p:cNvPr>
          <p:cNvSpPr txBox="1"/>
          <p:nvPr/>
        </p:nvSpPr>
        <p:spPr>
          <a:xfrm>
            <a:off x="-1233303" y="2092898"/>
            <a:ext cx="10159849" cy="673261"/>
          </a:xfrm>
          <a:prstGeom prst="rect">
            <a:avLst/>
          </a:prstGeom>
        </p:spPr>
        <p:txBody>
          <a:bodyPr lIns="0" tIns="0" rIns="0" bIns="0" rtlCol="0" anchor="t">
            <a:spAutoFit/>
          </a:bodyPr>
          <a:lstStyle/>
          <a:p>
            <a:pPr algn="ctr">
              <a:lnSpc>
                <a:spcPts val="5980"/>
              </a:lnSpc>
            </a:pPr>
            <a:r>
              <a:rPr lang="en-US" sz="3200" b="1" dirty="0">
                <a:latin typeface="Times New Roman" panose="02020603050405020304" pitchFamily="18" charset="0"/>
                <a:cs typeface="Times New Roman" panose="02020603050405020304" pitchFamily="18" charset="0"/>
              </a:rPr>
              <a:t>Teknik </a:t>
            </a:r>
            <a:r>
              <a:rPr lang="en-US" sz="3200" b="1" dirty="0" err="1">
                <a:latin typeface="Times New Roman" panose="02020603050405020304" pitchFamily="18" charset="0"/>
                <a:cs typeface="Times New Roman" panose="02020603050405020304" pitchFamily="18" charset="0"/>
              </a:rPr>
              <a:t>pengumpulan</a:t>
            </a:r>
            <a:r>
              <a:rPr lang="en-US" sz="3200" b="1" dirty="0">
                <a:latin typeface="Times New Roman" panose="02020603050405020304" pitchFamily="18" charset="0"/>
                <a:cs typeface="Times New Roman" panose="02020603050405020304" pitchFamily="18" charset="0"/>
              </a:rPr>
              <a:t> data</a:t>
            </a:r>
          </a:p>
        </p:txBody>
      </p:sp>
      <p:grpSp>
        <p:nvGrpSpPr>
          <p:cNvPr id="18" name="Group 3">
            <a:extLst>
              <a:ext uri="{FF2B5EF4-FFF2-40B4-BE49-F238E27FC236}">
                <a16:creationId xmlns:a16="http://schemas.microsoft.com/office/drawing/2014/main" id="{79C4D333-9EF0-4598-8783-D0E29B4FE57E}"/>
              </a:ext>
            </a:extLst>
          </p:cNvPr>
          <p:cNvGrpSpPr/>
          <p:nvPr/>
        </p:nvGrpSpPr>
        <p:grpSpPr>
          <a:xfrm>
            <a:off x="932999" y="6577482"/>
            <a:ext cx="8304195" cy="561868"/>
            <a:chOff x="0" y="-7"/>
            <a:chExt cx="11072260" cy="4019613"/>
          </a:xfrm>
        </p:grpSpPr>
        <p:sp>
          <p:nvSpPr>
            <p:cNvPr id="20" name="Freeform 4">
              <a:extLst>
                <a:ext uri="{FF2B5EF4-FFF2-40B4-BE49-F238E27FC236}">
                  <a16:creationId xmlns:a16="http://schemas.microsoft.com/office/drawing/2014/main" id="{58FC2956-BE30-4938-8F32-E54804614B20}"/>
                </a:ext>
              </a:extLst>
            </p:cNvPr>
            <p:cNvSpPr/>
            <p:nvPr/>
          </p:nvSpPr>
          <p:spPr>
            <a:xfrm>
              <a:off x="464015" y="-7"/>
              <a:ext cx="879077" cy="4019606"/>
            </a:xfrm>
            <a:custGeom>
              <a:avLst/>
              <a:gdLst/>
              <a:ahLst/>
              <a:cxnLst/>
              <a:rect l="l" t="t" r="r" b="b"/>
              <a:pathLst>
                <a:path w="879077" h="879077">
                  <a:moveTo>
                    <a:pt x="0" y="0"/>
                  </a:moveTo>
                  <a:lnTo>
                    <a:pt x="879077" y="0"/>
                  </a:lnTo>
                  <a:lnTo>
                    <a:pt x="879077" y="879077"/>
                  </a:lnTo>
                  <a:lnTo>
                    <a:pt x="0" y="8790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TextBox 7">
              <a:extLst>
                <a:ext uri="{FF2B5EF4-FFF2-40B4-BE49-F238E27FC236}">
                  <a16:creationId xmlns:a16="http://schemas.microsoft.com/office/drawing/2014/main" id="{4E697CA3-7B1D-47BA-9675-8B0C81E394A0}"/>
                </a:ext>
              </a:extLst>
            </p:cNvPr>
            <p:cNvSpPr txBox="1"/>
            <p:nvPr/>
          </p:nvSpPr>
          <p:spPr>
            <a:xfrm>
              <a:off x="0" y="875468"/>
              <a:ext cx="11072260" cy="3144138"/>
            </a:xfrm>
            <a:prstGeom prst="rect">
              <a:avLst/>
            </a:prstGeom>
          </p:spPr>
          <p:txBody>
            <a:bodyPr lIns="50800" tIns="50800" rIns="50800" bIns="50800" rtlCol="0" anchor="ctr"/>
            <a:lstStyle/>
            <a:p>
              <a:pPr algn="ctr">
                <a:lnSpc>
                  <a:spcPts val="3362"/>
                </a:lnSpc>
              </a:pPr>
              <a:endParaRPr>
                <a:latin typeface="Times New Roman" panose="02020603050405020304" pitchFamily="18" charset="0"/>
                <a:cs typeface="Times New Roman" panose="02020603050405020304" pitchFamily="18" charset="0"/>
              </a:endParaRPr>
            </a:p>
          </p:txBody>
        </p:sp>
        <p:sp>
          <p:nvSpPr>
            <p:cNvPr id="23" name="TextBox 9">
              <a:extLst>
                <a:ext uri="{FF2B5EF4-FFF2-40B4-BE49-F238E27FC236}">
                  <a16:creationId xmlns:a16="http://schemas.microsoft.com/office/drawing/2014/main" id="{F9E383AC-3CAE-407B-98B9-C07B7C234F61}"/>
                </a:ext>
              </a:extLst>
            </p:cNvPr>
            <p:cNvSpPr txBox="1"/>
            <p:nvPr/>
          </p:nvSpPr>
          <p:spPr>
            <a:xfrm>
              <a:off x="1510519" y="218520"/>
              <a:ext cx="9156781" cy="3394502"/>
            </a:xfrm>
            <a:prstGeom prst="rect">
              <a:avLst/>
            </a:prstGeom>
          </p:spPr>
          <p:txBody>
            <a:bodyPr lIns="0" tIns="0" rIns="0" bIns="0" rtlCol="0" anchor="t">
              <a:spAutoFit/>
            </a:bodyPr>
            <a:lstStyle/>
            <a:p>
              <a:pPr>
                <a:lnSpc>
                  <a:spcPts val="3680"/>
                </a:lnSpc>
              </a:pPr>
              <a:r>
                <a:rPr lang="en-US" sz="4000" dirty="0" err="1">
                  <a:solidFill>
                    <a:srgbClr val="000000"/>
                  </a:solidFill>
                  <a:latin typeface="Times New Roman" panose="02020603050405020304" pitchFamily="18" charset="0"/>
                  <a:cs typeface="Times New Roman" panose="02020603050405020304" pitchFamily="18" charset="0"/>
                </a:rPr>
                <a:t>Wawancara</a:t>
              </a: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24" name="Group 3">
            <a:extLst>
              <a:ext uri="{FF2B5EF4-FFF2-40B4-BE49-F238E27FC236}">
                <a16:creationId xmlns:a16="http://schemas.microsoft.com/office/drawing/2014/main" id="{C34868F6-121D-43AA-B82C-41EA1E7A2511}"/>
              </a:ext>
            </a:extLst>
          </p:cNvPr>
          <p:cNvGrpSpPr/>
          <p:nvPr/>
        </p:nvGrpSpPr>
        <p:grpSpPr>
          <a:xfrm>
            <a:off x="932998" y="5646319"/>
            <a:ext cx="8304195" cy="561868"/>
            <a:chOff x="0" y="-7"/>
            <a:chExt cx="11072260" cy="4019613"/>
          </a:xfrm>
        </p:grpSpPr>
        <p:sp>
          <p:nvSpPr>
            <p:cNvPr id="25" name="Freeform 4">
              <a:extLst>
                <a:ext uri="{FF2B5EF4-FFF2-40B4-BE49-F238E27FC236}">
                  <a16:creationId xmlns:a16="http://schemas.microsoft.com/office/drawing/2014/main" id="{66180C87-7CC8-403D-8118-F38688C60C1A}"/>
                </a:ext>
              </a:extLst>
            </p:cNvPr>
            <p:cNvSpPr/>
            <p:nvPr/>
          </p:nvSpPr>
          <p:spPr>
            <a:xfrm>
              <a:off x="464015" y="-7"/>
              <a:ext cx="879077" cy="4019606"/>
            </a:xfrm>
            <a:custGeom>
              <a:avLst/>
              <a:gdLst/>
              <a:ahLst/>
              <a:cxnLst/>
              <a:rect l="l" t="t" r="r" b="b"/>
              <a:pathLst>
                <a:path w="879077" h="879077">
                  <a:moveTo>
                    <a:pt x="0" y="0"/>
                  </a:moveTo>
                  <a:lnTo>
                    <a:pt x="879077" y="0"/>
                  </a:lnTo>
                  <a:lnTo>
                    <a:pt x="879077" y="879077"/>
                  </a:lnTo>
                  <a:lnTo>
                    <a:pt x="0" y="8790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TextBox 7">
              <a:extLst>
                <a:ext uri="{FF2B5EF4-FFF2-40B4-BE49-F238E27FC236}">
                  <a16:creationId xmlns:a16="http://schemas.microsoft.com/office/drawing/2014/main" id="{0BDB2048-291D-4C95-B2EA-2EE372A7EF8D}"/>
                </a:ext>
              </a:extLst>
            </p:cNvPr>
            <p:cNvSpPr txBox="1"/>
            <p:nvPr/>
          </p:nvSpPr>
          <p:spPr>
            <a:xfrm>
              <a:off x="0" y="875468"/>
              <a:ext cx="11072260" cy="3144138"/>
            </a:xfrm>
            <a:prstGeom prst="rect">
              <a:avLst/>
            </a:prstGeom>
          </p:spPr>
          <p:txBody>
            <a:bodyPr lIns="50800" tIns="50800" rIns="50800" bIns="50800" rtlCol="0" anchor="ctr"/>
            <a:lstStyle/>
            <a:p>
              <a:pPr algn="ctr">
                <a:lnSpc>
                  <a:spcPts val="3362"/>
                </a:lnSpc>
              </a:pPr>
              <a:endParaRPr>
                <a:latin typeface="Times New Roman" panose="02020603050405020304" pitchFamily="18" charset="0"/>
                <a:cs typeface="Times New Roman" panose="02020603050405020304" pitchFamily="18" charset="0"/>
              </a:endParaRPr>
            </a:p>
          </p:txBody>
        </p:sp>
        <p:sp>
          <p:nvSpPr>
            <p:cNvPr id="27" name="TextBox 9">
              <a:extLst>
                <a:ext uri="{FF2B5EF4-FFF2-40B4-BE49-F238E27FC236}">
                  <a16:creationId xmlns:a16="http://schemas.microsoft.com/office/drawing/2014/main" id="{9FE25454-B021-458B-B26F-91BECBEFE90A}"/>
                </a:ext>
              </a:extLst>
            </p:cNvPr>
            <p:cNvSpPr txBox="1"/>
            <p:nvPr/>
          </p:nvSpPr>
          <p:spPr>
            <a:xfrm>
              <a:off x="1510519" y="218520"/>
              <a:ext cx="9156781" cy="3394502"/>
            </a:xfrm>
            <a:prstGeom prst="rect">
              <a:avLst/>
            </a:prstGeom>
          </p:spPr>
          <p:txBody>
            <a:bodyPr lIns="0" tIns="0" rIns="0" bIns="0" rtlCol="0" anchor="t">
              <a:spAutoFit/>
            </a:bodyPr>
            <a:lstStyle/>
            <a:p>
              <a:pPr>
                <a:lnSpc>
                  <a:spcPts val="3680"/>
                </a:lnSpc>
              </a:pPr>
              <a:r>
                <a:rPr lang="en-US" sz="4000" dirty="0" err="1">
                  <a:solidFill>
                    <a:srgbClr val="000000"/>
                  </a:solidFill>
                  <a:latin typeface="Times New Roman" panose="02020603050405020304" pitchFamily="18" charset="0"/>
                  <a:cs typeface="Times New Roman" panose="02020603050405020304" pitchFamily="18" charset="0"/>
                </a:rPr>
                <a:t>Observasi</a:t>
              </a: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28" name="Group 3">
            <a:extLst>
              <a:ext uri="{FF2B5EF4-FFF2-40B4-BE49-F238E27FC236}">
                <a16:creationId xmlns:a16="http://schemas.microsoft.com/office/drawing/2014/main" id="{BC2E7B06-2815-41D9-8182-4918E80F0AEF}"/>
              </a:ext>
            </a:extLst>
          </p:cNvPr>
          <p:cNvGrpSpPr/>
          <p:nvPr/>
        </p:nvGrpSpPr>
        <p:grpSpPr>
          <a:xfrm>
            <a:off x="932998" y="7508645"/>
            <a:ext cx="8304195" cy="561868"/>
            <a:chOff x="0" y="-7"/>
            <a:chExt cx="11072260" cy="4019613"/>
          </a:xfrm>
        </p:grpSpPr>
        <p:sp>
          <p:nvSpPr>
            <p:cNvPr id="29" name="Freeform 4">
              <a:extLst>
                <a:ext uri="{FF2B5EF4-FFF2-40B4-BE49-F238E27FC236}">
                  <a16:creationId xmlns:a16="http://schemas.microsoft.com/office/drawing/2014/main" id="{15CCF44B-F96A-4C28-8CF0-727C86B82EBE}"/>
                </a:ext>
              </a:extLst>
            </p:cNvPr>
            <p:cNvSpPr/>
            <p:nvPr/>
          </p:nvSpPr>
          <p:spPr>
            <a:xfrm>
              <a:off x="464015" y="-7"/>
              <a:ext cx="879077" cy="4019606"/>
            </a:xfrm>
            <a:custGeom>
              <a:avLst/>
              <a:gdLst/>
              <a:ahLst/>
              <a:cxnLst/>
              <a:rect l="l" t="t" r="r" b="b"/>
              <a:pathLst>
                <a:path w="879077" h="879077">
                  <a:moveTo>
                    <a:pt x="0" y="0"/>
                  </a:moveTo>
                  <a:lnTo>
                    <a:pt x="879077" y="0"/>
                  </a:lnTo>
                  <a:lnTo>
                    <a:pt x="879077" y="879077"/>
                  </a:lnTo>
                  <a:lnTo>
                    <a:pt x="0" y="8790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TextBox 7">
              <a:extLst>
                <a:ext uri="{FF2B5EF4-FFF2-40B4-BE49-F238E27FC236}">
                  <a16:creationId xmlns:a16="http://schemas.microsoft.com/office/drawing/2014/main" id="{C805E862-F2FF-4B7D-8868-E0E970D1E081}"/>
                </a:ext>
              </a:extLst>
            </p:cNvPr>
            <p:cNvSpPr txBox="1"/>
            <p:nvPr/>
          </p:nvSpPr>
          <p:spPr>
            <a:xfrm>
              <a:off x="0" y="875468"/>
              <a:ext cx="11072260" cy="3144138"/>
            </a:xfrm>
            <a:prstGeom prst="rect">
              <a:avLst/>
            </a:prstGeom>
          </p:spPr>
          <p:txBody>
            <a:bodyPr lIns="50800" tIns="50800" rIns="50800" bIns="50800" rtlCol="0" anchor="ctr"/>
            <a:lstStyle/>
            <a:p>
              <a:pPr algn="ctr">
                <a:lnSpc>
                  <a:spcPts val="3362"/>
                </a:lnSpc>
              </a:pPr>
              <a:endParaRPr>
                <a:latin typeface="Times New Roman" panose="02020603050405020304" pitchFamily="18" charset="0"/>
                <a:cs typeface="Times New Roman" panose="02020603050405020304" pitchFamily="18" charset="0"/>
              </a:endParaRPr>
            </a:p>
          </p:txBody>
        </p:sp>
        <p:sp>
          <p:nvSpPr>
            <p:cNvPr id="31" name="TextBox 9">
              <a:extLst>
                <a:ext uri="{FF2B5EF4-FFF2-40B4-BE49-F238E27FC236}">
                  <a16:creationId xmlns:a16="http://schemas.microsoft.com/office/drawing/2014/main" id="{9AD674A5-1FFD-4F78-A413-2C23AC51B379}"/>
                </a:ext>
              </a:extLst>
            </p:cNvPr>
            <p:cNvSpPr txBox="1"/>
            <p:nvPr/>
          </p:nvSpPr>
          <p:spPr>
            <a:xfrm>
              <a:off x="1510519" y="218520"/>
              <a:ext cx="9156781" cy="3394502"/>
            </a:xfrm>
            <a:prstGeom prst="rect">
              <a:avLst/>
            </a:prstGeom>
          </p:spPr>
          <p:txBody>
            <a:bodyPr lIns="0" tIns="0" rIns="0" bIns="0" rtlCol="0" anchor="t">
              <a:spAutoFit/>
            </a:bodyPr>
            <a:lstStyle/>
            <a:p>
              <a:pPr>
                <a:lnSpc>
                  <a:spcPts val="3680"/>
                </a:lnSpc>
              </a:pPr>
              <a:r>
                <a:rPr lang="en-US" sz="4000" dirty="0" err="1">
                  <a:solidFill>
                    <a:srgbClr val="000000"/>
                  </a:solidFill>
                  <a:latin typeface="Times New Roman" panose="02020603050405020304" pitchFamily="18" charset="0"/>
                  <a:cs typeface="Times New Roman" panose="02020603050405020304" pitchFamily="18" charset="0"/>
                </a:rPr>
                <a:t>Kuesinoner</a:t>
              </a:r>
              <a:endParaRPr lang="en-US" sz="4000" dirty="0">
                <a:solidFill>
                  <a:srgbClr val="000000"/>
                </a:solidFill>
                <a:latin typeface="Times New Roman" panose="02020603050405020304" pitchFamily="18" charset="0"/>
                <a:cs typeface="Times New Roman" panose="02020603050405020304" pitchFamily="18" charset="0"/>
              </a:endParaRPr>
            </a:p>
          </p:txBody>
        </p:sp>
      </p:grpSp>
      <p:sp>
        <p:nvSpPr>
          <p:cNvPr id="34" name="Freeform 28">
            <a:extLst>
              <a:ext uri="{FF2B5EF4-FFF2-40B4-BE49-F238E27FC236}">
                <a16:creationId xmlns:a16="http://schemas.microsoft.com/office/drawing/2014/main" id="{1B6CE467-69AB-453F-B544-AAE57038C3B9}"/>
              </a:ext>
            </a:extLst>
          </p:cNvPr>
          <p:cNvSpPr/>
          <p:nvPr/>
        </p:nvSpPr>
        <p:spPr>
          <a:xfrm>
            <a:off x="0" y="6577482"/>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11"/>
            <a:stretch>
              <a:fillRect t="-7669" b="-7669"/>
            </a:stretch>
          </a:blipFill>
        </p:spPr>
      </p:sp>
      <p:sp>
        <p:nvSpPr>
          <p:cNvPr id="35" name="TextBox 34">
            <a:extLst>
              <a:ext uri="{FF2B5EF4-FFF2-40B4-BE49-F238E27FC236}">
                <a16:creationId xmlns:a16="http://schemas.microsoft.com/office/drawing/2014/main" id="{2AB17E3B-76E2-474C-8552-960B42ABFDF0}"/>
              </a:ext>
            </a:extLst>
          </p:cNvPr>
          <p:cNvSpPr txBox="1"/>
          <p:nvPr/>
        </p:nvSpPr>
        <p:spPr>
          <a:xfrm>
            <a:off x="1482356" y="3002093"/>
            <a:ext cx="14249400" cy="1029256"/>
          </a:xfrm>
          <a:prstGeom prst="rect">
            <a:avLst/>
          </a:prstGeom>
          <a:noFill/>
        </p:spPr>
        <p:txBody>
          <a:bodyPr wrap="square">
            <a:spAutoFit/>
          </a:bodyPr>
          <a:lstStyle/>
          <a:p>
            <a:pPr algn="just">
              <a:lnSpc>
                <a:spcPts val="3779"/>
              </a:lnSpc>
            </a:pPr>
            <a:r>
              <a:rPr lang="en-US" sz="2800" dirty="0" err="1">
                <a:solidFill>
                  <a:srgbClr val="000000"/>
                </a:solidFill>
                <a:latin typeface="Times New Roman" panose="02020603050405020304" pitchFamily="18" charset="0"/>
                <a:cs typeface="Times New Roman" panose="02020603050405020304" pitchFamily="18" charset="0"/>
              </a:rPr>
              <a:t>Menurut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Sugiyono</a:t>
            </a:r>
            <a:r>
              <a:rPr lang="en-US" sz="2800" dirty="0">
                <a:solidFill>
                  <a:srgbClr val="000000"/>
                </a:solidFill>
                <a:latin typeface="Times New Roman" panose="02020603050405020304" pitchFamily="18" charset="0"/>
                <a:cs typeface="Times New Roman" panose="02020603050405020304" pitchFamily="18" charset="0"/>
              </a:rPr>
              <a:t>, 2014) </a:t>
            </a:r>
            <a:r>
              <a:rPr lang="en-US" sz="2800" dirty="0" err="1">
                <a:solidFill>
                  <a:srgbClr val="000000"/>
                </a:solidFill>
                <a:latin typeface="Times New Roman" panose="02020603050405020304" pitchFamily="18" charset="0"/>
                <a:cs typeface="Times New Roman" panose="02020603050405020304" pitchFamily="18" charset="0"/>
              </a:rPr>
              <a:t>teknik</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pengumpulan</a:t>
            </a:r>
            <a:r>
              <a:rPr lang="en-US" sz="2800" dirty="0">
                <a:solidFill>
                  <a:srgbClr val="000000"/>
                </a:solidFill>
                <a:latin typeface="Times New Roman" panose="02020603050405020304" pitchFamily="18" charset="0"/>
                <a:cs typeface="Times New Roman" panose="02020603050405020304" pitchFamily="18" charset="0"/>
              </a:rPr>
              <a:t> data </a:t>
            </a:r>
            <a:r>
              <a:rPr lang="en-US" sz="2800" dirty="0" err="1">
                <a:solidFill>
                  <a:srgbClr val="000000"/>
                </a:solidFill>
                <a:latin typeface="Times New Roman" panose="02020603050405020304" pitchFamily="18" charset="0"/>
                <a:cs typeface="Times New Roman" panose="02020603050405020304" pitchFamily="18" charset="0"/>
              </a:rPr>
              <a:t>merupakan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langkah</a:t>
            </a:r>
            <a:r>
              <a:rPr lang="en-US" sz="2800" dirty="0">
                <a:solidFill>
                  <a:srgbClr val="000000"/>
                </a:solidFill>
                <a:latin typeface="Times New Roman" panose="02020603050405020304" pitchFamily="18" charset="0"/>
                <a:cs typeface="Times New Roman" panose="02020603050405020304" pitchFamily="18" charset="0"/>
              </a:rPr>
              <a:t> yang paling </a:t>
            </a:r>
            <a:r>
              <a:rPr lang="en-US" sz="2800" dirty="0" err="1">
                <a:solidFill>
                  <a:srgbClr val="000000"/>
                </a:solidFill>
                <a:latin typeface="Times New Roman" panose="02020603050405020304" pitchFamily="18" charset="0"/>
                <a:cs typeface="Times New Roman" panose="02020603050405020304" pitchFamily="18" charset="0"/>
              </a:rPr>
              <a:t>strategis</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dalam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penelitian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karena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tujuan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utama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dari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penelitian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adalah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mendapatkan</a:t>
            </a:r>
            <a:r>
              <a:rPr lang="en-US" sz="2800" dirty="0">
                <a:solidFill>
                  <a:srgbClr val="000000"/>
                </a:solidFill>
                <a:latin typeface="Times New Roman" panose="02020603050405020304" pitchFamily="18" charset="0"/>
                <a:cs typeface="Times New Roman" panose="02020603050405020304" pitchFamily="18" charset="0"/>
              </a:rPr>
              <a:t> data. </a:t>
            </a:r>
          </a:p>
        </p:txBody>
      </p:sp>
      <p:sp>
        <p:nvSpPr>
          <p:cNvPr id="32" name="Freeform 16">
            <a:extLst>
              <a:ext uri="{FF2B5EF4-FFF2-40B4-BE49-F238E27FC236}">
                <a16:creationId xmlns:a16="http://schemas.microsoft.com/office/drawing/2014/main" id="{30515AAF-F1CA-41BE-9A25-9A2683063C80}"/>
              </a:ext>
            </a:extLst>
          </p:cNvPr>
          <p:cNvSpPr/>
          <p:nvPr/>
        </p:nvSpPr>
        <p:spPr>
          <a:xfrm>
            <a:off x="11918007" y="4314828"/>
            <a:ext cx="7710963" cy="7710963"/>
          </a:xfrm>
          <a:custGeom>
            <a:avLst/>
            <a:gdLst/>
            <a:ahLst/>
            <a:cxnLst/>
            <a:rect l="l" t="t" r="r" b="b"/>
            <a:pathLst>
              <a:path w="7710963" h="7710963">
                <a:moveTo>
                  <a:pt x="0" y="0"/>
                </a:moveTo>
                <a:lnTo>
                  <a:pt x="7710962" y="0"/>
                </a:lnTo>
                <a:lnTo>
                  <a:pt x="7710962" y="7710962"/>
                </a:lnTo>
                <a:lnTo>
                  <a:pt x="0" y="7710962"/>
                </a:lnTo>
                <a:lnTo>
                  <a:pt x="0" y="0"/>
                </a:lnTo>
                <a:close/>
              </a:path>
            </a:pathLst>
          </a:custGeom>
          <a:blipFill>
            <a:blip r:embed="rId12">
              <a:alphaModFix amt="50000"/>
            </a:blip>
            <a:stretch>
              <a:fillRect/>
            </a:stretch>
          </a:blipFill>
        </p:spPr>
      </p:sp>
    </p:spTree>
    <p:extLst>
      <p:ext uri="{BB962C8B-B14F-4D97-AF65-F5344CB8AC3E}">
        <p14:creationId xmlns:p14="http://schemas.microsoft.com/office/powerpoint/2010/main" val="179332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3"/>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1" name="Group 90">
            <a:extLst>
              <a:ext uri="{FF2B5EF4-FFF2-40B4-BE49-F238E27FC236}">
                <a16:creationId xmlns:a16="http://schemas.microsoft.com/office/drawing/2014/main" id="{B8F7E175-8FE7-485C-934A-FEF25D14997D}"/>
              </a:ext>
            </a:extLst>
          </p:cNvPr>
          <p:cNvGrpSpPr/>
          <p:nvPr/>
        </p:nvGrpSpPr>
        <p:grpSpPr>
          <a:xfrm>
            <a:off x="11964377" y="-41564"/>
            <a:ext cx="6331644" cy="1113663"/>
            <a:chOff x="12759660" y="-152984"/>
            <a:chExt cx="5975167" cy="999831"/>
          </a:xfrm>
        </p:grpSpPr>
        <p:grpSp>
          <p:nvGrpSpPr>
            <p:cNvPr id="92" name="Group 91">
              <a:extLst>
                <a:ext uri="{FF2B5EF4-FFF2-40B4-BE49-F238E27FC236}">
                  <a16:creationId xmlns:a16="http://schemas.microsoft.com/office/drawing/2014/main" id="{4AEBD51B-56ED-4142-A1C0-7193543862DC}"/>
                </a:ext>
              </a:extLst>
            </p:cNvPr>
            <p:cNvGrpSpPr/>
            <p:nvPr/>
          </p:nvGrpSpPr>
          <p:grpSpPr>
            <a:xfrm>
              <a:off x="12759660" y="77805"/>
              <a:ext cx="4719281" cy="616900"/>
              <a:chOff x="12759661" y="77805"/>
              <a:chExt cx="4669392" cy="616900"/>
            </a:xfrm>
          </p:grpSpPr>
          <p:sp>
            <p:nvSpPr>
              <p:cNvPr id="94" name="Freeform 11">
                <a:extLst>
                  <a:ext uri="{FF2B5EF4-FFF2-40B4-BE49-F238E27FC236}">
                    <a16:creationId xmlns:a16="http://schemas.microsoft.com/office/drawing/2014/main" id="{E68D835A-DF4D-4873-B6DE-F5DF4D298399}"/>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95" name="Freeform 12">
                <a:extLst>
                  <a:ext uri="{FF2B5EF4-FFF2-40B4-BE49-F238E27FC236}">
                    <a16:creationId xmlns:a16="http://schemas.microsoft.com/office/drawing/2014/main" id="{DAD6D662-D272-4F3C-8306-174308059DB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96" name="Freeform 13">
                <a:extLst>
                  <a:ext uri="{FF2B5EF4-FFF2-40B4-BE49-F238E27FC236}">
                    <a16:creationId xmlns:a16="http://schemas.microsoft.com/office/drawing/2014/main" id="{01DCD0BC-41C4-40FE-A401-257D9836E36C}"/>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97" name="Freeform 14">
                <a:extLst>
                  <a:ext uri="{FF2B5EF4-FFF2-40B4-BE49-F238E27FC236}">
                    <a16:creationId xmlns:a16="http://schemas.microsoft.com/office/drawing/2014/main" id="{E5421C68-0091-40A7-A7F8-A034B9819B4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93" name="Picture 92">
              <a:extLst>
                <a:ext uri="{FF2B5EF4-FFF2-40B4-BE49-F238E27FC236}">
                  <a16:creationId xmlns:a16="http://schemas.microsoft.com/office/drawing/2014/main" id="{5B058DE0-22BD-4303-BB55-E15AA751E1A3}"/>
                </a:ext>
              </a:extLst>
            </p:cNvPr>
            <p:cNvPicPr>
              <a:picLocks noChangeAspect="1"/>
            </p:cNvPicPr>
            <p:nvPr/>
          </p:nvPicPr>
          <p:blipFill>
            <a:blip r:embed="rId8"/>
            <a:stretch>
              <a:fillRect/>
            </a:stretch>
          </p:blipFill>
          <p:spPr>
            <a:xfrm>
              <a:off x="17478942" y="-152984"/>
              <a:ext cx="1255885" cy="999831"/>
            </a:xfrm>
            <a:prstGeom prst="rect">
              <a:avLst/>
            </a:prstGeom>
          </p:spPr>
        </p:pic>
      </p:grpSp>
      <p:sp>
        <p:nvSpPr>
          <p:cNvPr id="17" name="TextBox 24">
            <a:extLst>
              <a:ext uri="{FF2B5EF4-FFF2-40B4-BE49-F238E27FC236}">
                <a16:creationId xmlns:a16="http://schemas.microsoft.com/office/drawing/2014/main" id="{42176C1D-9D5C-484F-841D-437084794571}"/>
              </a:ext>
            </a:extLst>
          </p:cNvPr>
          <p:cNvSpPr txBox="1"/>
          <p:nvPr/>
        </p:nvSpPr>
        <p:spPr>
          <a:xfrm>
            <a:off x="4064075" y="904875"/>
            <a:ext cx="10159849" cy="1538883"/>
          </a:xfrm>
          <a:prstGeom prst="rect">
            <a:avLst/>
          </a:prstGeom>
        </p:spPr>
        <p:txBody>
          <a:bodyPr wrap="square" lIns="0" tIns="0" rIns="0" bIns="0" rtlCol="0" anchor="t">
            <a:spAutoFit/>
          </a:bodyPr>
          <a:lstStyle/>
          <a:p>
            <a:pPr algn="ctr">
              <a:lnSpc>
                <a:spcPts val="5980"/>
              </a:lnSpc>
            </a:pPr>
            <a:r>
              <a:rPr lang="en-US" sz="6600" b="1" dirty="0">
                <a:effectLst/>
                <a:latin typeface="Times New Roman" panose="02020603050405020304" pitchFamily="18" charset="0"/>
                <a:ea typeface="Times New Roman" panose="02020603050405020304" pitchFamily="18" charset="0"/>
                <a:cs typeface="Times New Roman" panose="02020603050405020304" pitchFamily="18" charset="0"/>
              </a:rPr>
              <a:t>Teknik </a:t>
            </a:r>
            <a:r>
              <a:rPr lang="en-US" sz="6600" b="1" dirty="0" err="1">
                <a:effectLst/>
                <a:latin typeface="Times New Roman" panose="02020603050405020304" pitchFamily="18" charset="0"/>
                <a:ea typeface="Times New Roman" panose="02020603050405020304" pitchFamily="18" charset="0"/>
                <a:cs typeface="Times New Roman" panose="02020603050405020304" pitchFamily="18" charset="0"/>
              </a:rPr>
              <a:t>Analisis</a:t>
            </a:r>
            <a:r>
              <a:rPr lang="en-US" sz="6600" b="1" dirty="0">
                <a:effectLst/>
                <a:latin typeface="Times New Roman" panose="02020603050405020304" pitchFamily="18" charset="0"/>
                <a:ea typeface="Times New Roman" panose="02020603050405020304" pitchFamily="18" charset="0"/>
                <a:cs typeface="Times New Roman" panose="02020603050405020304" pitchFamily="18" charset="0"/>
              </a:rPr>
              <a:t> Data</a:t>
            </a:r>
            <a:endParaRPr lang="en-US" sz="72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ts val="5980"/>
              </a:lnSpc>
            </a:pPr>
            <a:endParaRPr lang="en-US" sz="6500" dirty="0">
              <a:solidFill>
                <a:srgbClr val="243342"/>
              </a:solidFill>
              <a:latin typeface="Karnchang Bold"/>
            </a:endParaRPr>
          </a:p>
        </p:txBody>
      </p:sp>
      <p:graphicFrame>
        <p:nvGraphicFramePr>
          <p:cNvPr id="2" name="Table 1">
            <a:extLst>
              <a:ext uri="{FF2B5EF4-FFF2-40B4-BE49-F238E27FC236}">
                <a16:creationId xmlns:a16="http://schemas.microsoft.com/office/drawing/2014/main" id="{EEFAC2D0-D66D-4D36-A7D0-3BFBB6C69E7E}"/>
              </a:ext>
            </a:extLst>
          </p:cNvPr>
          <p:cNvGraphicFramePr>
            <a:graphicFrameLocks noGrp="1"/>
          </p:cNvGraphicFramePr>
          <p:nvPr>
            <p:extLst>
              <p:ext uri="{D42A27DB-BD31-4B8C-83A1-F6EECF244321}">
                <p14:modId xmlns:p14="http://schemas.microsoft.com/office/powerpoint/2010/main" val="4235158585"/>
              </p:ext>
            </p:extLst>
          </p:nvPr>
        </p:nvGraphicFramePr>
        <p:xfrm>
          <a:off x="5139748" y="6057222"/>
          <a:ext cx="8008501" cy="2672334"/>
        </p:xfrm>
        <a:graphic>
          <a:graphicData uri="http://schemas.openxmlformats.org/drawingml/2006/table">
            <a:tbl>
              <a:tblPr firstRow="1" firstCol="1" bandRow="1">
                <a:tableStyleId>{5C22544A-7EE6-4342-B048-85BDC9FD1C3A}</a:tableStyleId>
              </a:tblPr>
              <a:tblGrid>
                <a:gridCol w="850450">
                  <a:extLst>
                    <a:ext uri="{9D8B030D-6E8A-4147-A177-3AD203B41FA5}">
                      <a16:colId xmlns:a16="http://schemas.microsoft.com/office/drawing/2014/main" val="1630676309"/>
                    </a:ext>
                  </a:extLst>
                </a:gridCol>
                <a:gridCol w="3853786">
                  <a:extLst>
                    <a:ext uri="{9D8B030D-6E8A-4147-A177-3AD203B41FA5}">
                      <a16:colId xmlns:a16="http://schemas.microsoft.com/office/drawing/2014/main" val="1872783057"/>
                    </a:ext>
                  </a:extLst>
                </a:gridCol>
                <a:gridCol w="1323847">
                  <a:extLst>
                    <a:ext uri="{9D8B030D-6E8A-4147-A177-3AD203B41FA5}">
                      <a16:colId xmlns:a16="http://schemas.microsoft.com/office/drawing/2014/main" val="2902804563"/>
                    </a:ext>
                  </a:extLst>
                </a:gridCol>
                <a:gridCol w="1980418">
                  <a:extLst>
                    <a:ext uri="{9D8B030D-6E8A-4147-A177-3AD203B41FA5}">
                      <a16:colId xmlns:a16="http://schemas.microsoft.com/office/drawing/2014/main" val="128904282"/>
                    </a:ext>
                  </a:extLst>
                </a:gridCol>
              </a:tblGrid>
              <a:tr h="419100">
                <a:tc>
                  <a:txBody>
                    <a:bodyPr/>
                    <a:lstStyle/>
                    <a:p>
                      <a:pPr marL="0" marR="0" algn="just">
                        <a:lnSpc>
                          <a:spcPct val="115000"/>
                        </a:lnSpc>
                        <a:spcBef>
                          <a:spcPts val="0"/>
                        </a:spcBef>
                        <a:spcAft>
                          <a:spcPts val="0"/>
                        </a:spcAft>
                      </a:pPr>
                      <a:r>
                        <a:rPr lang="en-US" sz="2700">
                          <a:effectLst/>
                        </a:rPr>
                        <a:t>NO</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Jawaban Responden</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Kode</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Skor</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418427"/>
                  </a:ext>
                </a:extLst>
              </a:tr>
              <a:tr h="419100">
                <a:tc>
                  <a:txBody>
                    <a:bodyPr/>
                    <a:lstStyle/>
                    <a:p>
                      <a:pPr marL="0" marR="0" algn="just">
                        <a:lnSpc>
                          <a:spcPct val="115000"/>
                        </a:lnSpc>
                        <a:spcBef>
                          <a:spcPts val="0"/>
                        </a:spcBef>
                        <a:spcAft>
                          <a:spcPts val="0"/>
                        </a:spcAft>
                      </a:pPr>
                      <a:r>
                        <a:rPr lang="en-US" sz="2700">
                          <a:effectLst/>
                        </a:rPr>
                        <a:t>1</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dirty="0">
                          <a:effectLst/>
                        </a:rPr>
                        <a:t>Sangat </a:t>
                      </a:r>
                      <a:r>
                        <a:rPr lang="en-US" sz="2700" dirty="0" err="1">
                          <a:effectLst/>
                        </a:rPr>
                        <a:t>Setuju</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SS</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5</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4395604"/>
                  </a:ext>
                </a:extLst>
              </a:tr>
              <a:tr h="419100">
                <a:tc>
                  <a:txBody>
                    <a:bodyPr/>
                    <a:lstStyle/>
                    <a:p>
                      <a:pPr marL="0" marR="0" algn="just">
                        <a:lnSpc>
                          <a:spcPct val="115000"/>
                        </a:lnSpc>
                        <a:spcBef>
                          <a:spcPts val="0"/>
                        </a:spcBef>
                        <a:spcAft>
                          <a:spcPts val="0"/>
                        </a:spcAft>
                      </a:pPr>
                      <a:r>
                        <a:rPr lang="en-US" sz="2700">
                          <a:effectLst/>
                        </a:rPr>
                        <a:t>2</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Setuju</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S</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4</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0415967"/>
                  </a:ext>
                </a:extLst>
              </a:tr>
              <a:tr h="419100">
                <a:tc>
                  <a:txBody>
                    <a:bodyPr/>
                    <a:lstStyle/>
                    <a:p>
                      <a:pPr marL="0" marR="0" algn="just">
                        <a:lnSpc>
                          <a:spcPct val="115000"/>
                        </a:lnSpc>
                        <a:spcBef>
                          <a:spcPts val="0"/>
                        </a:spcBef>
                        <a:spcAft>
                          <a:spcPts val="0"/>
                        </a:spcAft>
                      </a:pPr>
                      <a:r>
                        <a:rPr lang="en-US" sz="2700">
                          <a:effectLst/>
                        </a:rPr>
                        <a:t>3</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Kurang Setuju</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KS</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3</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689975"/>
                  </a:ext>
                </a:extLst>
              </a:tr>
              <a:tr h="419100">
                <a:tc>
                  <a:txBody>
                    <a:bodyPr/>
                    <a:lstStyle/>
                    <a:p>
                      <a:pPr marL="0" marR="0" algn="just">
                        <a:lnSpc>
                          <a:spcPct val="115000"/>
                        </a:lnSpc>
                        <a:spcBef>
                          <a:spcPts val="0"/>
                        </a:spcBef>
                        <a:spcAft>
                          <a:spcPts val="0"/>
                        </a:spcAft>
                      </a:pPr>
                      <a:r>
                        <a:rPr lang="en-US" sz="2700">
                          <a:effectLst/>
                        </a:rPr>
                        <a:t>4</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Tidak Setuju</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TK</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2</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2449206"/>
                  </a:ext>
                </a:extLst>
              </a:tr>
              <a:tr h="419100">
                <a:tc>
                  <a:txBody>
                    <a:bodyPr/>
                    <a:lstStyle/>
                    <a:p>
                      <a:pPr marL="0" marR="0" algn="just">
                        <a:lnSpc>
                          <a:spcPct val="115000"/>
                        </a:lnSpc>
                        <a:spcBef>
                          <a:spcPts val="0"/>
                        </a:spcBef>
                        <a:spcAft>
                          <a:spcPts val="0"/>
                        </a:spcAft>
                      </a:pPr>
                      <a:r>
                        <a:rPr lang="en-US" sz="2700">
                          <a:effectLst/>
                        </a:rPr>
                        <a:t>5</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Sangat Tidak Setuju</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a:effectLst/>
                        </a:rPr>
                        <a:t>STS</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700" dirty="0">
                          <a:effectLst/>
                        </a:rPr>
                        <a:t>1</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2734178"/>
                  </a:ext>
                </a:extLst>
              </a:tr>
            </a:tbl>
          </a:graphicData>
        </a:graphic>
      </p:graphicFrame>
      <p:sp>
        <p:nvSpPr>
          <p:cNvPr id="16" name="TextBox 15">
            <a:extLst>
              <a:ext uri="{FF2B5EF4-FFF2-40B4-BE49-F238E27FC236}">
                <a16:creationId xmlns:a16="http://schemas.microsoft.com/office/drawing/2014/main" id="{CAB32238-BC16-4102-BB28-292650CB05E3}"/>
              </a:ext>
            </a:extLst>
          </p:cNvPr>
          <p:cNvSpPr txBox="1"/>
          <p:nvPr/>
        </p:nvSpPr>
        <p:spPr>
          <a:xfrm>
            <a:off x="1812009" y="2866365"/>
            <a:ext cx="14908447" cy="2491195"/>
          </a:xfrm>
          <a:prstGeom prst="rect">
            <a:avLst/>
          </a:prstGeom>
          <a:noFill/>
        </p:spPr>
        <p:txBody>
          <a:bodyPr wrap="square">
            <a:spAutoFit/>
          </a:bodyPr>
          <a:lstStyle/>
          <a:p>
            <a:pPr algn="just">
              <a:lnSpc>
                <a:spcPts val="3779"/>
              </a:lnSpc>
            </a:pPr>
            <a:r>
              <a:rPr lang="en-US" sz="2800" dirty="0" err="1">
                <a:solidFill>
                  <a:srgbClr val="000000"/>
                </a:solidFill>
                <a:latin typeface="Times New Roman" panose="02020603050405020304" pitchFamily="18" charset="0"/>
                <a:cs typeface="Times New Roman" panose="02020603050405020304" pitchFamily="18" charset="0"/>
              </a:rPr>
              <a:t>analisis</a:t>
            </a:r>
            <a:r>
              <a:rPr lang="en-US" sz="2800" dirty="0">
                <a:solidFill>
                  <a:srgbClr val="000000"/>
                </a:solidFill>
                <a:latin typeface="Times New Roman" panose="02020603050405020304" pitchFamily="18" charset="0"/>
                <a:cs typeface="Times New Roman" panose="02020603050405020304" pitchFamily="18" charset="0"/>
              </a:rPr>
              <a:t> data </a:t>
            </a:r>
            <a:r>
              <a:rPr lang="en-US" sz="2800" dirty="0" err="1">
                <a:solidFill>
                  <a:srgbClr val="000000"/>
                </a:solidFill>
                <a:latin typeface="Times New Roman" panose="02020603050405020304" pitchFamily="18" charset="0"/>
                <a:cs typeface="Times New Roman" panose="02020603050405020304" pitchFamily="18" charset="0"/>
              </a:rPr>
              <a:t>adalah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mengelompokkan</a:t>
            </a:r>
            <a:r>
              <a:rPr lang="en-US" sz="2800" dirty="0">
                <a:solidFill>
                  <a:srgbClr val="000000"/>
                </a:solidFill>
                <a:latin typeface="Times New Roman" panose="02020603050405020304" pitchFamily="18" charset="0"/>
                <a:cs typeface="Times New Roman" panose="02020603050405020304" pitchFamily="18" charset="0"/>
              </a:rPr>
              <a:t> data </a:t>
            </a:r>
            <a:r>
              <a:rPr lang="en-US" sz="2800" dirty="0" err="1">
                <a:solidFill>
                  <a:srgbClr val="000000"/>
                </a:solidFill>
                <a:latin typeface="Times New Roman" panose="02020603050405020304" pitchFamily="18" charset="0"/>
                <a:cs typeface="Times New Roman" panose="02020603050405020304" pitchFamily="18" charset="0"/>
              </a:rPr>
              <a:t>berdasarkan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variabel</a:t>
            </a:r>
            <a:r>
              <a:rPr lang="en-US" sz="2800" dirty="0">
                <a:solidFill>
                  <a:srgbClr val="000000"/>
                </a:solidFill>
                <a:latin typeface="Times New Roman" panose="02020603050405020304" pitchFamily="18" charset="0"/>
                <a:cs typeface="Times New Roman" panose="02020603050405020304" pitchFamily="18" charset="0"/>
              </a:rPr>
              <a:t> dan </a:t>
            </a:r>
            <a:r>
              <a:rPr lang="en-US" sz="2800" dirty="0" err="1">
                <a:solidFill>
                  <a:srgbClr val="000000"/>
                </a:solidFill>
                <a:latin typeface="Times New Roman" panose="02020603050405020304" pitchFamily="18" charset="0"/>
                <a:cs typeface="Times New Roman" panose="02020603050405020304" pitchFamily="18" charset="0"/>
              </a:rPr>
              <a:t>jenis</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responden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mentabulasi</a:t>
            </a:r>
            <a:r>
              <a:rPr lang="en-US" sz="2800" dirty="0">
                <a:solidFill>
                  <a:srgbClr val="000000"/>
                </a:solidFill>
                <a:latin typeface="Times New Roman" panose="02020603050405020304" pitchFamily="18" charset="0"/>
                <a:cs typeface="Times New Roman" panose="02020603050405020304" pitchFamily="18" charset="0"/>
              </a:rPr>
              <a:t> data </a:t>
            </a:r>
            <a:r>
              <a:rPr lang="en-US" sz="2800" dirty="0" err="1">
                <a:solidFill>
                  <a:srgbClr val="000000"/>
                </a:solidFill>
                <a:latin typeface="Times New Roman" panose="02020603050405020304" pitchFamily="18" charset="0"/>
                <a:cs typeface="Times New Roman" panose="02020603050405020304" pitchFamily="18" charset="0"/>
              </a:rPr>
              <a:t>berdasarkan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variabel</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dari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seluruh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responden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menyajikan</a:t>
            </a:r>
            <a:r>
              <a:rPr lang="en-US" sz="2800" dirty="0">
                <a:solidFill>
                  <a:srgbClr val="000000"/>
                </a:solidFill>
                <a:latin typeface="Times New Roman" panose="02020603050405020304" pitchFamily="18" charset="0"/>
                <a:cs typeface="Times New Roman" panose="02020603050405020304" pitchFamily="18" charset="0"/>
              </a:rPr>
              <a:t> data </a:t>
            </a:r>
            <a:r>
              <a:rPr lang="en-US" sz="2800" dirty="0" err="1">
                <a:solidFill>
                  <a:srgbClr val="000000"/>
                </a:solidFill>
                <a:latin typeface="Times New Roman" panose="02020603050405020304" pitchFamily="18" charset="0"/>
                <a:cs typeface="Times New Roman" panose="02020603050405020304" pitchFamily="18" charset="0"/>
              </a:rPr>
              <a:t>tiap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variabel</a:t>
            </a:r>
            <a:r>
              <a:rPr lang="en-US" sz="2800" dirty="0">
                <a:solidFill>
                  <a:srgbClr val="000000"/>
                </a:solidFill>
                <a:latin typeface="Times New Roman" panose="02020603050405020304" pitchFamily="18" charset="0"/>
                <a:cs typeface="Times New Roman" panose="02020603050405020304" pitchFamily="18" charset="0"/>
              </a:rPr>
              <a:t> yang </a:t>
            </a:r>
            <a:r>
              <a:rPr lang="en-US" sz="2800" dirty="0" err="1">
                <a:solidFill>
                  <a:srgbClr val="000000"/>
                </a:solidFill>
                <a:latin typeface="Times New Roman" panose="02020603050405020304" pitchFamily="18" charset="0"/>
                <a:cs typeface="Times New Roman" panose="02020603050405020304" pitchFamily="18" charset="0"/>
              </a:rPr>
              <a:t>diteliti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melakukan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perhitungan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untuk</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menjawab</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rumusan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masalah</a:t>
            </a:r>
            <a:r>
              <a:rPr lang="en-US" sz="2800" dirty="0">
                <a:solidFill>
                  <a:srgbClr val="000000"/>
                </a:solidFill>
                <a:latin typeface="Times New Roman" panose="02020603050405020304" pitchFamily="18" charset="0"/>
                <a:cs typeface="Times New Roman" panose="02020603050405020304" pitchFamily="18" charset="0"/>
              </a:rPr>
              <a:t>, dan </a:t>
            </a:r>
            <a:r>
              <a:rPr lang="en-US" sz="2800" dirty="0" err="1">
                <a:solidFill>
                  <a:srgbClr val="000000"/>
                </a:solidFill>
                <a:latin typeface="Times New Roman" panose="02020603050405020304" pitchFamily="18" charset="0"/>
                <a:cs typeface="Times New Roman" panose="02020603050405020304" pitchFamily="18" charset="0"/>
              </a:rPr>
              <a:t>melakukan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perhitungan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untuk</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menguji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hipotesis</a:t>
            </a:r>
            <a:r>
              <a:rPr lang="en-US" sz="2800" dirty="0">
                <a:solidFill>
                  <a:srgbClr val="000000"/>
                </a:solidFill>
                <a:latin typeface="Times New Roman" panose="02020603050405020304" pitchFamily="18" charset="0"/>
                <a:cs typeface="Times New Roman" panose="02020603050405020304" pitchFamily="18" charset="0"/>
              </a:rPr>
              <a:t> yang </a:t>
            </a:r>
            <a:r>
              <a:rPr lang="en-US" sz="2800" dirty="0" err="1">
                <a:solidFill>
                  <a:srgbClr val="000000"/>
                </a:solidFill>
                <a:latin typeface="Times New Roman" panose="02020603050405020304" pitchFamily="18" charset="0"/>
                <a:cs typeface="Times New Roman" panose="02020603050405020304" pitchFamily="18" charset="0"/>
              </a:rPr>
              <a:t>telah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diajukan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penelitian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ini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instrumen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menggunakan</a:t>
            </a:r>
            <a:r>
              <a:rPr lang="en-US" sz="2800" dirty="0">
                <a:solidFill>
                  <a:srgbClr val="000000"/>
                </a:solidFill>
                <a:latin typeface="Times New Roman" panose="02020603050405020304" pitchFamily="18" charset="0"/>
                <a:cs typeface="Times New Roman" panose="02020603050405020304" pitchFamily="18" charset="0"/>
              </a:rPr>
              <a:t> model </a:t>
            </a:r>
            <a:r>
              <a:rPr lang="en-US" sz="2800" dirty="0" err="1">
                <a:solidFill>
                  <a:srgbClr val="000000"/>
                </a:solidFill>
                <a:latin typeface="Times New Roman" panose="02020603050405020304" pitchFamily="18" charset="0"/>
                <a:cs typeface="Times New Roman" panose="02020603050405020304" pitchFamily="18" charset="0"/>
              </a:rPr>
              <a:t>skala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bertingkat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dimana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pertanyaan</a:t>
            </a:r>
            <a:r>
              <a:rPr lang="en-US" sz="2800" dirty="0">
                <a:solidFill>
                  <a:srgbClr val="000000"/>
                </a:solidFill>
                <a:latin typeface="Times New Roman" panose="02020603050405020304" pitchFamily="18" charset="0"/>
                <a:cs typeface="Times New Roman" panose="02020603050405020304" pitchFamily="18" charset="0"/>
              </a:rPr>
              <a:t> yang </a:t>
            </a:r>
            <a:r>
              <a:rPr lang="en-US" sz="2800" dirty="0" err="1">
                <a:solidFill>
                  <a:srgbClr val="000000"/>
                </a:solidFill>
                <a:latin typeface="Times New Roman" panose="02020603050405020304" pitchFamily="18" charset="0"/>
                <a:cs typeface="Times New Roman" panose="02020603050405020304" pitchFamily="18" charset="0"/>
              </a:rPr>
              <a:t>dibuat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yaitu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berdasarkan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skala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likert</a:t>
            </a:r>
            <a:r>
              <a:rPr lang="en-US" sz="2800" dirty="0">
                <a:solidFill>
                  <a:srgbClr val="000000"/>
                </a:solidFill>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741CCA00-6633-486E-9CD1-8E2C26B74E1E}"/>
              </a:ext>
            </a:extLst>
          </p:cNvPr>
          <p:cNvSpPr txBox="1"/>
          <p:nvPr/>
        </p:nvSpPr>
        <p:spPr>
          <a:xfrm>
            <a:off x="1812009" y="2497087"/>
            <a:ext cx="10671462" cy="556434"/>
          </a:xfrm>
          <a:prstGeom prst="rect">
            <a:avLst/>
          </a:prstGeom>
          <a:noFill/>
        </p:spPr>
        <p:txBody>
          <a:bodyPr wrap="square">
            <a:spAutoFit/>
          </a:bodyPr>
          <a:lstStyle/>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Teknik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Analisis</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Data</a:t>
            </a:r>
            <a:endParaRPr lang="en-US" sz="32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0" name="Freeform 28">
            <a:extLst>
              <a:ext uri="{FF2B5EF4-FFF2-40B4-BE49-F238E27FC236}">
                <a16:creationId xmlns:a16="http://schemas.microsoft.com/office/drawing/2014/main" id="{7C177A8C-E106-4FC4-99B7-A443244B27B8}"/>
              </a:ext>
            </a:extLst>
          </p:cNvPr>
          <p:cNvSpPr/>
          <p:nvPr/>
        </p:nvSpPr>
        <p:spPr>
          <a:xfrm>
            <a:off x="30480" y="6143799"/>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9"/>
            <a:stretch>
              <a:fillRect t="-7669" b="-7669"/>
            </a:stretch>
          </a:blipFill>
        </p:spPr>
      </p:sp>
    </p:spTree>
    <p:extLst>
      <p:ext uri="{BB962C8B-B14F-4D97-AF65-F5344CB8AC3E}">
        <p14:creationId xmlns:p14="http://schemas.microsoft.com/office/powerpoint/2010/main" val="293804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3"/>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1" name="Group 90">
            <a:extLst>
              <a:ext uri="{FF2B5EF4-FFF2-40B4-BE49-F238E27FC236}">
                <a16:creationId xmlns:a16="http://schemas.microsoft.com/office/drawing/2014/main" id="{B8F7E175-8FE7-485C-934A-FEF25D14997D}"/>
              </a:ext>
            </a:extLst>
          </p:cNvPr>
          <p:cNvGrpSpPr/>
          <p:nvPr/>
        </p:nvGrpSpPr>
        <p:grpSpPr>
          <a:xfrm>
            <a:off x="11964377" y="-41564"/>
            <a:ext cx="6331644" cy="1113663"/>
            <a:chOff x="12759660" y="-152984"/>
            <a:chExt cx="5975167" cy="999831"/>
          </a:xfrm>
        </p:grpSpPr>
        <p:grpSp>
          <p:nvGrpSpPr>
            <p:cNvPr id="92" name="Group 91">
              <a:extLst>
                <a:ext uri="{FF2B5EF4-FFF2-40B4-BE49-F238E27FC236}">
                  <a16:creationId xmlns:a16="http://schemas.microsoft.com/office/drawing/2014/main" id="{4AEBD51B-56ED-4142-A1C0-7193543862DC}"/>
                </a:ext>
              </a:extLst>
            </p:cNvPr>
            <p:cNvGrpSpPr/>
            <p:nvPr/>
          </p:nvGrpSpPr>
          <p:grpSpPr>
            <a:xfrm>
              <a:off x="12759660" y="77805"/>
              <a:ext cx="4719281" cy="616900"/>
              <a:chOff x="12759661" y="77805"/>
              <a:chExt cx="4669392" cy="616900"/>
            </a:xfrm>
          </p:grpSpPr>
          <p:sp>
            <p:nvSpPr>
              <p:cNvPr id="94" name="Freeform 11">
                <a:extLst>
                  <a:ext uri="{FF2B5EF4-FFF2-40B4-BE49-F238E27FC236}">
                    <a16:creationId xmlns:a16="http://schemas.microsoft.com/office/drawing/2014/main" id="{E68D835A-DF4D-4873-B6DE-F5DF4D298399}"/>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95" name="Freeform 12">
                <a:extLst>
                  <a:ext uri="{FF2B5EF4-FFF2-40B4-BE49-F238E27FC236}">
                    <a16:creationId xmlns:a16="http://schemas.microsoft.com/office/drawing/2014/main" id="{DAD6D662-D272-4F3C-8306-174308059DB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96" name="Freeform 13">
                <a:extLst>
                  <a:ext uri="{FF2B5EF4-FFF2-40B4-BE49-F238E27FC236}">
                    <a16:creationId xmlns:a16="http://schemas.microsoft.com/office/drawing/2014/main" id="{01DCD0BC-41C4-40FE-A401-257D9836E36C}"/>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97" name="Freeform 14">
                <a:extLst>
                  <a:ext uri="{FF2B5EF4-FFF2-40B4-BE49-F238E27FC236}">
                    <a16:creationId xmlns:a16="http://schemas.microsoft.com/office/drawing/2014/main" id="{E5421C68-0091-40A7-A7F8-A034B9819B4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93" name="Picture 92">
              <a:extLst>
                <a:ext uri="{FF2B5EF4-FFF2-40B4-BE49-F238E27FC236}">
                  <a16:creationId xmlns:a16="http://schemas.microsoft.com/office/drawing/2014/main" id="{5B058DE0-22BD-4303-BB55-E15AA751E1A3}"/>
                </a:ext>
              </a:extLst>
            </p:cNvPr>
            <p:cNvPicPr>
              <a:picLocks noChangeAspect="1"/>
            </p:cNvPicPr>
            <p:nvPr/>
          </p:nvPicPr>
          <p:blipFill>
            <a:blip r:embed="rId8"/>
            <a:stretch>
              <a:fillRect/>
            </a:stretch>
          </p:blipFill>
          <p:spPr>
            <a:xfrm>
              <a:off x="17478942" y="-152984"/>
              <a:ext cx="1255885" cy="999831"/>
            </a:xfrm>
            <a:prstGeom prst="rect">
              <a:avLst/>
            </a:prstGeom>
          </p:spPr>
        </p:pic>
      </p:grpSp>
      <p:sp>
        <p:nvSpPr>
          <p:cNvPr id="17" name="TextBox 24">
            <a:extLst>
              <a:ext uri="{FF2B5EF4-FFF2-40B4-BE49-F238E27FC236}">
                <a16:creationId xmlns:a16="http://schemas.microsoft.com/office/drawing/2014/main" id="{42176C1D-9D5C-484F-841D-437084794571}"/>
              </a:ext>
            </a:extLst>
          </p:cNvPr>
          <p:cNvSpPr txBox="1"/>
          <p:nvPr/>
        </p:nvSpPr>
        <p:spPr>
          <a:xfrm>
            <a:off x="4064075" y="904875"/>
            <a:ext cx="10159849" cy="1538883"/>
          </a:xfrm>
          <a:prstGeom prst="rect">
            <a:avLst/>
          </a:prstGeom>
        </p:spPr>
        <p:txBody>
          <a:bodyPr wrap="square" lIns="0" tIns="0" rIns="0" bIns="0" rtlCol="0" anchor="t">
            <a:spAutoFit/>
          </a:bodyPr>
          <a:lstStyle/>
          <a:p>
            <a:pPr algn="ctr">
              <a:lnSpc>
                <a:spcPts val="5980"/>
              </a:lnSpc>
            </a:pPr>
            <a:r>
              <a:rPr lang="en-US" sz="6600" b="1" dirty="0" err="1">
                <a:latin typeface="Times New Roman" panose="02020603050405020304" pitchFamily="18" charset="0"/>
                <a:ea typeface="Times New Roman" panose="02020603050405020304" pitchFamily="18" charset="0"/>
                <a:cs typeface="Times New Roman" panose="02020603050405020304" pitchFamily="18" charset="0"/>
              </a:rPr>
              <a:t>Instrumen</a:t>
            </a:r>
            <a:r>
              <a:rPr lang="en-US" sz="6600" b="1" dirty="0">
                <a:effectLst/>
                <a:latin typeface="Times New Roman" panose="02020603050405020304" pitchFamily="18" charset="0"/>
                <a:ea typeface="Times New Roman" panose="02020603050405020304" pitchFamily="18" charset="0"/>
                <a:cs typeface="Times New Roman" panose="02020603050405020304" pitchFamily="18" charset="0"/>
              </a:rPr>
              <a:t> Data</a:t>
            </a:r>
            <a:endParaRPr lang="en-US" sz="72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ts val="5980"/>
              </a:lnSpc>
            </a:pPr>
            <a:endParaRPr lang="en-US" sz="6500" dirty="0">
              <a:solidFill>
                <a:srgbClr val="243342"/>
              </a:solidFill>
              <a:latin typeface="Karnchang Bold"/>
            </a:endParaRPr>
          </a:p>
        </p:txBody>
      </p:sp>
      <p:sp>
        <p:nvSpPr>
          <p:cNvPr id="20" name="Freeform 28">
            <a:extLst>
              <a:ext uri="{FF2B5EF4-FFF2-40B4-BE49-F238E27FC236}">
                <a16:creationId xmlns:a16="http://schemas.microsoft.com/office/drawing/2014/main" id="{7C177A8C-E106-4FC4-99B7-A443244B27B8}"/>
              </a:ext>
            </a:extLst>
          </p:cNvPr>
          <p:cNvSpPr/>
          <p:nvPr/>
        </p:nvSpPr>
        <p:spPr>
          <a:xfrm>
            <a:off x="-27709" y="6287788"/>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9"/>
            <a:stretch>
              <a:fillRect t="-7669" b="-7669"/>
            </a:stretch>
          </a:blipFill>
        </p:spPr>
      </p:sp>
      <p:sp>
        <p:nvSpPr>
          <p:cNvPr id="19" name="TextBox 18">
            <a:extLst>
              <a:ext uri="{FF2B5EF4-FFF2-40B4-BE49-F238E27FC236}">
                <a16:creationId xmlns:a16="http://schemas.microsoft.com/office/drawing/2014/main" id="{17D02FE7-E7BA-4D4C-93FD-FDC99AD7B054}"/>
              </a:ext>
            </a:extLst>
          </p:cNvPr>
          <p:cNvSpPr txBox="1"/>
          <p:nvPr/>
        </p:nvSpPr>
        <p:spPr>
          <a:xfrm>
            <a:off x="1292915" y="3412496"/>
            <a:ext cx="6250885" cy="41958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ctr">
              <a:lnSpc>
                <a:spcPct val="107000"/>
              </a:lnSpc>
              <a:spcBef>
                <a:spcPts val="200"/>
              </a:spcBef>
              <a:spcAft>
                <a:spcPts val="0"/>
              </a:spcAft>
            </a:pPr>
            <a:r>
              <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rPr>
              <a:t>Uji </a:t>
            </a:r>
            <a:r>
              <a:rPr lang="en-US" sz="2800" b="1" i="0" dirty="0" err="1">
                <a:effectLst/>
                <a:latin typeface="Times New Roman" panose="02020603050405020304" pitchFamily="18" charset="0"/>
                <a:ea typeface="Times New Roman" panose="02020603050405020304" pitchFamily="18" charset="0"/>
                <a:cs typeface="Times New Roman" panose="02020603050405020304" pitchFamily="18" charset="0"/>
              </a:rPr>
              <a:t>Validitas</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a:pPr>
            <a:endParaRPr lang="en-US" sz="2400" b="1" i="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ctr">
              <a:lnSpc>
                <a:spcPct val="107000"/>
              </a:lnSpc>
              <a:spcBef>
                <a:spcPts val="2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Menurut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Sugiyono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2014) Uji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validitas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digunakan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mengukur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valid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tidaknya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kuesioner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kuesioner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dikatan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valid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jika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pertanyaan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kuesioner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mampu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mengungkapkan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sesuatu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akan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diukur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kuesioner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847D5BD-EFC9-4F71-8FBF-E4E522498943}"/>
              </a:ext>
            </a:extLst>
          </p:cNvPr>
          <p:cNvSpPr txBox="1"/>
          <p:nvPr/>
        </p:nvSpPr>
        <p:spPr>
          <a:xfrm>
            <a:off x="9753600" y="3412496"/>
            <a:ext cx="7517162" cy="56448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ctr">
              <a:lnSpc>
                <a:spcPct val="107000"/>
              </a:lnSpc>
              <a:spcBef>
                <a:spcPts val="200"/>
              </a:spcBef>
              <a:spcAft>
                <a:spcPts val="0"/>
              </a:spcAft>
            </a:pPr>
            <a:r>
              <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rPr>
              <a:t>Uji </a:t>
            </a:r>
            <a:r>
              <a:rPr lang="en-US" sz="2800" b="1" i="0" dirty="0" err="1">
                <a:effectLst/>
                <a:latin typeface="Times New Roman" panose="02020603050405020304" pitchFamily="18" charset="0"/>
                <a:ea typeface="Times New Roman" panose="02020603050405020304" pitchFamily="18" charset="0"/>
                <a:cs typeface="Times New Roman" panose="02020603050405020304" pitchFamily="18" charset="0"/>
              </a:rPr>
              <a:t>Reliabilitas</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ctr">
              <a:lnSpc>
                <a:spcPct val="107000"/>
              </a:lnSpc>
              <a:spcBef>
                <a:spcPts val="200"/>
              </a:spcBef>
              <a:spcAft>
                <a:spcPts val="0"/>
              </a:spcAft>
              <a:buFont typeface="+mj-lt"/>
              <a:buAutoNum type="arabicPeriod"/>
            </a:pPr>
            <a:endParaRPr lang="en-US" sz="2800" b="1" i="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ctr">
              <a:lnSpc>
                <a:spcPct val="107000"/>
              </a:lnSpc>
              <a:spcBef>
                <a:spcPts val="2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Menurut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Ghozali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2018) uji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Reliabilitas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alat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mengukur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kuesioner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merupakan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indikator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variabel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konstruk</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kuesioner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dikatakan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reliabel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handal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jika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jawaban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seseorang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pernyataan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konsisten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stabil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watu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Pengukuran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reliabilitas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pengukuran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sekali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saja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kemudian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hasilnya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dibandingkan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pertanyaan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mengukur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korelasi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antar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jawaban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pertanyaan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Freeform 28">
            <a:extLst>
              <a:ext uri="{FF2B5EF4-FFF2-40B4-BE49-F238E27FC236}">
                <a16:creationId xmlns:a16="http://schemas.microsoft.com/office/drawing/2014/main" id="{019DBD80-4E9F-45F4-870F-F2F0C7187EC7}"/>
              </a:ext>
            </a:extLst>
          </p:cNvPr>
          <p:cNvSpPr/>
          <p:nvPr/>
        </p:nvSpPr>
        <p:spPr>
          <a:xfrm>
            <a:off x="-27709" y="6374874"/>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9"/>
            <a:stretch>
              <a:fillRect t="-7669" b="-7669"/>
            </a:stretch>
          </a:blipFill>
        </p:spPr>
      </p:sp>
    </p:spTree>
    <p:extLst>
      <p:ext uri="{BB962C8B-B14F-4D97-AF65-F5344CB8AC3E}">
        <p14:creationId xmlns:p14="http://schemas.microsoft.com/office/powerpoint/2010/main" val="280849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2" name="Freeform 22"/>
          <p:cNvSpPr/>
          <p:nvPr/>
        </p:nvSpPr>
        <p:spPr>
          <a:xfrm>
            <a:off x="-2438400" y="9366"/>
            <a:ext cx="4409308" cy="2149392"/>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7" name="Freeform 17">
            <a:extLst>
              <a:ext uri="{FF2B5EF4-FFF2-40B4-BE49-F238E27FC236}">
                <a16:creationId xmlns:a16="http://schemas.microsoft.com/office/drawing/2014/main" id="{E99D463F-9CDE-442C-9EB1-CF4BA211F2A9}"/>
              </a:ext>
            </a:extLst>
          </p:cNvPr>
          <p:cNvSpPr/>
          <p:nvPr/>
        </p:nvSpPr>
        <p:spPr>
          <a:xfrm flipH="1">
            <a:off x="-1259402" y="3367693"/>
            <a:ext cx="8804788" cy="8804788"/>
          </a:xfrm>
          <a:custGeom>
            <a:avLst/>
            <a:gdLst/>
            <a:ahLst/>
            <a:cxnLst/>
            <a:rect l="l" t="t" r="r" b="b"/>
            <a:pathLst>
              <a:path w="8804788" h="8804788">
                <a:moveTo>
                  <a:pt x="0" y="0"/>
                </a:moveTo>
                <a:lnTo>
                  <a:pt x="8804788" y="0"/>
                </a:lnTo>
                <a:lnTo>
                  <a:pt x="8804788" y="8804788"/>
                </a:lnTo>
                <a:lnTo>
                  <a:pt x="0" y="8804788"/>
                </a:lnTo>
                <a:lnTo>
                  <a:pt x="0" y="0"/>
                </a:lnTo>
                <a:close/>
              </a:path>
            </a:pathLst>
          </a:custGeom>
          <a:blipFill>
            <a:blip r:embed="rId4">
              <a:alphaModFix amt="50000"/>
            </a:blip>
            <a:stretch>
              <a:fillRect/>
            </a:stretch>
          </a:blipFill>
        </p:spPr>
        <p:txBody>
          <a:bodyPr/>
          <a:lstStyle/>
          <a:p>
            <a:endParaRPr lang="en-ID" dirty="0"/>
          </a:p>
        </p:txBody>
      </p:sp>
      <p:grpSp>
        <p:nvGrpSpPr>
          <p:cNvPr id="39" name="Group 38">
            <a:extLst>
              <a:ext uri="{FF2B5EF4-FFF2-40B4-BE49-F238E27FC236}">
                <a16:creationId xmlns:a16="http://schemas.microsoft.com/office/drawing/2014/main" id="{15F1B61A-5CB3-4F30-AD4E-D42654A0D4F9}"/>
              </a:ext>
            </a:extLst>
          </p:cNvPr>
          <p:cNvGrpSpPr/>
          <p:nvPr/>
        </p:nvGrpSpPr>
        <p:grpSpPr>
          <a:xfrm>
            <a:off x="6919064" y="2216165"/>
            <a:ext cx="9257592" cy="2139304"/>
            <a:chOff x="6904892" y="4360464"/>
            <a:chExt cx="9257592" cy="2139304"/>
          </a:xfrm>
        </p:grpSpPr>
        <p:sp>
          <p:nvSpPr>
            <p:cNvPr id="42" name="TextBox 21">
              <a:extLst>
                <a:ext uri="{FF2B5EF4-FFF2-40B4-BE49-F238E27FC236}">
                  <a16:creationId xmlns:a16="http://schemas.microsoft.com/office/drawing/2014/main" id="{F9A0482C-9382-49A5-B84D-6D417093FB06}"/>
                </a:ext>
              </a:extLst>
            </p:cNvPr>
            <p:cNvSpPr txBox="1"/>
            <p:nvPr/>
          </p:nvSpPr>
          <p:spPr>
            <a:xfrm>
              <a:off x="8482128" y="6077601"/>
              <a:ext cx="6781800" cy="422167"/>
            </a:xfrm>
            <a:prstGeom prst="rect">
              <a:avLst/>
            </a:prstGeom>
          </p:spPr>
          <p:txBody>
            <a:bodyPr wrap="square" lIns="0" tIns="0" rIns="0" bIns="0" rtlCol="0" anchor="t">
              <a:spAutoFit/>
            </a:bodyPr>
            <a:lstStyle/>
            <a:p>
              <a:pPr algn="ctr">
                <a:lnSpc>
                  <a:spcPts val="3640"/>
                </a:lnSpc>
              </a:pPr>
              <a:endParaRPr lang="en-US" sz="2600" dirty="0">
                <a:solidFill>
                  <a:srgbClr val="000000"/>
                </a:solidFill>
                <a:latin typeface="Libre Baskerville Bold"/>
              </a:endParaRPr>
            </a:p>
          </p:txBody>
        </p:sp>
        <p:sp>
          <p:nvSpPr>
            <p:cNvPr id="43" name="TextBox 19">
              <a:extLst>
                <a:ext uri="{FF2B5EF4-FFF2-40B4-BE49-F238E27FC236}">
                  <a16:creationId xmlns:a16="http://schemas.microsoft.com/office/drawing/2014/main" id="{C4275ECA-7CA0-4C82-BA0A-733632B23538}"/>
                </a:ext>
              </a:extLst>
            </p:cNvPr>
            <p:cNvSpPr txBox="1"/>
            <p:nvPr/>
          </p:nvSpPr>
          <p:spPr>
            <a:xfrm>
              <a:off x="6904892" y="4360464"/>
              <a:ext cx="9257592" cy="705514"/>
            </a:xfrm>
            <a:prstGeom prst="rect">
              <a:avLst/>
            </a:prstGeom>
          </p:spPr>
          <p:txBody>
            <a:bodyPr wrap="square" lIns="0" tIns="0" rIns="0" bIns="0" rtlCol="0" anchor="t">
              <a:spAutoFit/>
            </a:bodyPr>
            <a:lstStyle/>
            <a:p>
              <a:pPr algn="ctr">
                <a:lnSpc>
                  <a:spcPts val="5980"/>
                </a:lnSpc>
              </a:pPr>
              <a:endParaRPr lang="en-US" sz="4400" dirty="0">
                <a:solidFill>
                  <a:srgbClr val="000000"/>
                </a:solidFill>
                <a:latin typeface="Karnchang Bold"/>
              </a:endParaRPr>
            </a:p>
          </p:txBody>
        </p:sp>
      </p:grpSp>
      <p:sp>
        <p:nvSpPr>
          <p:cNvPr id="12" name="Freeform 16">
            <a:extLst>
              <a:ext uri="{FF2B5EF4-FFF2-40B4-BE49-F238E27FC236}">
                <a16:creationId xmlns:a16="http://schemas.microsoft.com/office/drawing/2014/main" id="{54AB39FB-79DF-4453-8DAC-B2BE93B742CA}"/>
              </a:ext>
            </a:extLst>
          </p:cNvPr>
          <p:cNvSpPr/>
          <p:nvPr/>
        </p:nvSpPr>
        <p:spPr>
          <a:xfrm>
            <a:off x="-1218042" y="5501606"/>
            <a:ext cx="25017867" cy="5138458"/>
          </a:xfrm>
          <a:custGeom>
            <a:avLst/>
            <a:gdLst/>
            <a:ahLst/>
            <a:cxnLst/>
            <a:rect l="l" t="t" r="r" b="b"/>
            <a:pathLst>
              <a:path w="18959438" h="4598670">
                <a:moveTo>
                  <a:pt x="0" y="0"/>
                </a:moveTo>
                <a:lnTo>
                  <a:pt x="18959438" y="0"/>
                </a:lnTo>
                <a:lnTo>
                  <a:pt x="18959438" y="4598670"/>
                </a:lnTo>
                <a:lnTo>
                  <a:pt x="0" y="4598670"/>
                </a:lnTo>
                <a:lnTo>
                  <a:pt x="0" y="0"/>
                </a:lnTo>
                <a:close/>
              </a:path>
            </a:pathLst>
          </a:custGeom>
          <a:blipFill>
            <a:blip r:embed="rId5"/>
            <a:stretch>
              <a:fillRect t="-8406" b="-8406"/>
            </a:stretch>
          </a:blipFill>
        </p:spPr>
        <p:txBody>
          <a:bodyPr/>
          <a:lstStyle/>
          <a:p>
            <a:endParaRPr lang="en-US" dirty="0"/>
          </a:p>
        </p:txBody>
      </p:sp>
      <p:grpSp>
        <p:nvGrpSpPr>
          <p:cNvPr id="36" name="Group 35">
            <a:extLst>
              <a:ext uri="{FF2B5EF4-FFF2-40B4-BE49-F238E27FC236}">
                <a16:creationId xmlns:a16="http://schemas.microsoft.com/office/drawing/2014/main" id="{F45364A6-EB70-49ED-A467-D4E75B3FFC2A}"/>
              </a:ext>
            </a:extLst>
          </p:cNvPr>
          <p:cNvGrpSpPr/>
          <p:nvPr/>
        </p:nvGrpSpPr>
        <p:grpSpPr>
          <a:xfrm>
            <a:off x="0" y="9833488"/>
            <a:ext cx="5907732" cy="435226"/>
            <a:chOff x="11237268" y="380676"/>
            <a:chExt cx="5907732" cy="435226"/>
          </a:xfrm>
        </p:grpSpPr>
        <p:sp>
          <p:nvSpPr>
            <p:cNvPr id="29" name="Freeform 29"/>
            <p:cNvSpPr/>
            <p:nvPr/>
          </p:nvSpPr>
          <p:spPr>
            <a:xfrm>
              <a:off x="11237268" y="380676"/>
              <a:ext cx="522620" cy="386739"/>
            </a:xfrm>
            <a:custGeom>
              <a:avLst/>
              <a:gdLst/>
              <a:ahLst/>
              <a:cxnLst/>
              <a:rect l="l" t="t" r="r" b="b"/>
              <a:pathLst>
                <a:path w="522620" h="386739">
                  <a:moveTo>
                    <a:pt x="0" y="0"/>
                  </a:moveTo>
                  <a:lnTo>
                    <a:pt x="522620" y="0"/>
                  </a:lnTo>
                  <a:lnTo>
                    <a:pt x="522620" y="386739"/>
                  </a:lnTo>
                  <a:lnTo>
                    <a:pt x="0" y="3867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30" name="TextBox 30"/>
            <p:cNvSpPr txBox="1"/>
            <p:nvPr/>
          </p:nvSpPr>
          <p:spPr>
            <a:xfrm>
              <a:off x="11759888" y="495301"/>
              <a:ext cx="5385112" cy="320601"/>
            </a:xfrm>
            <a:prstGeom prst="rect">
              <a:avLst/>
            </a:prstGeom>
          </p:spPr>
          <p:txBody>
            <a:bodyPr wrap="square" lIns="0" tIns="0" rIns="0" bIns="0" rtlCol="0" anchor="t">
              <a:spAutoFit/>
            </a:bodyPr>
            <a:lstStyle/>
            <a:p>
              <a:pPr algn="r">
                <a:lnSpc>
                  <a:spcPts val="2533"/>
                </a:lnSpc>
              </a:pPr>
              <a:r>
                <a:rPr lang="en-US" sz="2203" dirty="0">
                  <a:solidFill>
                    <a:srgbClr val="21264D"/>
                  </a:solidFill>
                  <a:latin typeface="Poppins Bold"/>
                </a:rPr>
                <a:t>UNIVERSITAS MUHAMMDIYAH JEMBER</a:t>
              </a:r>
            </a:p>
          </p:txBody>
        </p:sp>
      </p:grpSp>
      <p:grpSp>
        <p:nvGrpSpPr>
          <p:cNvPr id="14" name="Group 13">
            <a:extLst>
              <a:ext uri="{FF2B5EF4-FFF2-40B4-BE49-F238E27FC236}">
                <a16:creationId xmlns:a16="http://schemas.microsoft.com/office/drawing/2014/main" id="{C5A5C93A-0422-4361-A1B1-3A538CA03F22}"/>
              </a:ext>
            </a:extLst>
          </p:cNvPr>
          <p:cNvGrpSpPr/>
          <p:nvPr/>
        </p:nvGrpSpPr>
        <p:grpSpPr>
          <a:xfrm>
            <a:off x="11887200" y="377504"/>
            <a:ext cx="5000832" cy="687135"/>
            <a:chOff x="12759661" y="77805"/>
            <a:chExt cx="4669392" cy="616900"/>
          </a:xfrm>
        </p:grpSpPr>
        <p:sp>
          <p:nvSpPr>
            <p:cNvPr id="16" name="Freeform 11">
              <a:extLst>
                <a:ext uri="{FF2B5EF4-FFF2-40B4-BE49-F238E27FC236}">
                  <a16:creationId xmlns:a16="http://schemas.microsoft.com/office/drawing/2014/main" id="{B153F10A-C4D2-44BC-B5A5-D1FD1D68893C}"/>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8"/>
              <a:stretch>
                <a:fillRect/>
              </a:stretch>
            </a:blipFill>
          </p:spPr>
        </p:sp>
        <p:sp>
          <p:nvSpPr>
            <p:cNvPr id="17" name="Freeform 12">
              <a:extLst>
                <a:ext uri="{FF2B5EF4-FFF2-40B4-BE49-F238E27FC236}">
                  <a16:creationId xmlns:a16="http://schemas.microsoft.com/office/drawing/2014/main" id="{EC00187A-F0E7-4A22-91A6-875BE3BFEC93}"/>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9"/>
              <a:stretch>
                <a:fillRect/>
              </a:stretch>
            </a:blipFill>
          </p:spPr>
        </p:sp>
        <p:sp>
          <p:nvSpPr>
            <p:cNvPr id="18" name="Freeform 13">
              <a:extLst>
                <a:ext uri="{FF2B5EF4-FFF2-40B4-BE49-F238E27FC236}">
                  <a16:creationId xmlns:a16="http://schemas.microsoft.com/office/drawing/2014/main" id="{E1F53F41-B753-420D-B133-49D61B528753}"/>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10"/>
              <a:stretch>
                <a:fillRect/>
              </a:stretch>
            </a:blipFill>
          </p:spPr>
        </p:sp>
        <p:sp>
          <p:nvSpPr>
            <p:cNvPr id="19" name="Freeform 14">
              <a:extLst>
                <a:ext uri="{FF2B5EF4-FFF2-40B4-BE49-F238E27FC236}">
                  <a16:creationId xmlns:a16="http://schemas.microsoft.com/office/drawing/2014/main" id="{CF957AD9-C179-4DB0-97C7-60378C4CDD83}"/>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11"/>
              <a:stretch>
                <a:fillRect/>
              </a:stretch>
            </a:blipFill>
          </p:spPr>
        </p:sp>
      </p:grpSp>
      <p:pic>
        <p:nvPicPr>
          <p:cNvPr id="1026" name="Picture 2" descr="Dosen">
            <a:extLst>
              <a:ext uri="{FF2B5EF4-FFF2-40B4-BE49-F238E27FC236}">
                <a16:creationId xmlns:a16="http://schemas.microsoft.com/office/drawing/2014/main" id="{8376FD88-A00A-44DA-8E26-3B10163632D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84570" y="2787109"/>
            <a:ext cx="2796834" cy="2796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C5A7572E-8B53-4F37-AA0A-87A9190300BB}"/>
              </a:ext>
            </a:extLst>
          </p:cNvPr>
          <p:cNvGrpSpPr/>
          <p:nvPr/>
        </p:nvGrpSpPr>
        <p:grpSpPr>
          <a:xfrm>
            <a:off x="1032253" y="2410320"/>
            <a:ext cx="16855784" cy="4252800"/>
            <a:chOff x="749414" y="3761176"/>
            <a:chExt cx="16855784" cy="4252800"/>
          </a:xfrm>
        </p:grpSpPr>
        <p:sp>
          <p:nvSpPr>
            <p:cNvPr id="24" name="TextBox 21">
              <a:extLst>
                <a:ext uri="{FF2B5EF4-FFF2-40B4-BE49-F238E27FC236}">
                  <a16:creationId xmlns:a16="http://schemas.microsoft.com/office/drawing/2014/main" id="{6927AB26-B78B-42FD-996B-80D5966C0370}"/>
                </a:ext>
              </a:extLst>
            </p:cNvPr>
            <p:cNvSpPr txBox="1"/>
            <p:nvPr/>
          </p:nvSpPr>
          <p:spPr>
            <a:xfrm>
              <a:off x="749414" y="7130144"/>
              <a:ext cx="6781800" cy="883832"/>
            </a:xfrm>
            <a:prstGeom prst="rect">
              <a:avLst/>
            </a:prstGeom>
          </p:spPr>
          <p:txBody>
            <a:bodyPr wrap="square" lIns="0" tIns="0" rIns="0" bIns="0" rtlCol="0" anchor="t">
              <a:spAutoFit/>
            </a:bodyPr>
            <a:lstStyle/>
            <a:p>
              <a:pPr algn="ctr">
                <a:lnSpc>
                  <a:spcPts val="3640"/>
                </a:lnSpc>
              </a:pPr>
              <a:r>
                <a:rPr lang="en-US" sz="2600" b="1" dirty="0" err="1">
                  <a:solidFill>
                    <a:srgbClr val="000000"/>
                  </a:solidFill>
                  <a:latin typeface="Libre Baskerville Bold"/>
                </a:rPr>
                <a:t>Dosen</a:t>
              </a:r>
              <a:r>
                <a:rPr lang="en-US" sz="2600" b="1" dirty="0">
                  <a:solidFill>
                    <a:srgbClr val="000000"/>
                  </a:solidFill>
                  <a:latin typeface="Libre Baskerville Bold"/>
                </a:rPr>
                <a:t> </a:t>
              </a:r>
              <a:r>
                <a:rPr lang="en-US" sz="2600" b="1" dirty="0" err="1">
                  <a:solidFill>
                    <a:srgbClr val="000000"/>
                  </a:solidFill>
                  <a:latin typeface="Libre Baskerville Bold"/>
                </a:rPr>
                <a:t>Pembimbing</a:t>
              </a:r>
              <a:r>
                <a:rPr lang="en-US" sz="2600" b="1" dirty="0">
                  <a:solidFill>
                    <a:srgbClr val="000000"/>
                  </a:solidFill>
                  <a:latin typeface="Libre Baskerville Bold"/>
                </a:rPr>
                <a:t> 1</a:t>
              </a:r>
            </a:p>
            <a:p>
              <a:pPr algn="ctr">
                <a:lnSpc>
                  <a:spcPts val="3640"/>
                </a:lnSpc>
              </a:pPr>
              <a:r>
                <a:rPr lang="id-ID" sz="2600" dirty="0">
                  <a:solidFill>
                    <a:srgbClr val="000000"/>
                  </a:solidFill>
                  <a:latin typeface="Libre Baskerville Bold"/>
                </a:rPr>
                <a:t>Dr. Eka Nova Ali Vardani, M.Pd</a:t>
              </a:r>
              <a:r>
                <a:rPr lang="en-US" sz="2600" dirty="0">
                  <a:solidFill>
                    <a:srgbClr val="000000"/>
                  </a:solidFill>
                  <a:latin typeface="Libre Baskerville Bold"/>
                </a:rPr>
                <a:t> </a:t>
              </a:r>
            </a:p>
          </p:txBody>
        </p:sp>
        <p:sp>
          <p:nvSpPr>
            <p:cNvPr id="25" name="TextBox 21">
              <a:extLst>
                <a:ext uri="{FF2B5EF4-FFF2-40B4-BE49-F238E27FC236}">
                  <a16:creationId xmlns:a16="http://schemas.microsoft.com/office/drawing/2014/main" id="{1B35E45E-1995-44FB-82EE-FDA5641D6F35}"/>
                </a:ext>
              </a:extLst>
            </p:cNvPr>
            <p:cNvSpPr txBox="1"/>
            <p:nvPr/>
          </p:nvSpPr>
          <p:spPr>
            <a:xfrm>
              <a:off x="10823398" y="6957458"/>
              <a:ext cx="6781800" cy="883832"/>
            </a:xfrm>
            <a:prstGeom prst="rect">
              <a:avLst/>
            </a:prstGeom>
          </p:spPr>
          <p:txBody>
            <a:bodyPr wrap="square" lIns="0" tIns="0" rIns="0" bIns="0" rtlCol="0" anchor="t">
              <a:spAutoFit/>
            </a:bodyPr>
            <a:lstStyle/>
            <a:p>
              <a:pPr algn="ctr">
                <a:lnSpc>
                  <a:spcPts val="3640"/>
                </a:lnSpc>
              </a:pPr>
              <a:r>
                <a:rPr lang="en-US" sz="2600" b="1" dirty="0" err="1">
                  <a:solidFill>
                    <a:srgbClr val="000000"/>
                  </a:solidFill>
                  <a:latin typeface="Libre Baskerville Bold"/>
                </a:rPr>
                <a:t>Dosen</a:t>
              </a:r>
              <a:r>
                <a:rPr lang="en-US" sz="2600" b="1" dirty="0">
                  <a:solidFill>
                    <a:srgbClr val="000000"/>
                  </a:solidFill>
                  <a:latin typeface="Libre Baskerville Bold"/>
                </a:rPr>
                <a:t> </a:t>
              </a:r>
              <a:r>
                <a:rPr lang="en-US" sz="2600" b="1" dirty="0" err="1">
                  <a:solidFill>
                    <a:srgbClr val="000000"/>
                  </a:solidFill>
                  <a:latin typeface="Libre Baskerville Bold"/>
                </a:rPr>
                <a:t>Pembimbing</a:t>
              </a:r>
              <a:r>
                <a:rPr lang="en-US" sz="2600" b="1" dirty="0">
                  <a:solidFill>
                    <a:srgbClr val="000000"/>
                  </a:solidFill>
                  <a:latin typeface="Libre Baskerville Bold"/>
                </a:rPr>
                <a:t> 2</a:t>
              </a:r>
            </a:p>
            <a:p>
              <a:pPr algn="ctr">
                <a:lnSpc>
                  <a:spcPts val="3640"/>
                </a:lnSpc>
              </a:pPr>
              <a:r>
                <a:rPr lang="en-US" sz="2600" dirty="0">
                  <a:solidFill>
                    <a:srgbClr val="000000"/>
                  </a:solidFill>
                  <a:latin typeface="Libre Baskerville Bold"/>
                </a:rPr>
                <a:t>. </a:t>
              </a:r>
              <a:r>
                <a:rPr lang="id-ID" sz="2600" dirty="0">
                  <a:solidFill>
                    <a:srgbClr val="000000"/>
                  </a:solidFill>
                  <a:latin typeface="Libre Baskerville Bold"/>
                </a:rPr>
                <a:t>Dina Merdeka Citraningrum, M.Pd</a:t>
              </a:r>
              <a:r>
                <a:rPr lang="en-US" sz="2600" dirty="0">
                  <a:solidFill>
                    <a:srgbClr val="000000"/>
                  </a:solidFill>
                  <a:latin typeface="Libre Baskerville Bold"/>
                </a:rPr>
                <a:t> </a:t>
              </a:r>
            </a:p>
          </p:txBody>
        </p:sp>
        <p:sp>
          <p:nvSpPr>
            <p:cNvPr id="26" name="TextBox 21">
              <a:extLst>
                <a:ext uri="{FF2B5EF4-FFF2-40B4-BE49-F238E27FC236}">
                  <a16:creationId xmlns:a16="http://schemas.microsoft.com/office/drawing/2014/main" id="{79F97FC6-B5F9-4E70-B6AF-BFD6B2A407A1}"/>
                </a:ext>
              </a:extLst>
            </p:cNvPr>
            <p:cNvSpPr txBox="1"/>
            <p:nvPr/>
          </p:nvSpPr>
          <p:spPr>
            <a:xfrm>
              <a:off x="8482128" y="6077601"/>
              <a:ext cx="6781800" cy="422167"/>
            </a:xfrm>
            <a:prstGeom prst="rect">
              <a:avLst/>
            </a:prstGeom>
          </p:spPr>
          <p:txBody>
            <a:bodyPr wrap="square" lIns="0" tIns="0" rIns="0" bIns="0" rtlCol="0" anchor="t">
              <a:spAutoFit/>
            </a:bodyPr>
            <a:lstStyle/>
            <a:p>
              <a:pPr algn="ctr">
                <a:lnSpc>
                  <a:spcPts val="3640"/>
                </a:lnSpc>
              </a:pPr>
              <a:endParaRPr lang="en-US" sz="2600" dirty="0">
                <a:solidFill>
                  <a:srgbClr val="000000"/>
                </a:solidFill>
                <a:latin typeface="Libre Baskerville Bold"/>
              </a:endParaRPr>
            </a:p>
          </p:txBody>
        </p:sp>
        <p:sp>
          <p:nvSpPr>
            <p:cNvPr id="27" name="TextBox 19">
              <a:extLst>
                <a:ext uri="{FF2B5EF4-FFF2-40B4-BE49-F238E27FC236}">
                  <a16:creationId xmlns:a16="http://schemas.microsoft.com/office/drawing/2014/main" id="{CC3B2CD4-9342-43A3-B355-D79A06CC0538}"/>
                </a:ext>
              </a:extLst>
            </p:cNvPr>
            <p:cNvSpPr txBox="1"/>
            <p:nvPr/>
          </p:nvSpPr>
          <p:spPr>
            <a:xfrm>
              <a:off x="7531214" y="3761176"/>
              <a:ext cx="9257592" cy="705514"/>
            </a:xfrm>
            <a:prstGeom prst="rect">
              <a:avLst/>
            </a:prstGeom>
          </p:spPr>
          <p:txBody>
            <a:bodyPr wrap="square" lIns="0" tIns="0" rIns="0" bIns="0" rtlCol="0" anchor="t">
              <a:spAutoFit/>
            </a:bodyPr>
            <a:lstStyle/>
            <a:p>
              <a:pPr algn="ctr">
                <a:lnSpc>
                  <a:spcPts val="5980"/>
                </a:lnSpc>
              </a:pPr>
              <a:endParaRPr lang="en-US" sz="4400" dirty="0">
                <a:solidFill>
                  <a:srgbClr val="000000"/>
                </a:solidFill>
                <a:latin typeface="Karnchang Bold"/>
              </a:endParaRPr>
            </a:p>
          </p:txBody>
        </p:sp>
      </p:grpSp>
      <p:pic>
        <p:nvPicPr>
          <p:cNvPr id="1030" name="Picture 6" descr="Dosen">
            <a:extLst>
              <a:ext uri="{FF2B5EF4-FFF2-40B4-BE49-F238E27FC236}">
                <a16:creationId xmlns:a16="http://schemas.microsoft.com/office/drawing/2014/main" id="{3143B663-D5D0-44E4-B855-201EED5DCC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2992" y="2861124"/>
            <a:ext cx="2817397" cy="28173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87DFED3D-67EC-4A85-9F16-AB4FB811D6C4}"/>
              </a:ext>
            </a:extLst>
          </p:cNvPr>
          <p:cNvSpPr/>
          <p:nvPr/>
        </p:nvSpPr>
        <p:spPr>
          <a:xfrm>
            <a:off x="2438400" y="1612463"/>
            <a:ext cx="14849596" cy="956459"/>
          </a:xfrm>
          <a:prstGeom prst="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dirty="0">
                <a:latin typeface="Poppins Bold" panose="020B0604020202020204" charset="0"/>
                <a:cs typeface="Poppins Bold" panose="020B0604020202020204" charset="0"/>
              </a:rPr>
              <a:t>Yang Terhormat Kepada:</a:t>
            </a:r>
            <a:endParaRPr lang="en-ID" sz="5400" dirty="0">
              <a:latin typeface="Poppins Bold" panose="020B0604020202020204" charset="0"/>
              <a:cs typeface="Poppins Bold" panose="020B0604020202020204" charset="0"/>
            </a:endParaRPr>
          </a:p>
        </p:txBody>
      </p:sp>
      <p:pic>
        <p:nvPicPr>
          <p:cNvPr id="2" name="Picture 2" descr="Dosen">
            <a:extLst>
              <a:ext uri="{FF2B5EF4-FFF2-40B4-BE49-F238E27FC236}">
                <a16:creationId xmlns:a16="http://schemas.microsoft.com/office/drawing/2014/main" id="{534894FD-809F-4D26-B628-35F80FB074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87968" y="5854363"/>
            <a:ext cx="2559762" cy="255976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21">
            <a:extLst>
              <a:ext uri="{FF2B5EF4-FFF2-40B4-BE49-F238E27FC236}">
                <a16:creationId xmlns:a16="http://schemas.microsoft.com/office/drawing/2014/main" id="{C999F3A6-1050-441C-9C31-CFEB99BF539C}"/>
              </a:ext>
            </a:extLst>
          </p:cNvPr>
          <p:cNvSpPr txBox="1"/>
          <p:nvPr/>
        </p:nvSpPr>
        <p:spPr>
          <a:xfrm>
            <a:off x="6472298" y="8628445"/>
            <a:ext cx="6781800" cy="883832"/>
          </a:xfrm>
          <a:prstGeom prst="rect">
            <a:avLst/>
          </a:prstGeom>
        </p:spPr>
        <p:txBody>
          <a:bodyPr wrap="square" lIns="0" tIns="0" rIns="0" bIns="0" rtlCol="0" anchor="t">
            <a:spAutoFit/>
          </a:bodyPr>
          <a:lstStyle/>
          <a:p>
            <a:pPr algn="ctr">
              <a:lnSpc>
                <a:spcPts val="3640"/>
              </a:lnSpc>
            </a:pPr>
            <a:r>
              <a:rPr lang="en-US" sz="2600" b="1" dirty="0" err="1">
                <a:solidFill>
                  <a:srgbClr val="000000"/>
                </a:solidFill>
                <a:latin typeface="Libre Baskerville Bold"/>
              </a:rPr>
              <a:t>Dosen</a:t>
            </a:r>
            <a:r>
              <a:rPr lang="en-US" sz="2600" b="1" dirty="0">
                <a:solidFill>
                  <a:srgbClr val="000000"/>
                </a:solidFill>
                <a:latin typeface="Libre Baskerville Bold"/>
              </a:rPr>
              <a:t> Pe</a:t>
            </a:r>
            <a:r>
              <a:rPr lang="id-ID" sz="2600" b="1" dirty="0">
                <a:solidFill>
                  <a:srgbClr val="000000"/>
                </a:solidFill>
                <a:latin typeface="Libre Baskerville Bold"/>
              </a:rPr>
              <a:t>nguji </a:t>
            </a:r>
            <a:endParaRPr lang="en-US" sz="2600" b="1" dirty="0">
              <a:solidFill>
                <a:srgbClr val="000000"/>
              </a:solidFill>
              <a:latin typeface="Libre Baskerville Bold"/>
            </a:endParaRPr>
          </a:p>
          <a:p>
            <a:pPr algn="ctr">
              <a:lnSpc>
                <a:spcPts val="3640"/>
              </a:lnSpc>
            </a:pPr>
            <a:r>
              <a:rPr lang="id-ID" sz="2600" dirty="0">
                <a:solidFill>
                  <a:srgbClr val="000000"/>
                </a:solidFill>
                <a:latin typeface="Libre Baskerville Bold"/>
              </a:rPr>
              <a:t>Dr.Dzarna, M.Pd</a:t>
            </a:r>
            <a:r>
              <a:rPr lang="en-US" sz="2600" dirty="0">
                <a:solidFill>
                  <a:srgbClr val="000000"/>
                </a:solidFill>
                <a:latin typeface="Libre Baskerville Bold"/>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3"/>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1" name="Group 90">
            <a:extLst>
              <a:ext uri="{FF2B5EF4-FFF2-40B4-BE49-F238E27FC236}">
                <a16:creationId xmlns:a16="http://schemas.microsoft.com/office/drawing/2014/main" id="{B8F7E175-8FE7-485C-934A-FEF25D14997D}"/>
              </a:ext>
            </a:extLst>
          </p:cNvPr>
          <p:cNvGrpSpPr/>
          <p:nvPr/>
        </p:nvGrpSpPr>
        <p:grpSpPr>
          <a:xfrm>
            <a:off x="11964377" y="-41564"/>
            <a:ext cx="6331644" cy="1113663"/>
            <a:chOff x="12759660" y="-152984"/>
            <a:chExt cx="5975167" cy="999831"/>
          </a:xfrm>
        </p:grpSpPr>
        <p:grpSp>
          <p:nvGrpSpPr>
            <p:cNvPr id="92" name="Group 91">
              <a:extLst>
                <a:ext uri="{FF2B5EF4-FFF2-40B4-BE49-F238E27FC236}">
                  <a16:creationId xmlns:a16="http://schemas.microsoft.com/office/drawing/2014/main" id="{4AEBD51B-56ED-4142-A1C0-7193543862DC}"/>
                </a:ext>
              </a:extLst>
            </p:cNvPr>
            <p:cNvGrpSpPr/>
            <p:nvPr/>
          </p:nvGrpSpPr>
          <p:grpSpPr>
            <a:xfrm>
              <a:off x="12759660" y="77805"/>
              <a:ext cx="4719281" cy="616900"/>
              <a:chOff x="12759661" y="77805"/>
              <a:chExt cx="4669392" cy="616900"/>
            </a:xfrm>
          </p:grpSpPr>
          <p:sp>
            <p:nvSpPr>
              <p:cNvPr id="94" name="Freeform 11">
                <a:extLst>
                  <a:ext uri="{FF2B5EF4-FFF2-40B4-BE49-F238E27FC236}">
                    <a16:creationId xmlns:a16="http://schemas.microsoft.com/office/drawing/2014/main" id="{E68D835A-DF4D-4873-B6DE-F5DF4D298399}"/>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95" name="Freeform 12">
                <a:extLst>
                  <a:ext uri="{FF2B5EF4-FFF2-40B4-BE49-F238E27FC236}">
                    <a16:creationId xmlns:a16="http://schemas.microsoft.com/office/drawing/2014/main" id="{DAD6D662-D272-4F3C-8306-174308059DB9}"/>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96" name="Freeform 13">
                <a:extLst>
                  <a:ext uri="{FF2B5EF4-FFF2-40B4-BE49-F238E27FC236}">
                    <a16:creationId xmlns:a16="http://schemas.microsoft.com/office/drawing/2014/main" id="{01DCD0BC-41C4-40FE-A401-257D9836E36C}"/>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97" name="Freeform 14">
                <a:extLst>
                  <a:ext uri="{FF2B5EF4-FFF2-40B4-BE49-F238E27FC236}">
                    <a16:creationId xmlns:a16="http://schemas.microsoft.com/office/drawing/2014/main" id="{E5421C68-0091-40A7-A7F8-A034B9819B48}"/>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93" name="Picture 92">
              <a:extLst>
                <a:ext uri="{FF2B5EF4-FFF2-40B4-BE49-F238E27FC236}">
                  <a16:creationId xmlns:a16="http://schemas.microsoft.com/office/drawing/2014/main" id="{5B058DE0-22BD-4303-BB55-E15AA751E1A3}"/>
                </a:ext>
              </a:extLst>
            </p:cNvPr>
            <p:cNvPicPr>
              <a:picLocks noChangeAspect="1"/>
            </p:cNvPicPr>
            <p:nvPr/>
          </p:nvPicPr>
          <p:blipFill>
            <a:blip r:embed="rId8"/>
            <a:stretch>
              <a:fillRect/>
            </a:stretch>
          </p:blipFill>
          <p:spPr>
            <a:xfrm>
              <a:off x="17478942" y="-152984"/>
              <a:ext cx="1255885" cy="999831"/>
            </a:xfrm>
            <a:prstGeom prst="rect">
              <a:avLst/>
            </a:prstGeom>
          </p:spPr>
        </p:pic>
      </p:grpSp>
      <p:sp>
        <p:nvSpPr>
          <p:cNvPr id="19" name="TextBox 18">
            <a:extLst>
              <a:ext uri="{FF2B5EF4-FFF2-40B4-BE49-F238E27FC236}">
                <a16:creationId xmlns:a16="http://schemas.microsoft.com/office/drawing/2014/main" id="{17D02FE7-E7BA-4D4C-93FD-FDC99AD7B054}"/>
              </a:ext>
            </a:extLst>
          </p:cNvPr>
          <p:cNvSpPr txBox="1"/>
          <p:nvPr/>
        </p:nvSpPr>
        <p:spPr>
          <a:xfrm>
            <a:off x="838200" y="1667384"/>
            <a:ext cx="7379319" cy="38352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just">
              <a:lnSpc>
                <a:spcPct val="115000"/>
              </a:lnSpc>
              <a:spcBef>
                <a:spcPts val="0"/>
              </a:spcBef>
              <a:spcAft>
                <a:spcPts val="0"/>
              </a:spcAft>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Analisis</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Regresi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Linier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Berganda</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07000"/>
              </a:lnSpc>
              <a:spcBef>
                <a:spcPts val="200"/>
              </a:spcBef>
              <a:spcAft>
                <a:spcPts val="0"/>
              </a:spcAft>
            </a:pPr>
            <a:endPar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07000"/>
              </a:lnSpc>
              <a:spcBef>
                <a:spcPts val="200"/>
              </a:spcBef>
              <a:spcAft>
                <a:spcPts val="0"/>
              </a:spcAft>
            </a:pP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menganalisis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data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penulis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menggunakan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metode</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regresi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linear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berganda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yaitu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metode</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statistik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digunakan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mengetahui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hubungan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antara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variabel</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bebas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digunakan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mengetaui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hubungan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antara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variabel</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bebas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terikat</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F9848B8-891E-4C7A-A5A8-30BA38C3839E}"/>
              </a:ext>
            </a:extLst>
          </p:cNvPr>
          <p:cNvSpPr txBox="1"/>
          <p:nvPr/>
        </p:nvSpPr>
        <p:spPr>
          <a:xfrm>
            <a:off x="8748883" y="1671892"/>
            <a:ext cx="9216227" cy="803335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just">
              <a:lnSpc>
                <a:spcPct val="115000"/>
              </a:lnSpc>
              <a:spcBef>
                <a:spcPts val="0"/>
              </a:spcBef>
              <a:spcAft>
                <a:spcPts val="0"/>
              </a:spcAft>
              <a:tabLst>
                <a:tab pos="571500" algn="l"/>
              </a:tabLs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Uji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Asumsi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Klasik</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tabLst>
                <a:tab pos="571500" algn="l"/>
              </a:tabLst>
            </a:pPr>
            <a:endPar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200"/>
              </a:spcBef>
              <a:spcAft>
                <a:spcPts val="0"/>
              </a:spcAf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Uji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Normalitas</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Uji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normalitas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data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langkah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awal</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harus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setiap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analisis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multivariate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khususnya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jika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tujuannya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inferensi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Uji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Multikolinieritas</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Tujuan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multikolonieritas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menguji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apakah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model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regresi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terbentuk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korelasi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sempurna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antara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variabel</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bebas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menggunakan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variance inflation factor (VIF) yang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merupakan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kebalikan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toleransi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formulanya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berikut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VIF= 1</a:t>
            </a:r>
          </a:p>
          <a:p>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Uji </a:t>
            </a:r>
            <a:r>
              <a:rPr lang="en-US" sz="2800" b="1"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Heteroskedastisitas</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Pengujian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Heterokedastisitas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model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regresi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mengetahui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apakah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model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regresi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terjadi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ketidaksamaan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varians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pengamatan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lain. .</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Freeform 28">
            <a:extLst>
              <a:ext uri="{FF2B5EF4-FFF2-40B4-BE49-F238E27FC236}">
                <a16:creationId xmlns:a16="http://schemas.microsoft.com/office/drawing/2014/main" id="{019AF6E6-ABD3-47DA-B9CF-F49708F5E3F7}"/>
              </a:ext>
            </a:extLst>
          </p:cNvPr>
          <p:cNvSpPr/>
          <p:nvPr/>
        </p:nvSpPr>
        <p:spPr>
          <a:xfrm>
            <a:off x="-10886" y="7645074"/>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9"/>
            <a:stretch>
              <a:fillRect t="-7669" b="-7669"/>
            </a:stretch>
          </a:blipFill>
        </p:spPr>
      </p:sp>
    </p:spTree>
    <p:extLst>
      <p:ext uri="{BB962C8B-B14F-4D97-AF65-F5344CB8AC3E}">
        <p14:creationId xmlns:p14="http://schemas.microsoft.com/office/powerpoint/2010/main" val="396198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8"/>
          <p:cNvSpPr/>
          <p:nvPr/>
        </p:nvSpPr>
        <p:spPr>
          <a:xfrm>
            <a:off x="30480" y="6143799"/>
            <a:ext cx="18288000" cy="4120341"/>
          </a:xfrm>
          <a:custGeom>
            <a:avLst/>
            <a:gdLst/>
            <a:ahLst/>
            <a:cxnLst/>
            <a:rect l="l" t="t" r="r" b="b"/>
            <a:pathLst>
              <a:path w="18720066" h="4598670">
                <a:moveTo>
                  <a:pt x="0" y="0"/>
                </a:moveTo>
                <a:lnTo>
                  <a:pt x="18720066" y="0"/>
                </a:lnTo>
                <a:lnTo>
                  <a:pt x="18720066" y="4598670"/>
                </a:lnTo>
                <a:lnTo>
                  <a:pt x="0" y="4598670"/>
                </a:lnTo>
                <a:lnTo>
                  <a:pt x="0" y="0"/>
                </a:lnTo>
                <a:close/>
              </a:path>
            </a:pathLst>
          </a:custGeom>
          <a:blipFill>
            <a:blip r:embed="rId2"/>
            <a:stretch>
              <a:fillRect t="-7669" b="-7669"/>
            </a:stretch>
          </a:blipFill>
        </p:spPr>
      </p:sp>
      <p:sp>
        <p:nvSpPr>
          <p:cNvPr id="29" name="TextBox 29"/>
          <p:cNvSpPr txBox="1"/>
          <p:nvPr/>
        </p:nvSpPr>
        <p:spPr>
          <a:xfrm>
            <a:off x="265176" y="1270021"/>
            <a:ext cx="6248400" cy="673261"/>
          </a:xfrm>
          <a:prstGeom prst="rect">
            <a:avLst/>
          </a:prstGeom>
        </p:spPr>
        <p:txBody>
          <a:bodyPr wrap="square" lIns="0" tIns="0" rIns="0" bIns="0" rtlCol="0" anchor="t">
            <a:spAutoFit/>
          </a:bodyPr>
          <a:lstStyle/>
          <a:p>
            <a:pPr>
              <a:lnSpc>
                <a:spcPts val="5980"/>
              </a:lnSpc>
            </a:pPr>
            <a:r>
              <a:rPr lang="en-US" sz="3200" b="1" dirty="0">
                <a:latin typeface="Times New Roman" panose="02020603050405020304" pitchFamily="18" charset="0"/>
                <a:cs typeface="Times New Roman" panose="02020603050405020304" pitchFamily="18" charset="0"/>
              </a:rPr>
              <a:t>Uji </a:t>
            </a:r>
            <a:r>
              <a:rPr lang="en-US" sz="3200" b="1" dirty="0" err="1">
                <a:latin typeface="Times New Roman" panose="02020603050405020304" pitchFamily="18" charset="0"/>
                <a:cs typeface="Times New Roman" panose="02020603050405020304" pitchFamily="18" charset="0"/>
              </a:rPr>
              <a:t>Hipotesis</a:t>
            </a:r>
            <a:endParaRPr lang="en-US" sz="3200" b="1" dirty="0">
              <a:latin typeface="Times New Roman" panose="02020603050405020304" pitchFamily="18" charset="0"/>
              <a:cs typeface="Times New Roman" panose="02020603050405020304" pitchFamily="18" charset="0"/>
            </a:endParaRPr>
          </a:p>
        </p:txBody>
      </p:sp>
      <p:sp>
        <p:nvSpPr>
          <p:cNvPr id="31" name="TextBox 29">
            <a:extLst>
              <a:ext uri="{FF2B5EF4-FFF2-40B4-BE49-F238E27FC236}">
                <a16:creationId xmlns:a16="http://schemas.microsoft.com/office/drawing/2014/main" id="{D9F8002B-AF39-4E15-963C-A63C4AF43245}"/>
              </a:ext>
            </a:extLst>
          </p:cNvPr>
          <p:cNvSpPr txBox="1"/>
          <p:nvPr/>
        </p:nvSpPr>
        <p:spPr>
          <a:xfrm>
            <a:off x="11774426" y="1695746"/>
            <a:ext cx="4754257" cy="670505"/>
          </a:xfrm>
          <a:prstGeom prst="rect">
            <a:avLst/>
          </a:prstGeom>
        </p:spPr>
        <p:txBody>
          <a:bodyPr wrap="square" lIns="0" tIns="0" rIns="0" bIns="0" rtlCol="0" anchor="t">
            <a:spAutoFit/>
          </a:bodyPr>
          <a:lstStyle/>
          <a:p>
            <a:pPr>
              <a:lnSpc>
                <a:spcPts val="5980"/>
              </a:lnSpc>
            </a:pPr>
            <a:r>
              <a:rPr lang="en-US" sz="3200" b="1" dirty="0" err="1">
                <a:latin typeface="Karnchang Bold"/>
              </a:rPr>
              <a:t>Koefisien</a:t>
            </a:r>
            <a:r>
              <a:rPr lang="en-US" sz="3200" b="1" dirty="0">
                <a:latin typeface="Karnchang Bold"/>
              </a:rPr>
              <a:t> </a:t>
            </a:r>
            <a:r>
              <a:rPr lang="en-US" sz="3200" b="1" dirty="0" err="1">
                <a:latin typeface="Karnchang Bold"/>
              </a:rPr>
              <a:t>Determinasi</a:t>
            </a:r>
            <a:r>
              <a:rPr lang="en-US" sz="3200" b="1" dirty="0">
                <a:latin typeface="Karnchang Bold"/>
              </a:rPr>
              <a:t> </a:t>
            </a:r>
            <a:r>
              <a:rPr lang="en-ID" sz="3200" b="1" dirty="0">
                <a:effectLst/>
                <a:latin typeface="Karnchang Bold" panose="020B0604020202020204" charset="-34"/>
                <a:ea typeface="Calibri" panose="020F0502020204030204" pitchFamily="34" charset="0"/>
                <a:cs typeface="Karnchang Bold" panose="020B0604020202020204" charset="-34"/>
              </a:rPr>
              <a:t>R</a:t>
            </a:r>
            <a:r>
              <a:rPr lang="en-ID" sz="3200" b="1" baseline="30000" dirty="0">
                <a:effectLst/>
                <a:latin typeface="Karnchang Bold" panose="020B0604020202020204" charset="-34"/>
                <a:ea typeface="Calibri" panose="020F0502020204030204" pitchFamily="34" charset="0"/>
                <a:cs typeface="Karnchang Bold" panose="020B0604020202020204" charset="-34"/>
              </a:rPr>
              <a:t>2</a:t>
            </a:r>
            <a:endParaRPr lang="en-US" sz="3200" b="1" dirty="0">
              <a:latin typeface="Karnchang Bold" panose="020B0604020202020204" charset="-34"/>
              <a:cs typeface="Karnchang Bold" panose="020B0604020202020204" charset="-34"/>
            </a:endParaRPr>
          </a:p>
        </p:txBody>
      </p:sp>
      <p:sp>
        <p:nvSpPr>
          <p:cNvPr id="32" name="TextBox 29">
            <a:extLst>
              <a:ext uri="{FF2B5EF4-FFF2-40B4-BE49-F238E27FC236}">
                <a16:creationId xmlns:a16="http://schemas.microsoft.com/office/drawing/2014/main" id="{40E1747F-FD41-4DD7-84A2-879E1327ED9D}"/>
              </a:ext>
            </a:extLst>
          </p:cNvPr>
          <p:cNvSpPr txBox="1"/>
          <p:nvPr/>
        </p:nvSpPr>
        <p:spPr>
          <a:xfrm>
            <a:off x="335280" y="1976750"/>
            <a:ext cx="7642128" cy="661207"/>
          </a:xfrm>
          <a:prstGeom prst="rect">
            <a:avLst/>
          </a:prstGeom>
        </p:spPr>
        <p:txBody>
          <a:bodyPr wrap="square" lIns="0" tIns="0" rIns="0" bIns="0" rtlCol="0" anchor="t">
            <a:spAutoFit/>
          </a:bodyPr>
          <a:lstStyle/>
          <a:p>
            <a:pPr>
              <a:lnSpc>
                <a:spcPts val="5980"/>
              </a:lnSpc>
            </a:pPr>
            <a:r>
              <a:rPr lang="en-US" sz="2800" b="1" dirty="0">
                <a:latin typeface="Times New Roman" panose="02020603050405020304" pitchFamily="18" charset="0"/>
                <a:cs typeface="Times New Roman" panose="02020603050405020304" pitchFamily="18" charset="0"/>
              </a:rPr>
              <a:t>Uji t (</a:t>
            </a:r>
            <a:r>
              <a:rPr lang="en-US" sz="2800" b="1" dirty="0" err="1">
                <a:latin typeface="Times New Roman" panose="02020603050405020304" pitchFamily="18" charset="0"/>
                <a:cs typeface="Times New Roman" panose="02020603050405020304" pitchFamily="18" charset="0"/>
              </a:rPr>
              <a:t>Parsial</a:t>
            </a:r>
            <a:r>
              <a:rPr lang="en-US" sz="2800" b="1" dirty="0">
                <a:latin typeface="Times New Roman" panose="02020603050405020304" pitchFamily="18" charset="0"/>
                <a:cs typeface="Times New Roman" panose="02020603050405020304" pitchFamily="18" charset="0"/>
              </a:rPr>
              <a:t>)</a:t>
            </a:r>
          </a:p>
        </p:txBody>
      </p:sp>
      <p:sp>
        <p:nvSpPr>
          <p:cNvPr id="35" name="TextBox 17">
            <a:extLst>
              <a:ext uri="{FF2B5EF4-FFF2-40B4-BE49-F238E27FC236}">
                <a16:creationId xmlns:a16="http://schemas.microsoft.com/office/drawing/2014/main" id="{FE8CF7E5-1ED5-49BF-B9BA-62F31524122A}"/>
              </a:ext>
            </a:extLst>
          </p:cNvPr>
          <p:cNvSpPr txBox="1"/>
          <p:nvPr/>
        </p:nvSpPr>
        <p:spPr>
          <a:xfrm>
            <a:off x="335280" y="6080326"/>
            <a:ext cx="8839200" cy="3323987"/>
          </a:xfrm>
          <a:prstGeom prst="rect">
            <a:avLst/>
          </a:prstGeom>
        </p:spPr>
        <p:txBody>
          <a:bodyPr wrap="square" lIns="0" tIns="0" rIns="0" bIns="0" rtlCol="0" anchor="t">
            <a:spAutoFit/>
          </a:bodyPr>
          <a:lstStyle/>
          <a:p>
            <a:pPr algn="just"/>
            <a:r>
              <a:rPr lang="en-US" sz="2400" dirty="0" err="1">
                <a:solidFill>
                  <a:srgbClr val="000000"/>
                </a:solidFill>
                <a:latin typeface="Times New Roman" panose="02020603050405020304" pitchFamily="18" charset="0"/>
                <a:cs typeface="Times New Roman" panose="02020603050405020304" pitchFamily="18" charset="0"/>
              </a:rPr>
              <a:t>Menurut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Ghozali</a:t>
            </a:r>
            <a:r>
              <a:rPr lang="en-US" sz="2400" dirty="0">
                <a:solidFill>
                  <a:srgbClr val="000000"/>
                </a:solidFill>
                <a:latin typeface="Times New Roman" panose="02020603050405020304" pitchFamily="18" charset="0"/>
                <a:cs typeface="Times New Roman" panose="02020603050405020304" pitchFamily="18" charset="0"/>
              </a:rPr>
              <a:t>, 2018) uji </a:t>
            </a:r>
            <a:r>
              <a:rPr lang="en-US" sz="2400" dirty="0" err="1">
                <a:solidFill>
                  <a:srgbClr val="000000"/>
                </a:solidFill>
                <a:latin typeface="Times New Roman" panose="02020603050405020304" pitchFamily="18" charset="0"/>
                <a:cs typeface="Times New Roman" panose="02020603050405020304" pitchFamily="18" charset="0"/>
              </a:rPr>
              <a:t>dominan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dilakukan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untuk</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mengetahui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independen</a:t>
            </a:r>
            <a:r>
              <a:rPr lang="en-US" sz="2400" dirty="0">
                <a:solidFill>
                  <a:srgbClr val="000000"/>
                </a:solidFill>
                <a:latin typeface="Times New Roman" panose="02020603050405020304" pitchFamily="18" charset="0"/>
                <a:cs typeface="Times New Roman" panose="02020603050405020304" pitchFamily="18" charset="0"/>
              </a:rPr>
              <a:t> yang paling </a:t>
            </a:r>
            <a:r>
              <a:rPr lang="en-US" sz="2400" dirty="0" err="1">
                <a:solidFill>
                  <a:srgbClr val="000000"/>
                </a:solidFill>
                <a:latin typeface="Times New Roman" panose="02020603050405020304" pitchFamily="18" charset="0"/>
                <a:cs typeface="Times New Roman" panose="02020603050405020304" pitchFamily="18" charset="0"/>
              </a:rPr>
              <a:t>berpengaruh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dominan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terhadap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dependen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Kriteria</a:t>
            </a:r>
            <a:r>
              <a:rPr lang="en-US" sz="2400" dirty="0">
                <a:solidFill>
                  <a:srgbClr val="000000"/>
                </a:solidFill>
                <a:latin typeface="Times New Roman" panose="02020603050405020304" pitchFamily="18" charset="0"/>
                <a:cs typeface="Times New Roman" panose="02020603050405020304" pitchFamily="18" charset="0"/>
              </a:rPr>
              <a:t> uji </a:t>
            </a:r>
            <a:r>
              <a:rPr lang="en-US" sz="2400" dirty="0" err="1">
                <a:solidFill>
                  <a:srgbClr val="000000"/>
                </a:solidFill>
                <a:latin typeface="Times New Roman" panose="02020603050405020304" pitchFamily="18" charset="0"/>
                <a:cs typeface="Times New Roman" panose="02020603050405020304" pitchFamily="18" charset="0"/>
              </a:rPr>
              <a:t>dominan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yaitu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jika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nilai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koefisien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regresi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memiliki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nilai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terbesar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maka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tersebut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memiliki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pengaruh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dominan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Semakin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besar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nilai</a:t>
            </a:r>
            <a:r>
              <a:rPr lang="en-US" sz="2400" dirty="0">
                <a:solidFill>
                  <a:srgbClr val="000000"/>
                </a:solidFill>
                <a:latin typeface="Times New Roman" panose="02020603050405020304" pitchFamily="18" charset="0"/>
                <a:cs typeface="Times New Roman" panose="02020603050405020304" pitchFamily="18" charset="0"/>
              </a:rPr>
              <a:t> beta </a:t>
            </a:r>
            <a:r>
              <a:rPr lang="en-US" sz="2400" dirty="0" err="1">
                <a:solidFill>
                  <a:srgbClr val="000000"/>
                </a:solidFill>
                <a:latin typeface="Times New Roman" panose="02020603050405020304" pitchFamily="18" charset="0"/>
                <a:cs typeface="Times New Roman" panose="02020603050405020304" pitchFamily="18" charset="0"/>
              </a:rPr>
              <a:t>maka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semakin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besar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pengaruhnya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terhadap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dependen</a:t>
            </a:r>
            <a:r>
              <a:rPr lang="en-US" sz="2400" dirty="0">
                <a:solidFill>
                  <a:srgbClr val="000000"/>
                </a:solidFill>
                <a:latin typeface="Times New Roman" panose="02020603050405020304" pitchFamily="18" charset="0"/>
                <a:cs typeface="Times New Roman" panose="02020603050405020304" pitchFamily="18" charset="0"/>
              </a:rPr>
              <a:t>. Cara </a:t>
            </a:r>
            <a:r>
              <a:rPr lang="en-US" sz="2400" dirty="0" err="1">
                <a:solidFill>
                  <a:srgbClr val="000000"/>
                </a:solidFill>
                <a:latin typeface="Times New Roman" panose="02020603050405020304" pitchFamily="18" charset="0"/>
                <a:cs typeface="Times New Roman" panose="02020603050405020304" pitchFamily="18" charset="0"/>
              </a:rPr>
              <a:t>untuk</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menentukan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independen</a:t>
            </a:r>
            <a:r>
              <a:rPr lang="en-US" sz="2400" dirty="0">
                <a:solidFill>
                  <a:srgbClr val="000000"/>
                </a:solidFill>
                <a:latin typeface="Times New Roman" panose="02020603050405020304" pitchFamily="18" charset="0"/>
                <a:cs typeface="Times New Roman" panose="02020603050405020304" pitchFamily="18" charset="0"/>
              </a:rPr>
              <a:t> yang </a:t>
            </a:r>
            <a:r>
              <a:rPr lang="en-US" sz="2400" dirty="0" err="1">
                <a:solidFill>
                  <a:srgbClr val="000000"/>
                </a:solidFill>
                <a:latin typeface="Times New Roman" panose="02020603050405020304" pitchFamily="18" charset="0"/>
                <a:cs typeface="Times New Roman" panose="02020603050405020304" pitchFamily="18" charset="0"/>
              </a:rPr>
              <a:t>berpengaruh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dominan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terhahap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dependen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adalah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dengan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melihat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nilai</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standardized coefficients </a:t>
            </a:r>
            <a:r>
              <a:rPr lang="en-US" sz="2400" dirty="0">
                <a:solidFill>
                  <a:srgbClr val="000000"/>
                </a:solidFill>
                <a:latin typeface="Times New Roman" panose="02020603050405020304" pitchFamily="18" charset="0"/>
                <a:cs typeface="Times New Roman" panose="02020603050405020304" pitchFamily="18" charset="0"/>
              </a:rPr>
              <a:t>beta yang paling </a:t>
            </a:r>
            <a:r>
              <a:rPr lang="en-US" sz="2400" dirty="0" err="1">
                <a:solidFill>
                  <a:srgbClr val="000000"/>
                </a:solidFill>
                <a:latin typeface="Times New Roman" panose="02020603050405020304" pitchFamily="18" charset="0"/>
                <a:cs typeface="Times New Roman" panose="02020603050405020304" pitchFamily="18" charset="0"/>
              </a:rPr>
              <a:t>tinggi</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36" name="TextBox 29">
            <a:extLst>
              <a:ext uri="{FF2B5EF4-FFF2-40B4-BE49-F238E27FC236}">
                <a16:creationId xmlns:a16="http://schemas.microsoft.com/office/drawing/2014/main" id="{347AA907-7E92-477A-A5B6-233D82A74222}"/>
              </a:ext>
            </a:extLst>
          </p:cNvPr>
          <p:cNvSpPr txBox="1"/>
          <p:nvPr/>
        </p:nvSpPr>
        <p:spPr>
          <a:xfrm>
            <a:off x="335280" y="5333793"/>
            <a:ext cx="7642128" cy="661207"/>
          </a:xfrm>
          <a:prstGeom prst="rect">
            <a:avLst/>
          </a:prstGeom>
        </p:spPr>
        <p:txBody>
          <a:bodyPr wrap="square" lIns="0" tIns="0" rIns="0" bIns="0" rtlCol="0" anchor="t">
            <a:spAutoFit/>
          </a:bodyPr>
          <a:lstStyle/>
          <a:p>
            <a:pPr>
              <a:lnSpc>
                <a:spcPts val="5980"/>
              </a:lnSpc>
            </a:pPr>
            <a:r>
              <a:rPr lang="en-US" sz="2800" b="1" dirty="0">
                <a:latin typeface="Times New Roman" panose="02020603050405020304" pitchFamily="18" charset="0"/>
                <a:cs typeface="Times New Roman" panose="02020603050405020304" pitchFamily="18" charset="0"/>
              </a:rPr>
              <a:t>Uji </a:t>
            </a:r>
            <a:r>
              <a:rPr lang="en-US" sz="2800" b="1" dirty="0" err="1">
                <a:latin typeface="Times New Roman" panose="02020603050405020304" pitchFamily="18" charset="0"/>
                <a:cs typeface="Times New Roman" panose="02020603050405020304" pitchFamily="18" charset="0"/>
              </a:rPr>
              <a:t>Dominan</a:t>
            </a:r>
            <a:endParaRPr lang="en-US" sz="2800" b="1" dirty="0">
              <a:latin typeface="Times New Roman" panose="02020603050405020304" pitchFamily="18" charset="0"/>
              <a:cs typeface="Times New Roman" panose="02020603050405020304" pitchFamily="18" charset="0"/>
            </a:endParaRPr>
          </a:p>
        </p:txBody>
      </p:sp>
      <p:sp>
        <p:nvSpPr>
          <p:cNvPr id="37" name="TextBox 17">
            <a:extLst>
              <a:ext uri="{FF2B5EF4-FFF2-40B4-BE49-F238E27FC236}">
                <a16:creationId xmlns:a16="http://schemas.microsoft.com/office/drawing/2014/main" id="{4968E872-655B-44B0-9BBF-EF3FBE564DAB}"/>
              </a:ext>
            </a:extLst>
          </p:cNvPr>
          <p:cNvSpPr txBox="1"/>
          <p:nvPr/>
        </p:nvSpPr>
        <p:spPr>
          <a:xfrm>
            <a:off x="335280" y="2775945"/>
            <a:ext cx="8839200" cy="1846659"/>
          </a:xfrm>
          <a:prstGeom prst="rect">
            <a:avLst/>
          </a:prstGeom>
        </p:spPr>
        <p:txBody>
          <a:bodyPr wrap="square" lIns="0" tIns="0" rIns="0" bIns="0" rtlCol="0" anchor="t">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Uji t </a:t>
            </a:r>
            <a:r>
              <a:rPr lang="en-US" sz="2400" dirty="0" err="1">
                <a:solidFill>
                  <a:srgbClr val="000000"/>
                </a:solidFill>
                <a:latin typeface="Times New Roman" panose="02020603050405020304" pitchFamily="18" charset="0"/>
                <a:cs typeface="Times New Roman" panose="02020603050405020304" pitchFamily="18" charset="0"/>
              </a:rPr>
              <a:t>ialah</a:t>
            </a:r>
            <a:r>
              <a:rPr lang="en-US" sz="2400" dirty="0">
                <a:solidFill>
                  <a:srgbClr val="000000"/>
                </a:solidFill>
                <a:latin typeface="Times New Roman" panose="02020603050405020304" pitchFamily="18" charset="0"/>
                <a:cs typeface="Times New Roman" panose="02020603050405020304" pitchFamily="18" charset="0"/>
              </a:rPr>
              <a:t> uji </a:t>
            </a:r>
            <a:r>
              <a:rPr lang="en-US" sz="2400" dirty="0" err="1">
                <a:solidFill>
                  <a:srgbClr val="000000"/>
                </a:solidFill>
                <a:latin typeface="Times New Roman" panose="02020603050405020304" pitchFamily="18" charset="0"/>
                <a:cs typeface="Times New Roman" panose="02020603050405020304" pitchFamily="18" charset="0"/>
              </a:rPr>
              <a:t>dalam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hipotesis</a:t>
            </a:r>
            <a:r>
              <a:rPr lang="en-US" sz="2400" dirty="0">
                <a:solidFill>
                  <a:srgbClr val="000000"/>
                </a:solidFill>
                <a:latin typeface="Times New Roman" panose="02020603050405020304" pitchFamily="18" charset="0"/>
                <a:cs typeface="Times New Roman" panose="02020603050405020304" pitchFamily="18" charset="0"/>
              </a:rPr>
              <a:t> yang </a:t>
            </a:r>
            <a:r>
              <a:rPr lang="en-US" sz="2400" dirty="0" err="1">
                <a:solidFill>
                  <a:srgbClr val="000000"/>
                </a:solidFill>
                <a:latin typeface="Times New Roman" panose="02020603050405020304" pitchFamily="18" charset="0"/>
                <a:cs typeface="Times New Roman" panose="02020603050405020304" pitchFamily="18" charset="0"/>
              </a:rPr>
              <a:t>digunakan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guna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menunjukan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pengaruh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independent (</a:t>
            </a:r>
            <a:r>
              <a:rPr lang="en-US" sz="2400" dirty="0" err="1">
                <a:solidFill>
                  <a:srgbClr val="000000"/>
                </a:solidFill>
                <a:latin typeface="Times New Roman" panose="02020603050405020304" pitchFamily="18" charset="0"/>
                <a:cs typeface="Times New Roman" panose="02020603050405020304" pitchFamily="18" charset="0"/>
              </a:rPr>
              <a:t>bebas</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secara</a:t>
            </a:r>
            <a:r>
              <a:rPr lang="en-US" sz="2400" dirty="0">
                <a:solidFill>
                  <a:srgbClr val="000000"/>
                </a:solidFill>
                <a:latin typeface="Times New Roman" panose="02020603050405020304" pitchFamily="18" charset="0"/>
                <a:cs typeface="Times New Roman" panose="02020603050405020304" pitchFamily="18" charset="0"/>
              </a:rPr>
              <a:t> individual </a:t>
            </a:r>
            <a:r>
              <a:rPr lang="en-US" sz="2400" dirty="0" err="1">
                <a:solidFill>
                  <a:srgbClr val="000000"/>
                </a:solidFill>
                <a:latin typeface="Times New Roman" panose="02020603050405020304" pitchFamily="18" charset="0"/>
                <a:cs typeface="Times New Roman" panose="02020603050405020304" pitchFamily="18" charset="0"/>
              </a:rPr>
              <a:t>atau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parsial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terhadap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variabel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dependen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terikat</a:t>
            </a:r>
            <a:r>
              <a:rPr lang="en-US" sz="2400" dirty="0">
                <a:solidFill>
                  <a:srgbClr val="000000"/>
                </a:solidFill>
                <a:latin typeface="Times New Roman" panose="02020603050405020304" pitchFamily="18" charset="0"/>
                <a:cs typeface="Times New Roman" panose="02020603050405020304" pitchFamily="18" charset="0"/>
              </a:rPr>
              <a:t>). Uji </a:t>
            </a:r>
            <a:r>
              <a:rPr lang="en-US" sz="2400" dirty="0" err="1">
                <a:solidFill>
                  <a:srgbClr val="000000"/>
                </a:solidFill>
                <a:latin typeface="Times New Roman" panose="02020603050405020304" pitchFamily="18" charset="0"/>
                <a:cs typeface="Times New Roman" panose="02020603050405020304" pitchFamily="18" charset="0"/>
              </a:rPr>
              <a:t>parsial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dalam</a:t>
            </a:r>
            <a:r>
              <a:rPr lang="en-US" sz="2400" dirty="0">
                <a:solidFill>
                  <a:srgbClr val="000000"/>
                </a:solidFill>
                <a:latin typeface="Times New Roman" panose="02020603050405020304" pitchFamily="18" charset="0"/>
                <a:cs typeface="Times New Roman" panose="02020603050405020304" pitchFamily="18" charset="0"/>
              </a:rPr>
              <a:t> data </a:t>
            </a:r>
            <a:r>
              <a:rPr lang="en-US" sz="2400" dirty="0" err="1">
                <a:solidFill>
                  <a:srgbClr val="000000"/>
                </a:solidFill>
                <a:latin typeface="Times New Roman" panose="02020603050405020304" pitchFamily="18" charset="0"/>
                <a:cs typeface="Times New Roman" panose="02020603050405020304" pitchFamily="18" charset="0"/>
              </a:rPr>
              <a:t>penelitian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ini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menggunakan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tingkat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signifikan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sebesar</a:t>
            </a:r>
            <a:r>
              <a:rPr lang="en-US" sz="2400" dirty="0">
                <a:solidFill>
                  <a:srgbClr val="000000"/>
                </a:solidFill>
                <a:latin typeface="Times New Roman" panose="02020603050405020304" pitchFamily="18" charset="0"/>
                <a:cs typeface="Times New Roman" panose="02020603050405020304" pitchFamily="18" charset="0"/>
              </a:rPr>
              <a:t> 0,05. </a:t>
            </a:r>
            <a:r>
              <a:rPr lang="en-US" sz="2400" dirty="0" err="1">
                <a:solidFill>
                  <a:srgbClr val="000000"/>
                </a:solidFill>
                <a:latin typeface="Times New Roman" panose="02020603050405020304" pitchFamily="18" charset="0"/>
                <a:cs typeface="Times New Roman" panose="02020603050405020304" pitchFamily="18" charset="0"/>
              </a:rPr>
              <a:t>Dengan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signifikan</a:t>
            </a:r>
            <a:r>
              <a:rPr lang="en-US" sz="2400" dirty="0">
                <a:solidFill>
                  <a:srgbClr val="000000"/>
                </a:solidFill>
                <a:latin typeface="Times New Roman" panose="02020603050405020304" pitchFamily="18" charset="0"/>
                <a:cs typeface="Times New Roman" panose="02020603050405020304" pitchFamily="18" charset="0"/>
              </a:rPr>
              <a:t> 5% </a:t>
            </a:r>
            <a:r>
              <a:rPr lang="en-US" sz="2400" dirty="0" err="1">
                <a:solidFill>
                  <a:srgbClr val="000000"/>
                </a:solidFill>
                <a:latin typeface="Times New Roman" panose="02020603050405020304" pitchFamily="18" charset="0"/>
                <a:cs typeface="Times New Roman" panose="02020603050405020304" pitchFamily="18" charset="0"/>
              </a:rPr>
              <a:t>maka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kriteria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pengujiannya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sebagai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berikut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Ghozali</a:t>
            </a:r>
            <a:r>
              <a:rPr lang="en-US" sz="2400" dirty="0">
                <a:solidFill>
                  <a:srgbClr val="000000"/>
                </a:solidFill>
                <a:latin typeface="Times New Roman" panose="02020603050405020304" pitchFamily="18" charset="0"/>
                <a:cs typeface="Times New Roman" panose="02020603050405020304" pitchFamily="18" charset="0"/>
              </a:rPr>
              <a:t>, 2018)</a:t>
            </a:r>
          </a:p>
        </p:txBody>
      </p:sp>
      <p:sp>
        <p:nvSpPr>
          <p:cNvPr id="20" name="Freeform 16">
            <a:extLst>
              <a:ext uri="{FF2B5EF4-FFF2-40B4-BE49-F238E27FC236}">
                <a16:creationId xmlns:a16="http://schemas.microsoft.com/office/drawing/2014/main" id="{E8145764-615F-42EE-9B18-EDABFD062729}"/>
              </a:ext>
            </a:extLst>
          </p:cNvPr>
          <p:cNvSpPr/>
          <p:nvPr/>
        </p:nvSpPr>
        <p:spPr>
          <a:xfrm>
            <a:off x="11918007" y="4314828"/>
            <a:ext cx="7710963" cy="7710963"/>
          </a:xfrm>
          <a:custGeom>
            <a:avLst/>
            <a:gdLst/>
            <a:ahLst/>
            <a:cxnLst/>
            <a:rect l="l" t="t" r="r" b="b"/>
            <a:pathLst>
              <a:path w="7710963" h="7710963">
                <a:moveTo>
                  <a:pt x="0" y="0"/>
                </a:moveTo>
                <a:lnTo>
                  <a:pt x="7710962" y="0"/>
                </a:lnTo>
                <a:lnTo>
                  <a:pt x="7710962" y="7710962"/>
                </a:lnTo>
                <a:lnTo>
                  <a:pt x="0" y="7710962"/>
                </a:lnTo>
                <a:lnTo>
                  <a:pt x="0" y="0"/>
                </a:lnTo>
                <a:close/>
              </a:path>
            </a:pathLst>
          </a:custGeom>
          <a:blipFill>
            <a:blip r:embed="rId3">
              <a:alphaModFix amt="50000"/>
            </a:blip>
            <a:stretch>
              <a:fillRect/>
            </a:stretch>
          </a:blipFill>
        </p:spPr>
      </p:sp>
      <p:sp>
        <p:nvSpPr>
          <p:cNvPr id="18" name="TextBox 17">
            <a:extLst>
              <a:ext uri="{FF2B5EF4-FFF2-40B4-BE49-F238E27FC236}">
                <a16:creationId xmlns:a16="http://schemas.microsoft.com/office/drawing/2014/main" id="{7D41A25E-CD1C-475A-827F-6F40C3826369}"/>
              </a:ext>
            </a:extLst>
          </p:cNvPr>
          <p:cNvSpPr txBox="1"/>
          <p:nvPr/>
        </p:nvSpPr>
        <p:spPr>
          <a:xfrm>
            <a:off x="9734028" y="2686743"/>
            <a:ext cx="8683294" cy="1200329"/>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Analisis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korelasi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dapat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dilanjutkan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menghitung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koefisien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determinasi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ini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berfungsi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mengetahui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persentase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besarnya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pengaruh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variabel</a:t>
            </a:r>
            <a:r>
              <a:rPr lang="en-US" sz="2400" dirty="0">
                <a:effectLst/>
                <a:latin typeface="Times New Roman" panose="02020603050405020304" pitchFamily="18" charset="0"/>
                <a:ea typeface="Times New Roman" panose="02020603050405020304" pitchFamily="18" charset="0"/>
              </a:rPr>
              <a:t> X </a:t>
            </a:r>
            <a:r>
              <a:rPr lang="en-US" sz="2400" dirty="0" err="1">
                <a:effectLst/>
                <a:latin typeface="Times New Roman" panose="02020603050405020304" pitchFamily="18" charset="0"/>
                <a:ea typeface="Times New Roman" panose="02020603050405020304" pitchFamily="18" charset="0"/>
              </a:rPr>
              <a:t>terhadap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variabel</a:t>
            </a:r>
            <a:r>
              <a:rPr lang="en-US" sz="2400" dirty="0">
                <a:effectLst/>
                <a:latin typeface="Times New Roman" panose="02020603050405020304" pitchFamily="18" charset="0"/>
                <a:ea typeface="Times New Roman" panose="02020603050405020304" pitchFamily="18" charset="0"/>
              </a:rPr>
              <a:t> Y. </a:t>
            </a:r>
            <a:endParaRPr lang="en-US" sz="2400" dirty="0"/>
          </a:p>
        </p:txBody>
      </p:sp>
      <p:grpSp>
        <p:nvGrpSpPr>
          <p:cNvPr id="21" name="Group 20">
            <a:extLst>
              <a:ext uri="{FF2B5EF4-FFF2-40B4-BE49-F238E27FC236}">
                <a16:creationId xmlns:a16="http://schemas.microsoft.com/office/drawing/2014/main" id="{554C0BE6-812D-4AAF-83D5-ECC5ABA77F4E}"/>
              </a:ext>
            </a:extLst>
          </p:cNvPr>
          <p:cNvGrpSpPr/>
          <p:nvPr/>
        </p:nvGrpSpPr>
        <p:grpSpPr>
          <a:xfrm>
            <a:off x="11964377" y="-41564"/>
            <a:ext cx="6331644" cy="1113663"/>
            <a:chOff x="12759660" y="-152984"/>
            <a:chExt cx="5975167" cy="999831"/>
          </a:xfrm>
        </p:grpSpPr>
        <p:grpSp>
          <p:nvGrpSpPr>
            <p:cNvPr id="30" name="Group 29">
              <a:extLst>
                <a:ext uri="{FF2B5EF4-FFF2-40B4-BE49-F238E27FC236}">
                  <a16:creationId xmlns:a16="http://schemas.microsoft.com/office/drawing/2014/main" id="{E3490F5D-0E65-415D-89EA-ACC0A7F46B3C}"/>
                </a:ext>
              </a:extLst>
            </p:cNvPr>
            <p:cNvGrpSpPr/>
            <p:nvPr/>
          </p:nvGrpSpPr>
          <p:grpSpPr>
            <a:xfrm>
              <a:off x="12759660" y="77805"/>
              <a:ext cx="4719281" cy="616900"/>
              <a:chOff x="12759661" y="77805"/>
              <a:chExt cx="4669392" cy="616900"/>
            </a:xfrm>
          </p:grpSpPr>
          <p:sp>
            <p:nvSpPr>
              <p:cNvPr id="34" name="Freeform 11">
                <a:extLst>
                  <a:ext uri="{FF2B5EF4-FFF2-40B4-BE49-F238E27FC236}">
                    <a16:creationId xmlns:a16="http://schemas.microsoft.com/office/drawing/2014/main" id="{F2EECEA9-6536-4896-BB99-E939CD919C8E}"/>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38" name="Freeform 12">
                <a:extLst>
                  <a:ext uri="{FF2B5EF4-FFF2-40B4-BE49-F238E27FC236}">
                    <a16:creationId xmlns:a16="http://schemas.microsoft.com/office/drawing/2014/main" id="{6CCCF004-80CF-433E-AA79-14DE2691310F}"/>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39" name="Freeform 13">
                <a:extLst>
                  <a:ext uri="{FF2B5EF4-FFF2-40B4-BE49-F238E27FC236}">
                    <a16:creationId xmlns:a16="http://schemas.microsoft.com/office/drawing/2014/main" id="{3BD3F699-0CF1-4D2B-B120-EC146F669751}"/>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40" name="Freeform 14">
                <a:extLst>
                  <a:ext uri="{FF2B5EF4-FFF2-40B4-BE49-F238E27FC236}">
                    <a16:creationId xmlns:a16="http://schemas.microsoft.com/office/drawing/2014/main" id="{1188DD7A-66CB-4F88-9A87-A37369898DD1}"/>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pic>
          <p:nvPicPr>
            <p:cNvPr id="33" name="Picture 32">
              <a:extLst>
                <a:ext uri="{FF2B5EF4-FFF2-40B4-BE49-F238E27FC236}">
                  <a16:creationId xmlns:a16="http://schemas.microsoft.com/office/drawing/2014/main" id="{93B29341-4772-4F64-A16A-3FA83526999E}"/>
                </a:ext>
              </a:extLst>
            </p:cNvPr>
            <p:cNvPicPr>
              <a:picLocks noChangeAspect="1"/>
            </p:cNvPicPr>
            <p:nvPr/>
          </p:nvPicPr>
          <p:blipFill>
            <a:blip r:embed="rId8"/>
            <a:stretch>
              <a:fillRect/>
            </a:stretch>
          </p:blipFill>
          <p:spPr>
            <a:xfrm>
              <a:off x="17478942" y="-152984"/>
              <a:ext cx="1255885" cy="999831"/>
            </a:xfrm>
            <a:prstGeom prst="rect">
              <a:avLst/>
            </a:prstGeom>
          </p:spPr>
        </p:pic>
      </p:grpSp>
    </p:spTree>
    <p:extLst>
      <p:ext uri="{BB962C8B-B14F-4D97-AF65-F5344CB8AC3E}">
        <p14:creationId xmlns:p14="http://schemas.microsoft.com/office/powerpoint/2010/main" val="200430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3" name="TextBox 33"/>
          <p:cNvSpPr txBox="1"/>
          <p:nvPr/>
        </p:nvSpPr>
        <p:spPr>
          <a:xfrm>
            <a:off x="2313829" y="3965355"/>
            <a:ext cx="2536461" cy="492289"/>
          </a:xfrm>
          <a:prstGeom prst="rect">
            <a:avLst/>
          </a:prstGeom>
        </p:spPr>
        <p:txBody>
          <a:bodyPr lIns="0" tIns="0" rIns="0" bIns="0" rtlCol="0" anchor="t">
            <a:spAutoFit/>
          </a:bodyPr>
          <a:lstStyle/>
          <a:p>
            <a:pPr algn="ctr">
              <a:lnSpc>
                <a:spcPts val="3588"/>
              </a:lnSpc>
            </a:pPr>
            <a:r>
              <a:rPr lang="en-US" sz="3120" dirty="0">
                <a:solidFill>
                  <a:srgbClr val="FFFFFF"/>
                </a:solidFill>
                <a:latin typeface="Poppins Bold"/>
              </a:rPr>
              <a:t>VARIBEL  X</a:t>
            </a:r>
          </a:p>
        </p:txBody>
      </p:sp>
      <p:sp>
        <p:nvSpPr>
          <p:cNvPr id="35" name="TextBox 35"/>
          <p:cNvSpPr txBox="1"/>
          <p:nvPr/>
        </p:nvSpPr>
        <p:spPr>
          <a:xfrm>
            <a:off x="13437710" y="3965355"/>
            <a:ext cx="2536461" cy="492289"/>
          </a:xfrm>
          <a:prstGeom prst="rect">
            <a:avLst/>
          </a:prstGeom>
        </p:spPr>
        <p:txBody>
          <a:bodyPr lIns="0" tIns="0" rIns="0" bIns="0" rtlCol="0" anchor="t">
            <a:spAutoFit/>
          </a:bodyPr>
          <a:lstStyle/>
          <a:p>
            <a:pPr algn="ctr">
              <a:lnSpc>
                <a:spcPts val="3588"/>
              </a:lnSpc>
            </a:pPr>
            <a:r>
              <a:rPr lang="en-US" sz="3120">
                <a:solidFill>
                  <a:srgbClr val="FFFFFF"/>
                </a:solidFill>
                <a:latin typeface="Poppins Bold"/>
              </a:rPr>
              <a:t>VARIBEL  Z</a:t>
            </a:r>
          </a:p>
        </p:txBody>
      </p:sp>
      <p:grpSp>
        <p:nvGrpSpPr>
          <p:cNvPr id="36" name="Group 36"/>
          <p:cNvGrpSpPr/>
          <p:nvPr/>
        </p:nvGrpSpPr>
        <p:grpSpPr>
          <a:xfrm rot="5400000">
            <a:off x="-1748095" y="8334358"/>
            <a:ext cx="6794770" cy="7029681"/>
            <a:chOff x="0" y="0"/>
            <a:chExt cx="9059693" cy="9372909"/>
          </a:xfrm>
        </p:grpSpPr>
        <p:grpSp>
          <p:nvGrpSpPr>
            <p:cNvPr id="37" name="Group 37"/>
            <p:cNvGrpSpPr/>
            <p:nvPr/>
          </p:nvGrpSpPr>
          <p:grpSpPr>
            <a:xfrm rot="-2700000">
              <a:off x="1099575" y="2964119"/>
              <a:ext cx="5309215" cy="5309215"/>
              <a:chOff x="0" y="0"/>
              <a:chExt cx="812800" cy="812800"/>
            </a:xfrm>
          </p:grpSpPr>
          <p:sp>
            <p:nvSpPr>
              <p:cNvPr id="38" name="Freeform 3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sp>
          <p:sp>
            <p:nvSpPr>
              <p:cNvPr id="39" name="TextBox 39"/>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0" name="Group 40"/>
            <p:cNvGrpSpPr/>
            <p:nvPr/>
          </p:nvGrpSpPr>
          <p:grpSpPr>
            <a:xfrm rot="-2700000">
              <a:off x="1919586" y="1099575"/>
              <a:ext cx="5309215" cy="5309215"/>
              <a:chOff x="0" y="0"/>
              <a:chExt cx="812800" cy="812800"/>
            </a:xfrm>
          </p:grpSpPr>
          <p:sp>
            <p:nvSpPr>
              <p:cNvPr id="41" name="Freeform 4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42" name="TextBox 42"/>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3" name="Group 43"/>
            <p:cNvGrpSpPr/>
            <p:nvPr/>
          </p:nvGrpSpPr>
          <p:grpSpPr>
            <a:xfrm rot="-2700000">
              <a:off x="1919586" y="2944532"/>
              <a:ext cx="5309215" cy="5309215"/>
              <a:chOff x="0" y="0"/>
              <a:chExt cx="812800" cy="812800"/>
            </a:xfrm>
          </p:grpSpPr>
          <p:sp>
            <p:nvSpPr>
              <p:cNvPr id="44" name="Freeform 4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45" name="TextBox 45"/>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6" name="Group 46"/>
            <p:cNvGrpSpPr/>
            <p:nvPr/>
          </p:nvGrpSpPr>
          <p:grpSpPr>
            <a:xfrm rot="-2700000">
              <a:off x="2582917" y="2944532"/>
              <a:ext cx="5309215" cy="5309215"/>
              <a:chOff x="0" y="0"/>
              <a:chExt cx="812800" cy="812800"/>
            </a:xfrm>
          </p:grpSpPr>
          <p:sp>
            <p:nvSpPr>
              <p:cNvPr id="47" name="Freeform 4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28575" cap="sq">
                <a:solidFill>
                  <a:srgbClr val="FFFFFF"/>
                </a:solidFill>
                <a:prstDash val="solid"/>
                <a:miter/>
              </a:ln>
            </p:spPr>
          </p:sp>
          <p:sp>
            <p:nvSpPr>
              <p:cNvPr id="48" name="TextBox 48"/>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9" name="Group 49"/>
            <p:cNvGrpSpPr/>
            <p:nvPr/>
          </p:nvGrpSpPr>
          <p:grpSpPr>
            <a:xfrm rot="-2700000">
              <a:off x="2650903" y="1099575"/>
              <a:ext cx="5309215" cy="5309215"/>
              <a:chOff x="0" y="0"/>
              <a:chExt cx="812800" cy="812800"/>
            </a:xfrm>
          </p:grpSpPr>
          <p:sp>
            <p:nvSpPr>
              <p:cNvPr id="50" name="Freeform 5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28575" cap="sq">
                <a:solidFill>
                  <a:srgbClr val="FFFFFF"/>
                </a:solidFill>
                <a:prstDash val="solid"/>
                <a:miter/>
              </a:ln>
            </p:spPr>
          </p:sp>
          <p:sp>
            <p:nvSpPr>
              <p:cNvPr id="51" name="TextBox 51"/>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sp>
        <p:nvSpPr>
          <p:cNvPr id="52" name="Freeform 52"/>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6" name="Group 55">
            <a:extLst>
              <a:ext uri="{FF2B5EF4-FFF2-40B4-BE49-F238E27FC236}">
                <a16:creationId xmlns:a16="http://schemas.microsoft.com/office/drawing/2014/main" id="{52793811-1F9C-4F9E-8D11-3DBFDF4EEAC8}"/>
              </a:ext>
            </a:extLst>
          </p:cNvPr>
          <p:cNvGrpSpPr/>
          <p:nvPr/>
        </p:nvGrpSpPr>
        <p:grpSpPr>
          <a:xfrm>
            <a:off x="12725400" y="342469"/>
            <a:ext cx="5000832" cy="687135"/>
            <a:chOff x="12759661" y="77805"/>
            <a:chExt cx="4669392" cy="616900"/>
          </a:xfrm>
        </p:grpSpPr>
        <p:sp>
          <p:nvSpPr>
            <p:cNvPr id="58" name="Freeform 11">
              <a:extLst>
                <a:ext uri="{FF2B5EF4-FFF2-40B4-BE49-F238E27FC236}">
                  <a16:creationId xmlns:a16="http://schemas.microsoft.com/office/drawing/2014/main" id="{15EA65DB-DD1E-4388-BDC5-3403988D029F}"/>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59" name="Freeform 12">
              <a:extLst>
                <a:ext uri="{FF2B5EF4-FFF2-40B4-BE49-F238E27FC236}">
                  <a16:creationId xmlns:a16="http://schemas.microsoft.com/office/drawing/2014/main" id="{7E9D434A-89D5-4B4A-90DD-A152134C38A8}"/>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60" name="Freeform 13">
              <a:extLst>
                <a:ext uri="{FF2B5EF4-FFF2-40B4-BE49-F238E27FC236}">
                  <a16:creationId xmlns:a16="http://schemas.microsoft.com/office/drawing/2014/main" id="{D243DFBE-2C06-422C-B58A-2372814F08E2}"/>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61" name="Freeform 14">
              <a:extLst>
                <a:ext uri="{FF2B5EF4-FFF2-40B4-BE49-F238E27FC236}">
                  <a16:creationId xmlns:a16="http://schemas.microsoft.com/office/drawing/2014/main" id="{F8521F0F-045B-40B8-9C71-C830F7261C37}"/>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sp>
        <p:nvSpPr>
          <p:cNvPr id="62" name="TextBox 61">
            <a:extLst>
              <a:ext uri="{FF2B5EF4-FFF2-40B4-BE49-F238E27FC236}">
                <a16:creationId xmlns:a16="http://schemas.microsoft.com/office/drawing/2014/main" id="{64F8B5FC-07BD-47A5-8E75-6747F1D1CAFC}"/>
              </a:ext>
            </a:extLst>
          </p:cNvPr>
          <p:cNvSpPr txBox="1"/>
          <p:nvPr/>
        </p:nvSpPr>
        <p:spPr>
          <a:xfrm>
            <a:off x="1219200" y="1989389"/>
            <a:ext cx="15316200" cy="8032968"/>
          </a:xfrm>
          <a:prstGeom prst="rect">
            <a:avLst/>
          </a:prstGeom>
          <a:noFill/>
        </p:spPr>
        <p:txBody>
          <a:bodyPr wrap="square">
            <a:spAutoFit/>
          </a:bodyPr>
          <a:lstStyle/>
          <a:p>
            <a:pPr algn="just"/>
            <a:r>
              <a:rPr lang="id-ID" sz="3200" b="1" dirty="0">
                <a:latin typeface="Times New Roman" panose="02020603050405020304" pitchFamily="18" charset="0"/>
                <a:cs typeface="Times New Roman" panose="02020603050405020304" pitchFamily="18" charset="0"/>
              </a:rPr>
              <a:t>Pengertian Psikoanalisis</a:t>
            </a:r>
          </a:p>
          <a:p>
            <a:pPr algn="just"/>
            <a:r>
              <a:rPr lang="id-ID" sz="2800" dirty="0">
                <a:latin typeface="Times New Roman" panose="02020603050405020304" pitchFamily="18" charset="0"/>
                <a:cs typeface="Times New Roman" panose="02020603050405020304" pitchFamily="18" charset="0"/>
              </a:rPr>
              <a:t>Psikoanalisis merupakan istilah tertentu dalam kajian psikologi sastra, psikoanalisis menjadi landasan utama dalam penelitian kejiwaan, terutama dalam konteks karya sastra. Psikoanalisis pada karya sastra berguna untuk mengkaji karakter-karakter pada drama atau novel dari sudut pandang psikologis.</a:t>
            </a:r>
          </a:p>
          <a:p>
            <a:pPr algn="just"/>
            <a:endParaRPr lang="id-ID" sz="2800" dirty="0">
              <a:latin typeface="Times New Roman" panose="02020603050405020304" pitchFamily="18" charset="0"/>
              <a:cs typeface="Times New Roman" panose="02020603050405020304" pitchFamily="18" charset="0"/>
            </a:endParaRPr>
          </a:p>
          <a:p>
            <a:pPr algn="just"/>
            <a:r>
              <a:rPr lang="id-ID" sz="3200" b="1" dirty="0">
                <a:latin typeface="Times New Roman" panose="02020603050405020304" pitchFamily="18" charset="0"/>
                <a:cs typeface="Times New Roman" panose="02020603050405020304" pitchFamily="18" charset="0"/>
              </a:rPr>
              <a:t>Alasan Penelitian</a:t>
            </a:r>
          </a:p>
          <a:p>
            <a:pPr algn="just"/>
            <a:r>
              <a:rPr lang="id-ID" sz="2800" dirty="0">
                <a:latin typeface="Times New Roman" panose="02020603050405020304" pitchFamily="18" charset="0"/>
                <a:cs typeface="Times New Roman" panose="02020603050405020304" pitchFamily="18" charset="0"/>
              </a:rPr>
              <a:t>Penelitian ini sangat penting untuk dikaji karena penelitian ini dapat membantu seseorang untuk menemukan pengetahuan baru dan memperluas pemahaman mengenai kepribadian seorang tokoh terutama yang mengidap gangguan mental, pada suatu karya sastra.</a:t>
            </a:r>
          </a:p>
          <a:p>
            <a:pPr algn="just"/>
            <a:r>
              <a:rPr lang="id-ID" sz="2800" dirty="0">
                <a:latin typeface="Times New Roman" panose="02020603050405020304" pitchFamily="18" charset="0"/>
                <a:cs typeface="Times New Roman" panose="02020603050405020304" pitchFamily="18" charset="0"/>
              </a:rPr>
              <a:t>Penulis juga memilih film “Ku Kira Kau Rumah” dalam penelitian ini karena id, ego, superego sangat berkaitan dengan perilaku tokoh utama yang mengidap gangguan bipolar selain itu film ini juga sangat menarik untuk dikaji.</a:t>
            </a:r>
          </a:p>
          <a:p>
            <a:pPr algn="just"/>
            <a:endParaRPr lang="id-ID" sz="2800" dirty="0">
              <a:latin typeface="Times New Roman" panose="02020603050405020304" pitchFamily="18" charset="0"/>
              <a:cs typeface="Times New Roman" panose="02020603050405020304" pitchFamily="18" charset="0"/>
            </a:endParaRPr>
          </a:p>
          <a:p>
            <a:pPr algn="just"/>
            <a:r>
              <a:rPr lang="id-ID" sz="3200" b="1" dirty="0">
                <a:latin typeface="Times New Roman" panose="02020603050405020304" pitchFamily="18" charset="0"/>
                <a:cs typeface="Times New Roman" panose="02020603050405020304" pitchFamily="18" charset="0"/>
              </a:rPr>
              <a:t>Tujuan Penelitian</a:t>
            </a:r>
          </a:p>
          <a:p>
            <a:pPr algn="just"/>
            <a:r>
              <a:rPr lang="id-ID" sz="2800" dirty="0">
                <a:latin typeface="Times New Roman" panose="02020603050405020304" pitchFamily="18" charset="0"/>
                <a:cs typeface="Times New Roman" panose="02020603050405020304" pitchFamily="18" charset="0"/>
              </a:rPr>
              <a:t>Penelitian ini bertujuan untuk menganalisis dinamika kepribadian tokoh utama dengan menggunakan pendekatan psikoanalisis Sigmund Freud yang mencakup Id, Ego, dan Superego.</a:t>
            </a:r>
          </a:p>
          <a:p>
            <a:pPr algn="just"/>
            <a:endParaRPr lang="id-ID"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
        <p:nvSpPr>
          <p:cNvPr id="64" name="TextBox 2">
            <a:extLst>
              <a:ext uri="{FF2B5EF4-FFF2-40B4-BE49-F238E27FC236}">
                <a16:creationId xmlns:a16="http://schemas.microsoft.com/office/drawing/2014/main" id="{EC3D77EA-2927-43F6-9250-B54B8DC843FF}"/>
              </a:ext>
            </a:extLst>
          </p:cNvPr>
          <p:cNvSpPr txBox="1"/>
          <p:nvPr/>
        </p:nvSpPr>
        <p:spPr>
          <a:xfrm>
            <a:off x="950085" y="-541784"/>
            <a:ext cx="5173842" cy="1136465"/>
          </a:xfrm>
          <a:prstGeom prst="rect">
            <a:avLst/>
          </a:prstGeom>
        </p:spPr>
        <p:txBody>
          <a:bodyPr wrap="square" lIns="0" tIns="0" rIns="0" bIns="0" rtlCol="0" anchor="t">
            <a:spAutoFit/>
          </a:bodyPr>
          <a:lstStyle/>
          <a:p>
            <a:pPr algn="ctr">
              <a:lnSpc>
                <a:spcPts val="9822"/>
              </a:lnSpc>
            </a:pPr>
            <a:r>
              <a:rPr lang="en-US" sz="5400" dirty="0">
                <a:solidFill>
                  <a:srgbClr val="21264D"/>
                </a:solidFill>
                <a:latin typeface="Poppins Bold"/>
              </a:rPr>
              <a:t>        </a:t>
            </a:r>
            <a:endParaRPr lang="id-ID" sz="5400" dirty="0">
              <a:solidFill>
                <a:srgbClr val="21264D"/>
              </a:solidFill>
              <a:latin typeface="Poppins Bold"/>
            </a:endParaRPr>
          </a:p>
        </p:txBody>
      </p:sp>
      <p:sp>
        <p:nvSpPr>
          <p:cNvPr id="29" name="Rectangle 28">
            <a:extLst>
              <a:ext uri="{FF2B5EF4-FFF2-40B4-BE49-F238E27FC236}">
                <a16:creationId xmlns:a16="http://schemas.microsoft.com/office/drawing/2014/main" id="{A7901C95-954C-479C-B611-96D26B108FD3}"/>
              </a:ext>
            </a:extLst>
          </p:cNvPr>
          <p:cNvSpPr/>
          <p:nvPr/>
        </p:nvSpPr>
        <p:spPr>
          <a:xfrm>
            <a:off x="1301640" y="610694"/>
            <a:ext cx="6073570" cy="962454"/>
          </a:xfrm>
          <a:prstGeom prst="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dirty="0">
                <a:latin typeface="Poppins Bold" panose="020B0604020202020204" charset="0"/>
                <a:cs typeface="Poppins Bold" panose="020B0604020202020204" charset="0"/>
              </a:rPr>
              <a:t>Pendahuluan</a:t>
            </a:r>
            <a:endParaRPr lang="en-ID" sz="5400" dirty="0">
              <a:latin typeface="Poppins Bold" panose="020B0604020202020204" charset="0"/>
              <a:cs typeface="Poppins Bold"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3"/>
          <p:cNvSpPr txBox="1"/>
          <p:nvPr/>
        </p:nvSpPr>
        <p:spPr>
          <a:xfrm>
            <a:off x="2313829" y="3965355"/>
            <a:ext cx="2536461" cy="492289"/>
          </a:xfrm>
          <a:prstGeom prst="rect">
            <a:avLst/>
          </a:prstGeom>
        </p:spPr>
        <p:txBody>
          <a:bodyPr lIns="0" tIns="0" rIns="0" bIns="0" rtlCol="0" anchor="t">
            <a:spAutoFit/>
          </a:bodyPr>
          <a:lstStyle/>
          <a:p>
            <a:pPr algn="ctr">
              <a:lnSpc>
                <a:spcPts val="3588"/>
              </a:lnSpc>
            </a:pPr>
            <a:r>
              <a:rPr lang="en-US" sz="3120">
                <a:solidFill>
                  <a:srgbClr val="FFFFFF"/>
                </a:solidFill>
                <a:latin typeface="Poppins Bold"/>
              </a:rPr>
              <a:t>VARIBEL  X</a:t>
            </a:r>
          </a:p>
        </p:txBody>
      </p:sp>
      <p:sp>
        <p:nvSpPr>
          <p:cNvPr id="35" name="TextBox 35"/>
          <p:cNvSpPr txBox="1"/>
          <p:nvPr/>
        </p:nvSpPr>
        <p:spPr>
          <a:xfrm>
            <a:off x="13437710" y="3965355"/>
            <a:ext cx="2536461" cy="492289"/>
          </a:xfrm>
          <a:prstGeom prst="rect">
            <a:avLst/>
          </a:prstGeom>
        </p:spPr>
        <p:txBody>
          <a:bodyPr lIns="0" tIns="0" rIns="0" bIns="0" rtlCol="0" anchor="t">
            <a:spAutoFit/>
          </a:bodyPr>
          <a:lstStyle/>
          <a:p>
            <a:pPr algn="ctr">
              <a:lnSpc>
                <a:spcPts val="3588"/>
              </a:lnSpc>
            </a:pPr>
            <a:r>
              <a:rPr lang="en-US" sz="3120">
                <a:solidFill>
                  <a:srgbClr val="FFFFFF"/>
                </a:solidFill>
                <a:latin typeface="Poppins Bold"/>
              </a:rPr>
              <a:t>VARIBEL  Z</a:t>
            </a:r>
          </a:p>
        </p:txBody>
      </p:sp>
      <p:grpSp>
        <p:nvGrpSpPr>
          <p:cNvPr id="36" name="Group 36"/>
          <p:cNvGrpSpPr/>
          <p:nvPr/>
        </p:nvGrpSpPr>
        <p:grpSpPr>
          <a:xfrm rot="5400000">
            <a:off x="-2358512" y="7769244"/>
            <a:ext cx="6794770" cy="7029681"/>
            <a:chOff x="0" y="0"/>
            <a:chExt cx="9059693" cy="9372909"/>
          </a:xfrm>
        </p:grpSpPr>
        <p:grpSp>
          <p:nvGrpSpPr>
            <p:cNvPr id="37" name="Group 37"/>
            <p:cNvGrpSpPr/>
            <p:nvPr/>
          </p:nvGrpSpPr>
          <p:grpSpPr>
            <a:xfrm rot="-2700000">
              <a:off x="1099575" y="2964119"/>
              <a:ext cx="5309215" cy="5309215"/>
              <a:chOff x="0" y="0"/>
              <a:chExt cx="812800" cy="812800"/>
            </a:xfrm>
          </p:grpSpPr>
          <p:sp>
            <p:nvSpPr>
              <p:cNvPr id="38" name="Freeform 3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sp>
          <p:sp>
            <p:nvSpPr>
              <p:cNvPr id="39" name="TextBox 39"/>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0" name="Group 40"/>
            <p:cNvGrpSpPr/>
            <p:nvPr/>
          </p:nvGrpSpPr>
          <p:grpSpPr>
            <a:xfrm rot="-2700000">
              <a:off x="1919586" y="1099575"/>
              <a:ext cx="5309215" cy="5309215"/>
              <a:chOff x="0" y="0"/>
              <a:chExt cx="812800" cy="812800"/>
            </a:xfrm>
          </p:grpSpPr>
          <p:sp>
            <p:nvSpPr>
              <p:cNvPr id="41" name="Freeform 4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42" name="TextBox 42"/>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3" name="Group 43"/>
            <p:cNvGrpSpPr/>
            <p:nvPr/>
          </p:nvGrpSpPr>
          <p:grpSpPr>
            <a:xfrm rot="-2700000">
              <a:off x="1919586" y="2944532"/>
              <a:ext cx="5309215" cy="5309215"/>
              <a:chOff x="0" y="0"/>
              <a:chExt cx="812800" cy="812800"/>
            </a:xfrm>
          </p:grpSpPr>
          <p:sp>
            <p:nvSpPr>
              <p:cNvPr id="44" name="Freeform 4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45" name="TextBox 45"/>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6" name="Group 46"/>
            <p:cNvGrpSpPr/>
            <p:nvPr/>
          </p:nvGrpSpPr>
          <p:grpSpPr>
            <a:xfrm rot="-2700000">
              <a:off x="2582917" y="2944532"/>
              <a:ext cx="5309215" cy="5309215"/>
              <a:chOff x="0" y="0"/>
              <a:chExt cx="812800" cy="812800"/>
            </a:xfrm>
          </p:grpSpPr>
          <p:sp>
            <p:nvSpPr>
              <p:cNvPr id="47" name="Freeform 4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28575" cap="sq">
                <a:solidFill>
                  <a:srgbClr val="FFFFFF"/>
                </a:solidFill>
                <a:prstDash val="solid"/>
                <a:miter/>
              </a:ln>
            </p:spPr>
          </p:sp>
          <p:sp>
            <p:nvSpPr>
              <p:cNvPr id="48" name="TextBox 48"/>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nvGrpSpPr>
            <p:cNvPr id="49" name="Group 49"/>
            <p:cNvGrpSpPr/>
            <p:nvPr/>
          </p:nvGrpSpPr>
          <p:grpSpPr>
            <a:xfrm rot="-2700000">
              <a:off x="2650903" y="1099575"/>
              <a:ext cx="5309215" cy="5309215"/>
              <a:chOff x="0" y="0"/>
              <a:chExt cx="812800" cy="812800"/>
            </a:xfrm>
          </p:grpSpPr>
          <p:sp>
            <p:nvSpPr>
              <p:cNvPr id="50" name="Freeform 5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28575" cap="sq">
                <a:solidFill>
                  <a:srgbClr val="FFFFFF"/>
                </a:solidFill>
                <a:prstDash val="solid"/>
                <a:miter/>
              </a:ln>
            </p:spPr>
          </p:sp>
          <p:sp>
            <p:nvSpPr>
              <p:cNvPr id="51" name="TextBox 51"/>
              <p:cNvSpPr txBox="1"/>
              <p:nvPr/>
            </p:nvSpPr>
            <p:spPr>
              <a:xfrm>
                <a:off x="0" y="-38100"/>
                <a:ext cx="812800" cy="850900"/>
              </a:xfrm>
              <a:prstGeom prst="rect">
                <a:avLst/>
              </a:prstGeom>
            </p:spPr>
            <p:txBody>
              <a:bodyPr lIns="38189" tIns="38189" rIns="38189" bIns="38189" rtlCol="0" anchor="ctr"/>
              <a:lstStyle/>
              <a:p>
                <a:pPr algn="ctr">
                  <a:lnSpc>
                    <a:spcPts val="2659"/>
                  </a:lnSpc>
                  <a:spcBef>
                    <a:spcPct val="0"/>
                  </a:spcBef>
                </a:pPr>
                <a:endParaRPr/>
              </a:p>
            </p:txBody>
          </p:sp>
        </p:grpSp>
      </p:grpSp>
      <p:sp>
        <p:nvSpPr>
          <p:cNvPr id="52" name="Freeform 52"/>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6" name="Group 55">
            <a:extLst>
              <a:ext uri="{FF2B5EF4-FFF2-40B4-BE49-F238E27FC236}">
                <a16:creationId xmlns:a16="http://schemas.microsoft.com/office/drawing/2014/main" id="{52793811-1F9C-4F9E-8D11-3DBFDF4EEAC8}"/>
              </a:ext>
            </a:extLst>
          </p:cNvPr>
          <p:cNvGrpSpPr/>
          <p:nvPr/>
        </p:nvGrpSpPr>
        <p:grpSpPr>
          <a:xfrm>
            <a:off x="12812954" y="342900"/>
            <a:ext cx="5000832" cy="687135"/>
            <a:chOff x="12759661" y="77805"/>
            <a:chExt cx="4669392" cy="616900"/>
          </a:xfrm>
        </p:grpSpPr>
        <p:sp>
          <p:nvSpPr>
            <p:cNvPr id="58" name="Freeform 11">
              <a:extLst>
                <a:ext uri="{FF2B5EF4-FFF2-40B4-BE49-F238E27FC236}">
                  <a16:creationId xmlns:a16="http://schemas.microsoft.com/office/drawing/2014/main" id="{15EA65DB-DD1E-4388-BDC5-3403988D029F}"/>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59" name="Freeform 12">
              <a:extLst>
                <a:ext uri="{FF2B5EF4-FFF2-40B4-BE49-F238E27FC236}">
                  <a16:creationId xmlns:a16="http://schemas.microsoft.com/office/drawing/2014/main" id="{7E9D434A-89D5-4B4A-90DD-A152134C38A8}"/>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60" name="Freeform 13">
              <a:extLst>
                <a:ext uri="{FF2B5EF4-FFF2-40B4-BE49-F238E27FC236}">
                  <a16:creationId xmlns:a16="http://schemas.microsoft.com/office/drawing/2014/main" id="{D243DFBE-2C06-422C-B58A-2372814F08E2}"/>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61" name="Freeform 14">
              <a:extLst>
                <a:ext uri="{FF2B5EF4-FFF2-40B4-BE49-F238E27FC236}">
                  <a16:creationId xmlns:a16="http://schemas.microsoft.com/office/drawing/2014/main" id="{F8521F0F-045B-40B8-9C71-C830F7261C37}"/>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sp>
        <p:nvSpPr>
          <p:cNvPr id="5" name="Rectangle 4">
            <a:extLst>
              <a:ext uri="{FF2B5EF4-FFF2-40B4-BE49-F238E27FC236}">
                <a16:creationId xmlns:a16="http://schemas.microsoft.com/office/drawing/2014/main" id="{736FB016-6C76-4254-B0D8-836EDB809322}"/>
              </a:ext>
            </a:extLst>
          </p:cNvPr>
          <p:cNvSpPr/>
          <p:nvPr/>
        </p:nvSpPr>
        <p:spPr>
          <a:xfrm>
            <a:off x="1166532" y="668282"/>
            <a:ext cx="11543348" cy="969647"/>
          </a:xfrm>
          <a:prstGeom prst="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dirty="0">
                <a:latin typeface="Poppins Bold" panose="020B0604020202020204" charset="0"/>
                <a:cs typeface="Poppins Bold" panose="020B0604020202020204" charset="0"/>
              </a:rPr>
              <a:t>Pengertian Id, Ego, Superego</a:t>
            </a:r>
            <a:endParaRPr lang="en-ID" sz="5400" dirty="0">
              <a:latin typeface="Poppins Bold" panose="020B0604020202020204" charset="0"/>
              <a:cs typeface="Poppins Bold" panose="020B0604020202020204" charset="0"/>
            </a:endParaRPr>
          </a:p>
        </p:txBody>
      </p:sp>
      <p:sp>
        <p:nvSpPr>
          <p:cNvPr id="6" name="Rectangle 5">
            <a:extLst>
              <a:ext uri="{FF2B5EF4-FFF2-40B4-BE49-F238E27FC236}">
                <a16:creationId xmlns:a16="http://schemas.microsoft.com/office/drawing/2014/main" id="{BC455C61-AC26-4D38-A178-A6F0A6A19153}"/>
              </a:ext>
            </a:extLst>
          </p:cNvPr>
          <p:cNvSpPr/>
          <p:nvPr/>
        </p:nvSpPr>
        <p:spPr>
          <a:xfrm>
            <a:off x="762000" y="2135429"/>
            <a:ext cx="17027467" cy="6863417"/>
          </a:xfrm>
          <a:prstGeom prst="rect">
            <a:avLst/>
          </a:prstGeom>
        </p:spPr>
        <p:txBody>
          <a:bodyPr wrap="square">
            <a:spAutoFit/>
          </a:bodyPr>
          <a:lstStyle/>
          <a:p>
            <a:pPr algn="just"/>
            <a:r>
              <a:rPr lang="id-ID" sz="3200" b="1" dirty="0">
                <a:latin typeface="Times New Roman" panose="02020603050405020304" pitchFamily="18" charset="0"/>
                <a:cs typeface="Times New Roman" panose="02020603050405020304" pitchFamily="18" charset="0"/>
              </a:rPr>
              <a:t>Id</a:t>
            </a:r>
          </a:p>
          <a:p>
            <a:pPr algn="just"/>
            <a:r>
              <a:rPr lang="id-ID" sz="2800" dirty="0">
                <a:latin typeface="Times New Roman" panose="02020603050405020304" pitchFamily="18" charset="0"/>
                <a:cs typeface="Times New Roman" panose="02020603050405020304" pitchFamily="18" charset="0"/>
              </a:rPr>
              <a:t>Id merupakan sumber energi psikologis dan insting yang memotivasi individu untuk memenuhi kebutuhan fundamental seperti makan, seks, dan menghindari rasa sakit atau ketidaknyamanan. Id merupakan proses primer dalam diri manusia yang bersifat primitive, irrasional, tidak logis, dan fantasi (Freud, 2020 dalam Mushodiq &amp; Saputra, 2021). </a:t>
            </a:r>
          </a:p>
          <a:p>
            <a:pPr algn="just"/>
            <a:endParaRPr lang="id-ID" sz="3200" dirty="0">
              <a:latin typeface="Times New Roman" panose="02020603050405020304" pitchFamily="18" charset="0"/>
              <a:cs typeface="Times New Roman" panose="02020603050405020304" pitchFamily="18" charset="0"/>
            </a:endParaRPr>
          </a:p>
          <a:p>
            <a:pPr algn="just"/>
            <a:r>
              <a:rPr lang="id-ID" sz="3200" b="1" dirty="0">
                <a:latin typeface="Times New Roman" panose="02020603050405020304" pitchFamily="18" charset="0"/>
                <a:cs typeface="Times New Roman" panose="02020603050405020304" pitchFamily="18" charset="0"/>
              </a:rPr>
              <a:t>Ego</a:t>
            </a:r>
          </a:p>
          <a:p>
            <a:pPr algn="just"/>
            <a:r>
              <a:rPr lang="id-ID" sz="2800" dirty="0">
                <a:latin typeface="Times New Roman" panose="02020603050405020304" pitchFamily="18" charset="0"/>
                <a:cs typeface="Times New Roman" panose="02020603050405020304" pitchFamily="18" charset="0"/>
              </a:rPr>
              <a:t>Ego terjebak diantara dua kekuatan yang berlawanan dan berfungsi untuk menjaga dan juga mengikuti prinsip kenyataan dengan berusaha memenuhi kepuasan pribadi yang dibatasi oleh kenyataan. Ego berperan untuk membantu individu terkait dengan pengalaman-pengalaman yang benar-benar dapat memenuhi kebutuhan (Freud, 2020 dalam Mushodiq &amp; Saputra, 2021).</a:t>
            </a:r>
          </a:p>
          <a:p>
            <a:pPr algn="just"/>
            <a:endParaRPr lang="id-ID" sz="3200" b="1" dirty="0">
              <a:latin typeface="Times New Roman" panose="02020603050405020304" pitchFamily="18" charset="0"/>
              <a:cs typeface="Times New Roman" panose="02020603050405020304" pitchFamily="18" charset="0"/>
            </a:endParaRPr>
          </a:p>
          <a:p>
            <a:pPr algn="just"/>
            <a:r>
              <a:rPr lang="id-ID" sz="3200" b="1" dirty="0">
                <a:latin typeface="Times New Roman" panose="02020603050405020304" pitchFamily="18" charset="0"/>
                <a:cs typeface="Times New Roman" panose="02020603050405020304" pitchFamily="18" charset="0"/>
              </a:rPr>
              <a:t>Superego</a:t>
            </a:r>
          </a:p>
          <a:p>
            <a:pPr algn="just"/>
            <a:r>
              <a:rPr lang="id-ID" sz="2800" dirty="0">
                <a:latin typeface="Times New Roman" panose="02020603050405020304" pitchFamily="18" charset="0"/>
                <a:cs typeface="Times New Roman" panose="02020603050405020304" pitchFamily="18" charset="0"/>
              </a:rPr>
              <a:t>Superego layaknya “hati nurani” yang peka akan mana yang baik dan buruk. Menurut Freud superego terdiri dari dua unsur utama, yaitu suara hati (nurani) dan Ego Ideal (Freud, 1960 dalam Ahmad, 2011). </a:t>
            </a:r>
          </a:p>
        </p:txBody>
      </p:sp>
    </p:spTree>
    <p:extLst>
      <p:ext uri="{BB962C8B-B14F-4D97-AF65-F5344CB8AC3E}">
        <p14:creationId xmlns:p14="http://schemas.microsoft.com/office/powerpoint/2010/main" val="5026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2" name="Freeform 52"/>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9" name="Group 78">
            <a:extLst>
              <a:ext uri="{FF2B5EF4-FFF2-40B4-BE49-F238E27FC236}">
                <a16:creationId xmlns:a16="http://schemas.microsoft.com/office/drawing/2014/main" id="{72190942-BB36-40CB-AE65-AEC10DCD7CA1}"/>
              </a:ext>
            </a:extLst>
          </p:cNvPr>
          <p:cNvGrpSpPr/>
          <p:nvPr/>
        </p:nvGrpSpPr>
        <p:grpSpPr>
          <a:xfrm>
            <a:off x="5826887" y="1822204"/>
            <a:ext cx="11397263" cy="7366836"/>
            <a:chOff x="9074937" y="2872036"/>
            <a:chExt cx="8720456" cy="7559121"/>
          </a:xfrm>
        </p:grpSpPr>
        <p:grpSp>
          <p:nvGrpSpPr>
            <p:cNvPr id="69" name="Group 68">
              <a:extLst>
                <a:ext uri="{FF2B5EF4-FFF2-40B4-BE49-F238E27FC236}">
                  <a16:creationId xmlns:a16="http://schemas.microsoft.com/office/drawing/2014/main" id="{66509FA0-8682-4235-851D-71832EC458A8}"/>
                </a:ext>
              </a:extLst>
            </p:cNvPr>
            <p:cNvGrpSpPr/>
            <p:nvPr/>
          </p:nvGrpSpPr>
          <p:grpSpPr>
            <a:xfrm>
              <a:off x="9074937" y="2872036"/>
              <a:ext cx="8657515" cy="2183665"/>
              <a:chOff x="9630485" y="2858824"/>
              <a:chExt cx="8657515" cy="2183665"/>
            </a:xfrm>
          </p:grpSpPr>
          <p:sp>
            <p:nvSpPr>
              <p:cNvPr id="67" name="Freeform 2">
                <a:extLst>
                  <a:ext uri="{FF2B5EF4-FFF2-40B4-BE49-F238E27FC236}">
                    <a16:creationId xmlns:a16="http://schemas.microsoft.com/office/drawing/2014/main" id="{5661EE2C-78A2-429F-B825-204D6EC7990F}"/>
                  </a:ext>
                </a:extLst>
              </p:cNvPr>
              <p:cNvSpPr/>
              <p:nvPr/>
            </p:nvSpPr>
            <p:spPr>
              <a:xfrm>
                <a:off x="9630485" y="2858824"/>
                <a:ext cx="595210" cy="647987"/>
              </a:xfrm>
              <a:custGeom>
                <a:avLst/>
                <a:gdLst/>
                <a:ahLst/>
                <a:cxnLst/>
                <a:rect l="l" t="t" r="r" b="b"/>
                <a:pathLst>
                  <a:path w="659308" h="659308">
                    <a:moveTo>
                      <a:pt x="0" y="0"/>
                    </a:moveTo>
                    <a:lnTo>
                      <a:pt x="659308" y="0"/>
                    </a:lnTo>
                    <a:lnTo>
                      <a:pt x="659308" y="659308"/>
                    </a:lnTo>
                    <a:lnTo>
                      <a:pt x="0" y="659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68" name="TextBox 67">
                <a:extLst>
                  <a:ext uri="{FF2B5EF4-FFF2-40B4-BE49-F238E27FC236}">
                    <a16:creationId xmlns:a16="http://schemas.microsoft.com/office/drawing/2014/main" id="{E13167FE-4CF0-4C19-8A2F-C794506B32CD}"/>
                  </a:ext>
                </a:extLst>
              </p:cNvPr>
              <p:cNvSpPr txBox="1"/>
              <p:nvPr/>
            </p:nvSpPr>
            <p:spPr>
              <a:xfrm>
                <a:off x="10356486" y="2897593"/>
                <a:ext cx="7931514" cy="2144896"/>
              </a:xfrm>
              <a:prstGeom prst="rect">
                <a:avLst/>
              </a:prstGeom>
              <a:noFill/>
            </p:spPr>
            <p:txBody>
              <a:bodyPr wrap="square">
                <a:spAutoFit/>
              </a:bodyPr>
              <a:lstStyle/>
              <a:p>
                <a:pPr marR="0" lvl="0" algn="just">
                  <a:lnSpc>
                    <a:spcPct val="115000"/>
                  </a:lnSpc>
                  <a:spcBef>
                    <a:spcPts val="0"/>
                  </a:spcBef>
                  <a:spcAft>
                    <a:spcPts val="0"/>
                  </a:spcAft>
                </a:pPr>
                <a:r>
                  <a:rPr lang="id-ID" sz="2700" b="1" dirty="0">
                    <a:latin typeface="Times New Roman" panose="02020603050405020304" pitchFamily="18" charset="0"/>
                    <a:ea typeface="Times New Roman" panose="02020603050405020304" pitchFamily="18" charset="0"/>
                    <a:cs typeface="Times New Roman" panose="02020603050405020304" pitchFamily="18" charset="0"/>
                  </a:rPr>
                  <a:t>Penelitian Kualitatif </a:t>
                </a:r>
              </a:p>
              <a:p>
                <a:pPr marR="0" lvl="0" algn="just">
                  <a:lnSpc>
                    <a:spcPct val="115000"/>
                  </a:lnSpc>
                  <a:spcBef>
                    <a:spcPts val="0"/>
                  </a:spcBef>
                  <a:spcAft>
                    <a:spcPts val="0"/>
                  </a:spcAft>
                </a:pPr>
                <a:r>
                  <a:rPr lang="id-ID" sz="2700" dirty="0">
                    <a:latin typeface="Times New Roman" panose="02020603050405020304" pitchFamily="18" charset="0"/>
                    <a:ea typeface="Times New Roman" panose="02020603050405020304" pitchFamily="18" charset="0"/>
                    <a:cs typeface="Times New Roman" panose="02020603050405020304" pitchFamily="18" charset="0"/>
                  </a:rPr>
                  <a:t>Kualitatif adalah suatu pendekatan yang digunakan untuk mengkaji dan memahami kelompok atau individu yang menjadi subjek maupun objek pada sebuah penelitian.</a:t>
                </a:r>
                <a:endParaRPr lang="en-US" sz="27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289CEA3F-AF4A-40D3-9CDD-353F56555E93}"/>
                </a:ext>
              </a:extLst>
            </p:cNvPr>
            <p:cNvGrpSpPr/>
            <p:nvPr/>
          </p:nvGrpSpPr>
          <p:grpSpPr>
            <a:xfrm>
              <a:off x="9074937" y="4900227"/>
              <a:ext cx="8720456" cy="4968874"/>
              <a:chOff x="9623558" y="1662874"/>
              <a:chExt cx="8720456" cy="4968874"/>
            </a:xfrm>
          </p:grpSpPr>
          <p:sp>
            <p:nvSpPr>
              <p:cNvPr id="71" name="Freeform 2">
                <a:extLst>
                  <a:ext uri="{FF2B5EF4-FFF2-40B4-BE49-F238E27FC236}">
                    <a16:creationId xmlns:a16="http://schemas.microsoft.com/office/drawing/2014/main" id="{C6DEAAF1-6416-4A81-B5AA-4A527EE9692A}"/>
                  </a:ext>
                </a:extLst>
              </p:cNvPr>
              <p:cNvSpPr/>
              <p:nvPr/>
            </p:nvSpPr>
            <p:spPr>
              <a:xfrm>
                <a:off x="9623558" y="1992803"/>
                <a:ext cx="595210" cy="647987"/>
              </a:xfrm>
              <a:custGeom>
                <a:avLst/>
                <a:gdLst/>
                <a:ahLst/>
                <a:cxnLst/>
                <a:rect l="l" t="t" r="r" b="b"/>
                <a:pathLst>
                  <a:path w="659308" h="659308">
                    <a:moveTo>
                      <a:pt x="0" y="0"/>
                    </a:moveTo>
                    <a:lnTo>
                      <a:pt x="659308" y="0"/>
                    </a:lnTo>
                    <a:lnTo>
                      <a:pt x="659308" y="659308"/>
                    </a:lnTo>
                    <a:lnTo>
                      <a:pt x="0" y="659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2" name="TextBox 71">
                <a:extLst>
                  <a:ext uri="{FF2B5EF4-FFF2-40B4-BE49-F238E27FC236}">
                    <a16:creationId xmlns:a16="http://schemas.microsoft.com/office/drawing/2014/main" id="{BBE63B55-A978-41BB-9C84-CF16969D787C}"/>
                  </a:ext>
                </a:extLst>
              </p:cNvPr>
              <p:cNvSpPr txBox="1"/>
              <p:nvPr/>
            </p:nvSpPr>
            <p:spPr>
              <a:xfrm>
                <a:off x="10412500" y="1662874"/>
                <a:ext cx="7931514" cy="4968874"/>
              </a:xfrm>
              <a:prstGeom prst="rect">
                <a:avLst/>
              </a:prstGeom>
              <a:noFill/>
            </p:spPr>
            <p:txBody>
              <a:bodyPr wrap="square">
                <a:spAutoFit/>
              </a:bodyPr>
              <a:lstStyle/>
              <a:p>
                <a:pPr marR="0" lvl="0" algn="just">
                  <a:lnSpc>
                    <a:spcPct val="115000"/>
                  </a:lnSpc>
                  <a:spcBef>
                    <a:spcPts val="0"/>
                  </a:spcBef>
                  <a:spcAft>
                    <a:spcPts val="0"/>
                  </a:spcAft>
                </a:pPr>
                <a:r>
                  <a:rPr lang="id-ID" sz="2700" b="1" dirty="0">
                    <a:latin typeface="Times New Roman" panose="02020603050405020304" pitchFamily="18" charset="0"/>
                    <a:ea typeface="Times New Roman" panose="02020603050405020304" pitchFamily="18" charset="0"/>
                    <a:cs typeface="Times New Roman" panose="02020603050405020304" pitchFamily="18" charset="0"/>
                  </a:rPr>
                  <a:t>Teknik pengumpulan Data</a:t>
                </a:r>
              </a:p>
              <a:p>
                <a:pPr marL="514350" marR="0" lvl="0" indent="-514350" algn="just">
                  <a:lnSpc>
                    <a:spcPct val="115000"/>
                  </a:lnSpc>
                  <a:spcBef>
                    <a:spcPts val="0"/>
                  </a:spcBef>
                  <a:spcAft>
                    <a:spcPts val="0"/>
                  </a:spcAft>
                  <a:buAutoNum type="arabicPeriod"/>
                </a:pPr>
                <a:r>
                  <a:rPr lang="id-ID" sz="2700" dirty="0">
                    <a:latin typeface="Times New Roman" panose="02020603050405020304" pitchFamily="18" charset="0"/>
                    <a:ea typeface="Times New Roman" panose="02020603050405020304" pitchFamily="18" charset="0"/>
                    <a:cs typeface="Times New Roman" panose="02020603050405020304" pitchFamily="18" charset="0"/>
                  </a:rPr>
                  <a:t>Membaca secara seksama psikologi sastra yang dimaksud oleh Sigmund Freud</a:t>
                </a:r>
              </a:p>
              <a:p>
                <a:pPr marL="514350" marR="0" lvl="0" indent="-514350" algn="just">
                  <a:lnSpc>
                    <a:spcPct val="115000"/>
                  </a:lnSpc>
                  <a:spcBef>
                    <a:spcPts val="0"/>
                  </a:spcBef>
                  <a:spcAft>
                    <a:spcPts val="0"/>
                  </a:spcAft>
                  <a:buAutoNum type="arabicPeriod"/>
                </a:pPr>
                <a:r>
                  <a:rPr lang="id-ID" sz="2700" dirty="0">
                    <a:latin typeface="Times New Roman" panose="02020603050405020304" pitchFamily="18" charset="0"/>
                    <a:ea typeface="Times New Roman" panose="02020603050405020304" pitchFamily="18" charset="0"/>
                    <a:cs typeface="Times New Roman" panose="02020603050405020304" pitchFamily="18" charset="0"/>
                  </a:rPr>
                  <a:t>Memilah dan memberikan kode data pada film </a:t>
                </a:r>
              </a:p>
              <a:p>
                <a:pPr marL="514350" marR="0" lvl="0" indent="-514350" algn="just">
                  <a:lnSpc>
                    <a:spcPct val="115000"/>
                  </a:lnSpc>
                  <a:spcBef>
                    <a:spcPts val="0"/>
                  </a:spcBef>
                  <a:spcAft>
                    <a:spcPts val="0"/>
                  </a:spcAft>
                  <a:buAutoNum type="arabicPeriod"/>
                </a:pPr>
                <a:r>
                  <a:rPr lang="id-ID" sz="2700" dirty="0">
                    <a:latin typeface="Times New Roman" panose="02020603050405020304" pitchFamily="18" charset="0"/>
                    <a:ea typeface="Times New Roman" panose="02020603050405020304" pitchFamily="18" charset="0"/>
                    <a:cs typeface="Times New Roman" panose="02020603050405020304" pitchFamily="18" charset="0"/>
                  </a:rPr>
                  <a:t>Menentukan data yang relevan berdasarkan masalah dan tujuan</a:t>
                </a:r>
              </a:p>
              <a:p>
                <a:pPr marL="514350" marR="0" lvl="0" indent="-514350" algn="just">
                  <a:lnSpc>
                    <a:spcPct val="115000"/>
                  </a:lnSpc>
                  <a:spcBef>
                    <a:spcPts val="0"/>
                  </a:spcBef>
                  <a:spcAft>
                    <a:spcPts val="0"/>
                  </a:spcAft>
                  <a:buAutoNum type="arabicPeriod"/>
                </a:pPr>
                <a:r>
                  <a:rPr lang="id-ID" sz="2700" dirty="0">
                    <a:latin typeface="Times New Roman" panose="02020603050405020304" pitchFamily="18" charset="0"/>
                    <a:ea typeface="Times New Roman" panose="02020603050405020304" pitchFamily="18" charset="0"/>
                    <a:cs typeface="Times New Roman" panose="02020603050405020304" pitchFamily="18" charset="0"/>
                  </a:rPr>
                  <a:t>Mengekpresikan dengan jelas id, ego, superego</a:t>
                </a:r>
              </a:p>
              <a:p>
                <a:pPr marL="514350" marR="0" lvl="0" indent="-514350" algn="just">
                  <a:lnSpc>
                    <a:spcPct val="115000"/>
                  </a:lnSpc>
                  <a:spcBef>
                    <a:spcPts val="0"/>
                  </a:spcBef>
                  <a:spcAft>
                    <a:spcPts val="0"/>
                  </a:spcAft>
                  <a:buAutoNum type="arabicPeriod"/>
                </a:pPr>
                <a:r>
                  <a:rPr lang="id-ID" sz="2700" dirty="0">
                    <a:latin typeface="Times New Roman" panose="02020603050405020304" pitchFamily="18" charset="0"/>
                    <a:ea typeface="Times New Roman" panose="02020603050405020304" pitchFamily="18" charset="0"/>
                    <a:cs typeface="Times New Roman" panose="02020603050405020304" pitchFamily="18" charset="0"/>
                  </a:rPr>
                  <a:t>Menganalisis data sesuai dengan teori Sigmund Freud </a:t>
                </a:r>
              </a:p>
              <a:p>
                <a:pPr marR="0" lvl="0" algn="just">
                  <a:lnSpc>
                    <a:spcPct val="115000"/>
                  </a:lnSpc>
                  <a:spcBef>
                    <a:spcPts val="0"/>
                  </a:spcBef>
                  <a:spcAft>
                    <a:spcPts val="0"/>
                  </a:spcAft>
                </a:pPr>
                <a:endParaRPr lang="id-ID" sz="27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id-ID" sz="27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n-US" sz="27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grpSp>
          <p:nvGrpSpPr>
            <p:cNvPr id="73" name="Group 72">
              <a:extLst>
                <a:ext uri="{FF2B5EF4-FFF2-40B4-BE49-F238E27FC236}">
                  <a16:creationId xmlns:a16="http://schemas.microsoft.com/office/drawing/2014/main" id="{72C77FD1-2A39-4C1A-8D3E-DD8673D76AD2}"/>
                </a:ext>
              </a:extLst>
            </p:cNvPr>
            <p:cNvGrpSpPr/>
            <p:nvPr/>
          </p:nvGrpSpPr>
          <p:grpSpPr>
            <a:xfrm>
              <a:off x="9213168" y="8404051"/>
              <a:ext cx="8576570" cy="2027106"/>
              <a:chOff x="9796694" y="3419510"/>
              <a:chExt cx="8576570" cy="2027106"/>
            </a:xfrm>
          </p:grpSpPr>
          <p:sp>
            <p:nvSpPr>
              <p:cNvPr id="74" name="Freeform 2">
                <a:extLst>
                  <a:ext uri="{FF2B5EF4-FFF2-40B4-BE49-F238E27FC236}">
                    <a16:creationId xmlns:a16="http://schemas.microsoft.com/office/drawing/2014/main" id="{45439A29-076F-4278-989D-425B955FB6F1}"/>
                  </a:ext>
                </a:extLst>
              </p:cNvPr>
              <p:cNvSpPr/>
              <p:nvPr/>
            </p:nvSpPr>
            <p:spPr>
              <a:xfrm>
                <a:off x="9796694" y="3456828"/>
                <a:ext cx="595210" cy="647987"/>
              </a:xfrm>
              <a:custGeom>
                <a:avLst/>
                <a:gdLst/>
                <a:ahLst/>
                <a:cxnLst/>
                <a:rect l="l" t="t" r="r" b="b"/>
                <a:pathLst>
                  <a:path w="659308" h="659308">
                    <a:moveTo>
                      <a:pt x="0" y="0"/>
                    </a:moveTo>
                    <a:lnTo>
                      <a:pt x="659308" y="0"/>
                    </a:lnTo>
                    <a:lnTo>
                      <a:pt x="659308" y="659308"/>
                    </a:lnTo>
                    <a:lnTo>
                      <a:pt x="0" y="659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5" name="TextBox 74">
                <a:extLst>
                  <a:ext uri="{FF2B5EF4-FFF2-40B4-BE49-F238E27FC236}">
                    <a16:creationId xmlns:a16="http://schemas.microsoft.com/office/drawing/2014/main" id="{2AA4394E-9443-40D0-BD1D-89E87566CCE7}"/>
                  </a:ext>
                </a:extLst>
              </p:cNvPr>
              <p:cNvSpPr txBox="1"/>
              <p:nvPr/>
            </p:nvSpPr>
            <p:spPr>
              <a:xfrm>
                <a:off x="10441749" y="3419510"/>
                <a:ext cx="7931515" cy="2027106"/>
              </a:xfrm>
              <a:prstGeom prst="rect">
                <a:avLst/>
              </a:prstGeom>
              <a:noFill/>
            </p:spPr>
            <p:txBody>
              <a:bodyPr wrap="square">
                <a:spAutoFit/>
              </a:bodyPr>
              <a:lstStyle/>
              <a:p>
                <a:pPr marR="0" lvl="0" algn="just">
                  <a:lnSpc>
                    <a:spcPct val="115000"/>
                  </a:lnSpc>
                  <a:spcBef>
                    <a:spcPts val="0"/>
                  </a:spcBef>
                  <a:spcAft>
                    <a:spcPts val="0"/>
                  </a:spcAft>
                </a:pPr>
                <a:r>
                  <a:rPr lang="id-ID" sz="2700" b="1" dirty="0">
                    <a:latin typeface="Times New Roman" panose="02020603050405020304" pitchFamily="18" charset="0"/>
                    <a:ea typeface="Times New Roman" panose="02020603050405020304" pitchFamily="18" charset="0"/>
                    <a:cs typeface="Times New Roman" panose="02020603050405020304" pitchFamily="18" charset="0"/>
                  </a:rPr>
                  <a:t>Teknik Analisis Data</a:t>
                </a:r>
              </a:p>
              <a:p>
                <a:pPr marL="514350" marR="0" lvl="0" indent="-514350" algn="just">
                  <a:lnSpc>
                    <a:spcPct val="115000"/>
                  </a:lnSpc>
                  <a:spcBef>
                    <a:spcPts val="0"/>
                  </a:spcBef>
                  <a:spcAft>
                    <a:spcPts val="0"/>
                  </a:spcAft>
                  <a:buAutoNum type="arabicPeriod"/>
                </a:pPr>
                <a:r>
                  <a:rPr lang="id-ID" sz="2700" dirty="0">
                    <a:effectLst/>
                    <a:latin typeface="Times New Roman" panose="02020603050405020304" pitchFamily="18" charset="0"/>
                    <a:ea typeface="Times New Roman" panose="02020603050405020304" pitchFamily="18" charset="0"/>
                    <a:cs typeface="Times New Roman" panose="02020603050405020304" pitchFamily="18" charset="0"/>
                  </a:rPr>
                  <a:t>Mereduksi data yang telah ditemukan </a:t>
                </a:r>
              </a:p>
              <a:p>
                <a:pPr marL="514350" marR="0" lvl="0" indent="-514350" algn="just">
                  <a:lnSpc>
                    <a:spcPct val="115000"/>
                  </a:lnSpc>
                  <a:spcBef>
                    <a:spcPts val="0"/>
                  </a:spcBef>
                  <a:spcAft>
                    <a:spcPts val="0"/>
                  </a:spcAft>
                  <a:buAutoNum type="arabicPeriod"/>
                </a:pPr>
                <a:r>
                  <a:rPr lang="id-ID" sz="2700" dirty="0">
                    <a:latin typeface="Times New Roman" panose="02020603050405020304" pitchFamily="18" charset="0"/>
                    <a:ea typeface="Times New Roman" panose="02020603050405020304" pitchFamily="18" charset="0"/>
                    <a:cs typeface="Times New Roman" panose="02020603050405020304" pitchFamily="18" charset="0"/>
                  </a:rPr>
                  <a:t>Penyajian data yang telah dipilih</a:t>
                </a:r>
              </a:p>
              <a:p>
                <a:pPr marL="514350" marR="0" lvl="0" indent="-514350" algn="just">
                  <a:lnSpc>
                    <a:spcPct val="115000"/>
                  </a:lnSpc>
                  <a:spcBef>
                    <a:spcPts val="0"/>
                  </a:spcBef>
                  <a:spcAft>
                    <a:spcPts val="0"/>
                  </a:spcAft>
                  <a:buAutoNum type="arabicPeriod"/>
                </a:pPr>
                <a:r>
                  <a:rPr lang="id-ID" sz="2700" dirty="0">
                    <a:effectLst/>
                    <a:latin typeface="Times New Roman" panose="02020603050405020304" pitchFamily="18" charset="0"/>
                    <a:ea typeface="Times New Roman" panose="02020603050405020304" pitchFamily="18" charset="0"/>
                    <a:cs typeface="Times New Roman" panose="02020603050405020304" pitchFamily="18" charset="0"/>
                  </a:rPr>
                  <a:t>Pengecekan keabsahan data dan menarik kesimpulan.</a:t>
                </a:r>
                <a:endParaRPr lang="en-US" sz="27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sp>
          <p:nvSpPr>
            <p:cNvPr id="78" name="TextBox 77">
              <a:extLst>
                <a:ext uri="{FF2B5EF4-FFF2-40B4-BE49-F238E27FC236}">
                  <a16:creationId xmlns:a16="http://schemas.microsoft.com/office/drawing/2014/main" id="{A15972BC-166D-4DAF-8E04-B0F72E2F684B}"/>
                </a:ext>
              </a:extLst>
            </p:cNvPr>
            <p:cNvSpPr txBox="1"/>
            <p:nvPr/>
          </p:nvSpPr>
          <p:spPr>
            <a:xfrm>
              <a:off x="9807865" y="4556040"/>
              <a:ext cx="7931514" cy="539891"/>
            </a:xfrm>
            <a:prstGeom prst="rect">
              <a:avLst/>
            </a:prstGeom>
            <a:noFill/>
          </p:spPr>
          <p:txBody>
            <a:bodyPr wrap="square">
              <a:spAutoFit/>
            </a:bodyPr>
            <a:lstStyle/>
            <a:p>
              <a:pPr marR="0" lvl="0" algn="just">
                <a:lnSpc>
                  <a:spcPct val="115000"/>
                </a:lnSpc>
                <a:spcBef>
                  <a:spcPts val="0"/>
                </a:spcBef>
                <a:spcAft>
                  <a:spcPts val="0"/>
                </a:spcAft>
              </a:pPr>
              <a:endParaRPr lang="en-US" sz="27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grpSp>
        <p:nvGrpSpPr>
          <p:cNvPr id="81" name="Group 80">
            <a:extLst>
              <a:ext uri="{FF2B5EF4-FFF2-40B4-BE49-F238E27FC236}">
                <a16:creationId xmlns:a16="http://schemas.microsoft.com/office/drawing/2014/main" id="{306AE4C2-E17D-4611-84FA-A2E12C77E3BB}"/>
              </a:ext>
            </a:extLst>
          </p:cNvPr>
          <p:cNvGrpSpPr/>
          <p:nvPr/>
        </p:nvGrpSpPr>
        <p:grpSpPr>
          <a:xfrm>
            <a:off x="12801600" y="290882"/>
            <a:ext cx="5000832" cy="687135"/>
            <a:chOff x="12759661" y="77805"/>
            <a:chExt cx="4669392" cy="616900"/>
          </a:xfrm>
        </p:grpSpPr>
        <p:sp>
          <p:nvSpPr>
            <p:cNvPr id="83" name="Freeform 11">
              <a:extLst>
                <a:ext uri="{FF2B5EF4-FFF2-40B4-BE49-F238E27FC236}">
                  <a16:creationId xmlns:a16="http://schemas.microsoft.com/office/drawing/2014/main" id="{92645C59-4C4C-4754-BDCE-5697E009A3CB}"/>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6"/>
              <a:stretch>
                <a:fillRect/>
              </a:stretch>
            </a:blipFill>
          </p:spPr>
        </p:sp>
        <p:sp>
          <p:nvSpPr>
            <p:cNvPr id="84" name="Freeform 12">
              <a:extLst>
                <a:ext uri="{FF2B5EF4-FFF2-40B4-BE49-F238E27FC236}">
                  <a16:creationId xmlns:a16="http://schemas.microsoft.com/office/drawing/2014/main" id="{D3D5D4B6-F0DE-4594-9C4B-46D839524FD1}"/>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7"/>
              <a:stretch>
                <a:fillRect/>
              </a:stretch>
            </a:blipFill>
          </p:spPr>
        </p:sp>
        <p:sp>
          <p:nvSpPr>
            <p:cNvPr id="85" name="Freeform 13">
              <a:extLst>
                <a:ext uri="{FF2B5EF4-FFF2-40B4-BE49-F238E27FC236}">
                  <a16:creationId xmlns:a16="http://schemas.microsoft.com/office/drawing/2014/main" id="{6DF465DD-29CB-4811-BC97-EA3FEB4050B0}"/>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8"/>
              <a:stretch>
                <a:fillRect/>
              </a:stretch>
            </a:blipFill>
          </p:spPr>
        </p:sp>
        <p:sp>
          <p:nvSpPr>
            <p:cNvPr id="86" name="Freeform 14">
              <a:extLst>
                <a:ext uri="{FF2B5EF4-FFF2-40B4-BE49-F238E27FC236}">
                  <a16:creationId xmlns:a16="http://schemas.microsoft.com/office/drawing/2014/main" id="{F8945D7C-8D52-4170-880C-2BFF585CA722}"/>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9"/>
              <a:stretch>
                <a:fillRect/>
              </a:stretch>
            </a:blipFill>
          </p:spPr>
        </p:sp>
      </p:grpSp>
      <p:sp>
        <p:nvSpPr>
          <p:cNvPr id="26" name="Freeform 17">
            <a:extLst>
              <a:ext uri="{FF2B5EF4-FFF2-40B4-BE49-F238E27FC236}">
                <a16:creationId xmlns:a16="http://schemas.microsoft.com/office/drawing/2014/main" id="{1B38B665-95DA-46A4-A41A-CB2A76D21C72}"/>
              </a:ext>
            </a:extLst>
          </p:cNvPr>
          <p:cNvSpPr/>
          <p:nvPr/>
        </p:nvSpPr>
        <p:spPr>
          <a:xfrm flipH="1">
            <a:off x="-1484910" y="3467100"/>
            <a:ext cx="8804788" cy="8804788"/>
          </a:xfrm>
          <a:custGeom>
            <a:avLst/>
            <a:gdLst/>
            <a:ahLst/>
            <a:cxnLst/>
            <a:rect l="l" t="t" r="r" b="b"/>
            <a:pathLst>
              <a:path w="8804788" h="8804788">
                <a:moveTo>
                  <a:pt x="0" y="0"/>
                </a:moveTo>
                <a:lnTo>
                  <a:pt x="8804788" y="0"/>
                </a:lnTo>
                <a:lnTo>
                  <a:pt x="8804788" y="8804788"/>
                </a:lnTo>
                <a:lnTo>
                  <a:pt x="0" y="8804788"/>
                </a:lnTo>
                <a:lnTo>
                  <a:pt x="0" y="0"/>
                </a:lnTo>
                <a:close/>
              </a:path>
            </a:pathLst>
          </a:custGeom>
          <a:blipFill>
            <a:blip r:embed="rId10">
              <a:alphaModFix amt="50000"/>
            </a:blip>
            <a:stretch>
              <a:fillRect/>
            </a:stretch>
          </a:blipFill>
        </p:spPr>
        <p:txBody>
          <a:bodyPr/>
          <a:lstStyle/>
          <a:p>
            <a:endParaRPr lang="en-ID" dirty="0"/>
          </a:p>
        </p:txBody>
      </p:sp>
      <p:sp>
        <p:nvSpPr>
          <p:cNvPr id="27" name="Freeform 16">
            <a:extLst>
              <a:ext uri="{FF2B5EF4-FFF2-40B4-BE49-F238E27FC236}">
                <a16:creationId xmlns:a16="http://schemas.microsoft.com/office/drawing/2014/main" id="{DC537230-3428-4C33-A0B0-8E4FC207E39F}"/>
              </a:ext>
            </a:extLst>
          </p:cNvPr>
          <p:cNvSpPr/>
          <p:nvPr/>
        </p:nvSpPr>
        <p:spPr>
          <a:xfrm>
            <a:off x="-152400" y="6463014"/>
            <a:ext cx="18959438" cy="3848100"/>
          </a:xfrm>
          <a:custGeom>
            <a:avLst/>
            <a:gdLst/>
            <a:ahLst/>
            <a:cxnLst/>
            <a:rect l="l" t="t" r="r" b="b"/>
            <a:pathLst>
              <a:path w="18959438" h="4598670">
                <a:moveTo>
                  <a:pt x="0" y="0"/>
                </a:moveTo>
                <a:lnTo>
                  <a:pt x="18959438" y="0"/>
                </a:lnTo>
                <a:lnTo>
                  <a:pt x="18959438" y="4598670"/>
                </a:lnTo>
                <a:lnTo>
                  <a:pt x="0" y="4598670"/>
                </a:lnTo>
                <a:lnTo>
                  <a:pt x="0" y="0"/>
                </a:lnTo>
                <a:close/>
              </a:path>
            </a:pathLst>
          </a:custGeom>
          <a:blipFill>
            <a:blip r:embed="rId11"/>
            <a:stretch>
              <a:fillRect t="-8406" b="-8406"/>
            </a:stretch>
          </a:blipFill>
        </p:spPr>
        <p:txBody>
          <a:bodyPr/>
          <a:lstStyle/>
          <a:p>
            <a:endParaRPr lang="en-US" dirty="0"/>
          </a:p>
        </p:txBody>
      </p:sp>
      <p:sp>
        <p:nvSpPr>
          <p:cNvPr id="28" name="Rectangle 27">
            <a:extLst>
              <a:ext uri="{FF2B5EF4-FFF2-40B4-BE49-F238E27FC236}">
                <a16:creationId xmlns:a16="http://schemas.microsoft.com/office/drawing/2014/main" id="{19A822CD-1DCC-409F-9361-046148CC60EA}"/>
              </a:ext>
            </a:extLst>
          </p:cNvPr>
          <p:cNvSpPr/>
          <p:nvPr/>
        </p:nvSpPr>
        <p:spPr>
          <a:xfrm>
            <a:off x="1219200" y="689129"/>
            <a:ext cx="6705600" cy="791059"/>
          </a:xfrm>
          <a:prstGeom prst="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dirty="0">
                <a:latin typeface="Poppins Bold" panose="020B0604020202020204" charset="0"/>
                <a:cs typeface="Poppins Bold" panose="020B0604020202020204" charset="0"/>
              </a:rPr>
              <a:t>Metode Penelitian</a:t>
            </a:r>
            <a:endParaRPr lang="en-ID" sz="5400" dirty="0">
              <a:latin typeface="Poppins Bold" panose="020B0604020202020204" charset="0"/>
              <a:cs typeface="Poppins Bold"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1" name="Freeform 16">
            <a:extLst>
              <a:ext uri="{FF2B5EF4-FFF2-40B4-BE49-F238E27FC236}">
                <a16:creationId xmlns:a16="http://schemas.microsoft.com/office/drawing/2014/main" id="{997CE5AC-9A19-4759-8E3F-2655DA9CE0E5}"/>
              </a:ext>
            </a:extLst>
          </p:cNvPr>
          <p:cNvSpPr/>
          <p:nvPr/>
        </p:nvSpPr>
        <p:spPr>
          <a:xfrm>
            <a:off x="0" y="6438901"/>
            <a:ext cx="18959438" cy="3848100"/>
          </a:xfrm>
          <a:custGeom>
            <a:avLst/>
            <a:gdLst/>
            <a:ahLst/>
            <a:cxnLst/>
            <a:rect l="l" t="t" r="r" b="b"/>
            <a:pathLst>
              <a:path w="18959438" h="4598670">
                <a:moveTo>
                  <a:pt x="0" y="0"/>
                </a:moveTo>
                <a:lnTo>
                  <a:pt x="18959438" y="0"/>
                </a:lnTo>
                <a:lnTo>
                  <a:pt x="18959438" y="4598670"/>
                </a:lnTo>
                <a:lnTo>
                  <a:pt x="0" y="4598670"/>
                </a:lnTo>
                <a:lnTo>
                  <a:pt x="0" y="0"/>
                </a:lnTo>
                <a:close/>
              </a:path>
            </a:pathLst>
          </a:custGeom>
          <a:blipFill>
            <a:blip r:embed="rId2"/>
            <a:stretch>
              <a:fillRect t="-8406" b="-8406"/>
            </a:stretch>
          </a:blipFill>
        </p:spPr>
        <p:txBody>
          <a:bodyPr/>
          <a:lstStyle/>
          <a:p>
            <a:endParaRPr lang="en-US" dirty="0"/>
          </a:p>
        </p:txBody>
      </p:sp>
      <p:sp>
        <p:nvSpPr>
          <p:cNvPr id="32" name="Freeform 32"/>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5" name="Group 44">
            <a:extLst>
              <a:ext uri="{FF2B5EF4-FFF2-40B4-BE49-F238E27FC236}">
                <a16:creationId xmlns:a16="http://schemas.microsoft.com/office/drawing/2014/main" id="{96C1A534-D89F-4E4B-9126-576BD782BD2E}"/>
              </a:ext>
            </a:extLst>
          </p:cNvPr>
          <p:cNvGrpSpPr/>
          <p:nvPr/>
        </p:nvGrpSpPr>
        <p:grpSpPr>
          <a:xfrm>
            <a:off x="12801600" y="117615"/>
            <a:ext cx="5000832" cy="687135"/>
            <a:chOff x="12759661" y="77805"/>
            <a:chExt cx="4669392" cy="616900"/>
          </a:xfrm>
        </p:grpSpPr>
        <p:sp>
          <p:nvSpPr>
            <p:cNvPr id="47" name="Freeform 11">
              <a:extLst>
                <a:ext uri="{FF2B5EF4-FFF2-40B4-BE49-F238E27FC236}">
                  <a16:creationId xmlns:a16="http://schemas.microsoft.com/office/drawing/2014/main" id="{CCAF4E9E-1FA4-4AE1-85B5-067ADFF9F28D}"/>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5"/>
              <a:stretch>
                <a:fillRect/>
              </a:stretch>
            </a:blipFill>
          </p:spPr>
        </p:sp>
        <p:sp>
          <p:nvSpPr>
            <p:cNvPr id="48" name="Freeform 12">
              <a:extLst>
                <a:ext uri="{FF2B5EF4-FFF2-40B4-BE49-F238E27FC236}">
                  <a16:creationId xmlns:a16="http://schemas.microsoft.com/office/drawing/2014/main" id="{64372B3D-CFC1-41D6-82E4-E38C61531807}"/>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6"/>
              <a:stretch>
                <a:fillRect/>
              </a:stretch>
            </a:blipFill>
          </p:spPr>
        </p:sp>
        <p:sp>
          <p:nvSpPr>
            <p:cNvPr id="49" name="Freeform 13">
              <a:extLst>
                <a:ext uri="{FF2B5EF4-FFF2-40B4-BE49-F238E27FC236}">
                  <a16:creationId xmlns:a16="http://schemas.microsoft.com/office/drawing/2014/main" id="{3D7FFD06-C71F-4C4C-A6A9-7B557F8FBB50}"/>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7"/>
              <a:stretch>
                <a:fillRect/>
              </a:stretch>
            </a:blipFill>
          </p:spPr>
        </p:sp>
        <p:sp>
          <p:nvSpPr>
            <p:cNvPr id="50" name="Freeform 14">
              <a:extLst>
                <a:ext uri="{FF2B5EF4-FFF2-40B4-BE49-F238E27FC236}">
                  <a16:creationId xmlns:a16="http://schemas.microsoft.com/office/drawing/2014/main" id="{2F7CD70F-0F45-4231-B229-B2F25A96814A}"/>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8"/>
              <a:stretch>
                <a:fillRect/>
              </a:stretch>
            </a:blipFill>
          </p:spPr>
        </p:sp>
      </p:grpSp>
      <p:sp>
        <p:nvSpPr>
          <p:cNvPr id="17" name="TextBox 9">
            <a:extLst>
              <a:ext uri="{FF2B5EF4-FFF2-40B4-BE49-F238E27FC236}">
                <a16:creationId xmlns:a16="http://schemas.microsoft.com/office/drawing/2014/main" id="{484B4466-E307-4A6A-A805-DBE5F66705E6}"/>
              </a:ext>
            </a:extLst>
          </p:cNvPr>
          <p:cNvSpPr txBox="1"/>
          <p:nvPr/>
        </p:nvSpPr>
        <p:spPr>
          <a:xfrm>
            <a:off x="1128625" y="1138986"/>
            <a:ext cx="15621000" cy="10172015"/>
          </a:xfrm>
          <a:prstGeom prst="rect">
            <a:avLst/>
          </a:prstGeom>
        </p:spPr>
        <p:txBody>
          <a:bodyPr wrap="square" lIns="0" tIns="0" rIns="0" bIns="0" rtlCol="0" anchor="t">
            <a:spAutoFit/>
          </a:bodyPr>
          <a:lstStyle/>
          <a:p>
            <a:pPr>
              <a:lnSpc>
                <a:spcPts val="5431"/>
              </a:lnSpc>
            </a:pPr>
            <a:r>
              <a:rPr lang="id-ID" sz="4000" dirty="0">
                <a:solidFill>
                  <a:srgbClr val="21264D"/>
                </a:solidFill>
                <a:latin typeface="Poppins Bold"/>
              </a:rPr>
              <a:t>Id         </a:t>
            </a:r>
            <a:r>
              <a:rPr lang="id-ID" sz="3600" dirty="0">
                <a:solidFill>
                  <a:srgbClr val="21264D"/>
                </a:solidFill>
                <a:latin typeface="Poppins Bold"/>
              </a:rPr>
              <a:t>5 Data</a:t>
            </a:r>
          </a:p>
          <a:p>
            <a:pPr algn="just"/>
            <a:r>
              <a:rPr lang="en-ID" sz="2800" b="1" dirty="0"/>
              <a:t>Data 1 </a:t>
            </a:r>
            <a:endParaRPr lang="id-ID" sz="2800" b="1" dirty="0"/>
          </a:p>
          <a:p>
            <a:pPr algn="just"/>
            <a:r>
              <a:rPr lang="en-ID" sz="2800" dirty="0" err="1"/>
              <a:t>Niskala</a:t>
            </a:r>
            <a:r>
              <a:rPr lang="en-ID" sz="2800" dirty="0"/>
              <a:t>:“</a:t>
            </a:r>
            <a:r>
              <a:rPr lang="en-ID" sz="2800" dirty="0" err="1"/>
              <a:t>Bisa</a:t>
            </a:r>
            <a:r>
              <a:rPr lang="en-ID" sz="2800" dirty="0"/>
              <a:t> </a:t>
            </a:r>
            <a:r>
              <a:rPr lang="en-ID" sz="2800" dirty="0" err="1"/>
              <a:t>tolong</a:t>
            </a:r>
            <a:r>
              <a:rPr lang="en-ID" sz="2800" dirty="0"/>
              <a:t> </a:t>
            </a:r>
            <a:r>
              <a:rPr lang="en-ID" sz="2800" dirty="0" err="1"/>
              <a:t>jangan</a:t>
            </a:r>
            <a:r>
              <a:rPr lang="en-ID" sz="2800" dirty="0"/>
              <a:t> </a:t>
            </a:r>
            <a:r>
              <a:rPr lang="en-ID" sz="2800" dirty="0" err="1"/>
              <a:t>dipotong</a:t>
            </a:r>
            <a:r>
              <a:rPr lang="en-ID" sz="2800" dirty="0"/>
              <a:t> </a:t>
            </a:r>
            <a:r>
              <a:rPr lang="en-ID" sz="2800" dirty="0" err="1"/>
              <a:t>ga</a:t>
            </a:r>
            <a:r>
              <a:rPr lang="en-ID" sz="2800" dirty="0"/>
              <a:t>? </a:t>
            </a:r>
            <a:r>
              <a:rPr lang="en-ID" sz="2800" dirty="0" err="1"/>
              <a:t>udah</a:t>
            </a:r>
            <a:r>
              <a:rPr lang="en-ID" sz="2800" dirty="0"/>
              <a:t> </a:t>
            </a:r>
            <a:r>
              <a:rPr lang="en-ID" sz="2800" dirty="0" err="1"/>
              <a:t>lu</a:t>
            </a:r>
            <a:r>
              <a:rPr lang="en-ID" sz="2800" dirty="0"/>
              <a:t> </a:t>
            </a:r>
            <a:r>
              <a:rPr lang="en-ID" sz="2800" dirty="0" err="1"/>
              <a:t>potong</a:t>
            </a:r>
            <a:r>
              <a:rPr lang="en-ID" sz="2800" dirty="0"/>
              <a:t> </a:t>
            </a:r>
            <a:r>
              <a:rPr lang="en-ID" sz="2800" dirty="0" err="1"/>
              <a:t>ngaco</a:t>
            </a:r>
            <a:r>
              <a:rPr lang="en-ID" sz="2800" dirty="0"/>
              <a:t> </a:t>
            </a:r>
            <a:r>
              <a:rPr lang="en-ID" sz="2800" dirty="0" err="1"/>
              <a:t>lagi</a:t>
            </a:r>
            <a:r>
              <a:rPr lang="en-ID" sz="2800" dirty="0"/>
              <a:t> </a:t>
            </a:r>
            <a:r>
              <a:rPr lang="en-ID" sz="2800" dirty="0" err="1"/>
              <a:t>argumentasinya</a:t>
            </a:r>
            <a:r>
              <a:rPr lang="en-ID" sz="2800" dirty="0"/>
              <a:t>, </a:t>
            </a:r>
            <a:r>
              <a:rPr lang="en-ID" sz="2800" dirty="0" err="1"/>
              <a:t>kita</a:t>
            </a:r>
            <a:r>
              <a:rPr lang="en-ID" sz="2800" dirty="0"/>
              <a:t> </a:t>
            </a:r>
            <a:r>
              <a:rPr lang="en-ID" sz="2800" dirty="0" err="1"/>
              <a:t>bisa</a:t>
            </a:r>
            <a:r>
              <a:rPr lang="en-ID" sz="2800" dirty="0"/>
              <a:t> </a:t>
            </a:r>
            <a:r>
              <a:rPr lang="en-ID" sz="2800" dirty="0" err="1"/>
              <a:t>dengan</a:t>
            </a:r>
            <a:r>
              <a:rPr lang="en-ID" sz="2800" dirty="0"/>
              <a:t> </a:t>
            </a:r>
            <a:r>
              <a:rPr lang="en-ID" sz="2800" dirty="0" err="1"/>
              <a:t>mudah</a:t>
            </a:r>
            <a:r>
              <a:rPr lang="en-ID" sz="2800" dirty="0"/>
              <a:t> </a:t>
            </a:r>
            <a:r>
              <a:rPr lang="en-ID" sz="2800" dirty="0" err="1"/>
              <a:t>berkomunikasi</a:t>
            </a:r>
            <a:r>
              <a:rPr lang="en-ID" sz="2800" dirty="0"/>
              <a:t> </a:t>
            </a:r>
            <a:r>
              <a:rPr lang="en-ID" sz="2800" dirty="0" err="1"/>
              <a:t>tanpa</a:t>
            </a:r>
            <a:r>
              <a:rPr lang="en-ID" sz="2800" dirty="0"/>
              <a:t> </a:t>
            </a:r>
            <a:r>
              <a:rPr lang="en-ID" sz="2800" dirty="0" err="1"/>
              <a:t>terhalang</a:t>
            </a:r>
            <a:r>
              <a:rPr lang="en-ID" sz="2800" dirty="0"/>
              <a:t> </a:t>
            </a:r>
            <a:r>
              <a:rPr lang="en-ID" sz="2800" dirty="0" err="1"/>
              <a:t>jarak</a:t>
            </a:r>
            <a:r>
              <a:rPr lang="en-ID" sz="2800" dirty="0"/>
              <a:t>, </a:t>
            </a:r>
            <a:r>
              <a:rPr lang="en-ID" sz="2800" dirty="0" err="1"/>
              <a:t>waktu</a:t>
            </a:r>
            <a:r>
              <a:rPr lang="en-ID" sz="2800" dirty="0"/>
              <a:t>, dan </a:t>
            </a:r>
            <a:r>
              <a:rPr lang="en-ID" sz="2800" dirty="0" err="1"/>
              <a:t>batas</a:t>
            </a:r>
            <a:r>
              <a:rPr lang="en-ID" sz="2800" dirty="0"/>
              <a:t> </a:t>
            </a:r>
            <a:r>
              <a:rPr lang="en-ID" sz="2800" dirty="0" err="1"/>
              <a:t>ruang</a:t>
            </a:r>
            <a:r>
              <a:rPr lang="en-ID" sz="2800" dirty="0"/>
              <a:t> </a:t>
            </a:r>
            <a:r>
              <a:rPr lang="en-ID" sz="2800" dirty="0" err="1"/>
              <a:t>jangan</a:t>
            </a:r>
            <a:r>
              <a:rPr lang="en-ID" sz="2800" dirty="0"/>
              <a:t> </a:t>
            </a:r>
            <a:r>
              <a:rPr lang="en-ID" sz="2800" dirty="0" err="1"/>
              <a:t>kebalik</a:t>
            </a:r>
            <a:r>
              <a:rPr lang="en-ID" sz="2800" dirty="0"/>
              <a:t> </a:t>
            </a:r>
            <a:r>
              <a:rPr lang="en-ID" sz="2800" dirty="0" err="1"/>
              <a:t>niatnya</a:t>
            </a:r>
            <a:r>
              <a:rPr lang="en-ID" sz="2800" dirty="0"/>
              <a:t>“ (</a:t>
            </a:r>
            <a:r>
              <a:rPr lang="en-ID" sz="2800" dirty="0" err="1"/>
              <a:t>dengan</a:t>
            </a:r>
            <a:r>
              <a:rPr lang="en-ID" sz="2800" dirty="0"/>
              <a:t> nada </a:t>
            </a:r>
            <a:r>
              <a:rPr lang="en-ID" sz="2800" dirty="0" err="1"/>
              <a:t>tinggi</a:t>
            </a:r>
            <a:r>
              <a:rPr lang="en-ID" sz="2800" dirty="0"/>
              <a:t>, dan </a:t>
            </a:r>
            <a:r>
              <a:rPr lang="en-ID" sz="2800" dirty="0" err="1"/>
              <a:t>ekspresi</a:t>
            </a:r>
            <a:r>
              <a:rPr lang="en-ID" sz="2800" dirty="0"/>
              <a:t> </a:t>
            </a:r>
            <a:r>
              <a:rPr lang="en-ID" sz="2800" dirty="0" err="1"/>
              <a:t>marah</a:t>
            </a:r>
            <a:r>
              <a:rPr lang="en-ID" sz="2800" dirty="0"/>
              <a:t>).</a:t>
            </a:r>
            <a:r>
              <a:rPr lang="id-ID" sz="2800" dirty="0"/>
              <a:t> </a:t>
            </a:r>
            <a:r>
              <a:rPr lang="en-ID" sz="2800" b="1" dirty="0"/>
              <a:t>(M. 03.20)</a:t>
            </a:r>
            <a:r>
              <a:rPr lang="id-ID" sz="2800" b="1" dirty="0">
                <a:solidFill>
                  <a:srgbClr val="21264D"/>
                </a:solidFill>
                <a:latin typeface="Poppins Bold"/>
              </a:rPr>
              <a:t> </a:t>
            </a:r>
          </a:p>
          <a:p>
            <a:pPr algn="just"/>
            <a:endParaRPr lang="id-ID" sz="2800" b="1" dirty="0">
              <a:solidFill>
                <a:srgbClr val="21264D"/>
              </a:solidFill>
              <a:latin typeface="Poppins Bold"/>
            </a:endParaRPr>
          </a:p>
          <a:p>
            <a:pPr algn="just"/>
            <a:r>
              <a:rPr lang="id-ID" sz="2800" dirty="0"/>
              <a:t>Pada scane tersebut</a:t>
            </a:r>
            <a:r>
              <a:rPr lang="en-ID" sz="2800" dirty="0"/>
              <a:t> </a:t>
            </a:r>
            <a:r>
              <a:rPr lang="en-ID" sz="2800" dirty="0" err="1"/>
              <a:t>terlihat</a:t>
            </a:r>
            <a:r>
              <a:rPr lang="en-ID" sz="2800" dirty="0"/>
              <a:t> </a:t>
            </a:r>
            <a:r>
              <a:rPr lang="en-ID" sz="2800" dirty="0" err="1"/>
              <a:t>jelas</a:t>
            </a:r>
            <a:r>
              <a:rPr lang="en-ID" sz="2800" dirty="0"/>
              <a:t> </a:t>
            </a:r>
            <a:r>
              <a:rPr lang="en-ID" sz="2800" dirty="0" err="1"/>
              <a:t>bahwa</a:t>
            </a:r>
            <a:r>
              <a:rPr lang="en-ID" sz="2800" dirty="0"/>
              <a:t> </a:t>
            </a:r>
            <a:r>
              <a:rPr lang="en-ID" sz="2800" dirty="0" err="1"/>
              <a:t>tokoh</a:t>
            </a:r>
            <a:r>
              <a:rPr lang="en-ID" sz="2800" dirty="0"/>
              <a:t> </a:t>
            </a:r>
            <a:r>
              <a:rPr lang="en-ID" sz="2800" dirty="0" err="1"/>
              <a:t>utama</a:t>
            </a:r>
            <a:r>
              <a:rPr lang="en-ID" sz="2800" dirty="0"/>
              <a:t> </a:t>
            </a:r>
            <a:r>
              <a:rPr lang="en-ID" sz="2800" dirty="0" err="1"/>
              <a:t>telah</a:t>
            </a:r>
            <a:r>
              <a:rPr lang="en-ID" sz="2800" dirty="0"/>
              <a:t> </a:t>
            </a:r>
            <a:r>
              <a:rPr lang="en-ID" sz="2800" dirty="0" err="1"/>
              <a:t>berlebihan</a:t>
            </a:r>
            <a:r>
              <a:rPr lang="en-ID" sz="2800" dirty="0"/>
              <a:t> </a:t>
            </a:r>
            <a:r>
              <a:rPr lang="en-ID" sz="2800" dirty="0" err="1"/>
              <a:t>dalam</a:t>
            </a:r>
            <a:r>
              <a:rPr lang="en-ID" sz="2800" dirty="0"/>
              <a:t> </a:t>
            </a:r>
            <a:r>
              <a:rPr lang="en-ID" sz="2800" dirty="0" err="1"/>
              <a:t>meluapkan</a:t>
            </a:r>
            <a:r>
              <a:rPr lang="en-ID" sz="2800" dirty="0"/>
              <a:t> </a:t>
            </a:r>
            <a:r>
              <a:rPr lang="en-ID" sz="2800" dirty="0" err="1"/>
              <a:t>emosinya</a:t>
            </a:r>
            <a:r>
              <a:rPr lang="en-ID" sz="2800" dirty="0"/>
              <a:t>. </a:t>
            </a:r>
            <a:r>
              <a:rPr lang="en-ID" sz="2800" dirty="0" err="1"/>
              <a:t>Tokoh</a:t>
            </a:r>
            <a:r>
              <a:rPr lang="en-ID" sz="2800" dirty="0"/>
              <a:t> </a:t>
            </a:r>
            <a:r>
              <a:rPr lang="en-ID" sz="2800" dirty="0" err="1"/>
              <a:t>utama</a:t>
            </a:r>
            <a:r>
              <a:rPr lang="en-ID" sz="2800" dirty="0"/>
              <a:t> </a:t>
            </a:r>
            <a:r>
              <a:rPr lang="en-ID" sz="2800" dirty="0" err="1"/>
              <a:t>tidak</a:t>
            </a:r>
            <a:r>
              <a:rPr lang="en-ID" sz="2800" dirty="0"/>
              <a:t> </a:t>
            </a:r>
            <a:r>
              <a:rPr lang="en-ID" sz="2800" dirty="0" err="1"/>
              <a:t>setuju</a:t>
            </a:r>
            <a:r>
              <a:rPr lang="en-ID" sz="2800" dirty="0"/>
              <a:t> </a:t>
            </a:r>
            <a:r>
              <a:rPr lang="en-ID" sz="2800" dirty="0" err="1"/>
              <a:t>dengan</a:t>
            </a:r>
            <a:r>
              <a:rPr lang="en-ID" sz="2800" dirty="0"/>
              <a:t> </a:t>
            </a:r>
            <a:r>
              <a:rPr lang="en-ID" sz="2800" dirty="0" err="1"/>
              <a:t>pendapat</a:t>
            </a:r>
            <a:r>
              <a:rPr lang="en-ID" sz="2800" dirty="0"/>
              <a:t> </a:t>
            </a:r>
            <a:r>
              <a:rPr lang="en-ID" sz="2800" dirty="0" err="1"/>
              <a:t>temannya</a:t>
            </a:r>
            <a:r>
              <a:rPr lang="en-ID" sz="2800" dirty="0"/>
              <a:t> </a:t>
            </a:r>
            <a:r>
              <a:rPr lang="en-ID" sz="2800" dirty="0" err="1"/>
              <a:t>sehingga</a:t>
            </a:r>
            <a:r>
              <a:rPr lang="en-ID" sz="2800" dirty="0"/>
              <a:t> </a:t>
            </a:r>
            <a:r>
              <a:rPr lang="en-ID" sz="2800" dirty="0" err="1"/>
              <a:t>tidak</a:t>
            </a:r>
            <a:r>
              <a:rPr lang="en-ID" sz="2800" dirty="0"/>
              <a:t> </a:t>
            </a:r>
            <a:r>
              <a:rPr lang="en-ID" sz="2800" dirty="0" err="1"/>
              <a:t>nyaman</a:t>
            </a:r>
            <a:r>
              <a:rPr lang="en-ID" sz="2800" dirty="0"/>
              <a:t> dan </a:t>
            </a:r>
            <a:r>
              <a:rPr lang="en-ID" sz="2800" dirty="0" err="1"/>
              <a:t>emosi</a:t>
            </a:r>
            <a:r>
              <a:rPr lang="en-ID" sz="2800" dirty="0"/>
              <a:t> </a:t>
            </a:r>
            <a:r>
              <a:rPr lang="en-ID" sz="2800" dirty="0" err="1"/>
              <a:t>melihat</a:t>
            </a:r>
            <a:r>
              <a:rPr lang="en-ID" sz="2800" dirty="0"/>
              <a:t> </a:t>
            </a:r>
            <a:r>
              <a:rPr lang="en-ID" sz="2800" dirty="0" err="1"/>
              <a:t>tindakan</a:t>
            </a:r>
            <a:r>
              <a:rPr lang="en-ID" sz="2800" dirty="0"/>
              <a:t> </a:t>
            </a:r>
            <a:r>
              <a:rPr lang="en-ID" sz="2800" dirty="0" err="1"/>
              <a:t>temannya</a:t>
            </a:r>
            <a:r>
              <a:rPr lang="en-ID" sz="2800" dirty="0"/>
              <a:t> yang </a:t>
            </a:r>
            <a:r>
              <a:rPr lang="en-ID" sz="2800" dirty="0" err="1"/>
              <a:t>terus</a:t>
            </a:r>
            <a:r>
              <a:rPr lang="en-ID" sz="2800" dirty="0"/>
              <a:t> </a:t>
            </a:r>
            <a:r>
              <a:rPr lang="en-ID" sz="2800" dirty="0" err="1"/>
              <a:t>memberi</a:t>
            </a:r>
            <a:r>
              <a:rPr lang="en-ID" sz="2800" dirty="0"/>
              <a:t> </a:t>
            </a:r>
            <a:r>
              <a:rPr lang="en-ID" sz="2800" dirty="0" err="1"/>
              <a:t>tanggapan</a:t>
            </a:r>
            <a:r>
              <a:rPr lang="en-ID" sz="2800" dirty="0"/>
              <a:t> yang salah </a:t>
            </a:r>
            <a:r>
              <a:rPr lang="en-ID" sz="2800" dirty="0" err="1"/>
              <a:t>menurut</a:t>
            </a:r>
            <a:r>
              <a:rPr lang="en-ID" sz="2800" dirty="0"/>
              <a:t> </a:t>
            </a:r>
            <a:r>
              <a:rPr lang="en-ID" sz="2800" dirty="0" err="1"/>
              <a:t>tokoh</a:t>
            </a:r>
            <a:r>
              <a:rPr lang="en-ID" sz="2800" dirty="0"/>
              <a:t> </a:t>
            </a:r>
            <a:r>
              <a:rPr lang="en-ID" sz="2800" dirty="0" err="1"/>
              <a:t>utama</a:t>
            </a:r>
            <a:r>
              <a:rPr lang="en-ID" sz="2800" dirty="0"/>
              <a:t>. Hal </a:t>
            </a:r>
            <a:r>
              <a:rPr lang="en-ID" sz="2800" dirty="0" err="1"/>
              <a:t>tersebut</a:t>
            </a:r>
            <a:r>
              <a:rPr lang="en-ID" sz="2800" dirty="0"/>
              <a:t> </a:t>
            </a:r>
            <a:r>
              <a:rPr lang="en-ID" sz="2800" dirty="0" err="1"/>
              <a:t>termasuk</a:t>
            </a:r>
            <a:r>
              <a:rPr lang="en-ID" sz="2800" dirty="0"/>
              <a:t> </a:t>
            </a:r>
            <a:r>
              <a:rPr lang="en-ID" sz="2800" dirty="0" err="1"/>
              <a:t>kedalam</a:t>
            </a:r>
            <a:r>
              <a:rPr lang="en-ID" sz="2800" dirty="0"/>
              <a:t> id, </a:t>
            </a:r>
            <a:r>
              <a:rPr lang="en-ID" sz="2800" dirty="0" err="1"/>
              <a:t>mengingat</a:t>
            </a:r>
            <a:r>
              <a:rPr lang="en-ID" sz="2800" dirty="0"/>
              <a:t> </a:t>
            </a:r>
            <a:r>
              <a:rPr lang="en-ID" sz="2800" dirty="0" err="1"/>
              <a:t>bahwa</a:t>
            </a:r>
            <a:r>
              <a:rPr lang="en-ID" sz="2800" dirty="0"/>
              <a:t> sang </a:t>
            </a:r>
            <a:r>
              <a:rPr lang="en-ID" sz="2800" dirty="0" err="1"/>
              <a:t>tokoh</a:t>
            </a:r>
            <a:r>
              <a:rPr lang="en-ID" sz="2800" dirty="0"/>
              <a:t> </a:t>
            </a:r>
            <a:r>
              <a:rPr lang="en-ID" sz="2800" dirty="0" err="1"/>
              <a:t>mengalami</a:t>
            </a:r>
            <a:r>
              <a:rPr lang="en-ID" sz="2800" dirty="0"/>
              <a:t> </a:t>
            </a:r>
            <a:r>
              <a:rPr lang="en-ID" sz="2800" dirty="0" err="1"/>
              <a:t>gangguan</a:t>
            </a:r>
            <a:r>
              <a:rPr lang="en-ID" sz="2800" dirty="0"/>
              <a:t> bipolar </a:t>
            </a:r>
            <a:r>
              <a:rPr lang="en-ID" sz="2800" dirty="0" err="1"/>
              <a:t>sehingga</a:t>
            </a:r>
            <a:r>
              <a:rPr lang="en-ID" sz="2800" dirty="0"/>
              <a:t> </a:t>
            </a:r>
            <a:r>
              <a:rPr lang="en-ID" sz="2800" dirty="0" err="1"/>
              <a:t>ia</a:t>
            </a:r>
            <a:r>
              <a:rPr lang="en-ID" sz="2800" dirty="0"/>
              <a:t> </a:t>
            </a:r>
            <a:r>
              <a:rPr lang="en-ID" sz="2800" dirty="0" err="1"/>
              <a:t>menunjukkan</a:t>
            </a:r>
            <a:r>
              <a:rPr lang="en-ID" sz="2800" dirty="0"/>
              <a:t> id </a:t>
            </a:r>
            <a:r>
              <a:rPr lang="en-ID" sz="2800" dirty="0" err="1"/>
              <a:t>nya</a:t>
            </a:r>
            <a:r>
              <a:rPr lang="en-ID" sz="2800" dirty="0"/>
              <a:t> </a:t>
            </a:r>
            <a:r>
              <a:rPr lang="en-ID" sz="2800" dirty="0" err="1"/>
              <a:t>melalui</a:t>
            </a:r>
            <a:r>
              <a:rPr lang="en-ID" sz="2800" dirty="0"/>
              <a:t> </a:t>
            </a:r>
            <a:r>
              <a:rPr lang="en-ID" sz="2800" dirty="0" err="1"/>
              <a:t>luapan</a:t>
            </a:r>
            <a:r>
              <a:rPr lang="en-ID" sz="2800" dirty="0"/>
              <a:t> </a:t>
            </a:r>
            <a:r>
              <a:rPr lang="en-ID" sz="2800" dirty="0" err="1"/>
              <a:t>emosi</a:t>
            </a:r>
            <a:r>
              <a:rPr lang="en-ID" sz="2800" dirty="0"/>
              <a:t>, </a:t>
            </a:r>
            <a:r>
              <a:rPr lang="en-ID" sz="2800" dirty="0" err="1"/>
              <a:t>tindakan</a:t>
            </a:r>
            <a:r>
              <a:rPr lang="en-ID" sz="2800" dirty="0"/>
              <a:t> </a:t>
            </a:r>
            <a:r>
              <a:rPr lang="en-ID" sz="2800" dirty="0" err="1"/>
              <a:t>impuls</a:t>
            </a:r>
            <a:r>
              <a:rPr lang="en-ID" sz="2800" dirty="0"/>
              <a:t>, dan </a:t>
            </a:r>
            <a:r>
              <a:rPr lang="en-ID" sz="2800" dirty="0" err="1"/>
              <a:t>dorongan</a:t>
            </a:r>
            <a:r>
              <a:rPr lang="en-ID" sz="2800" dirty="0"/>
              <a:t> </a:t>
            </a:r>
            <a:r>
              <a:rPr lang="en-ID" sz="2800" dirty="0" err="1"/>
              <a:t>tanpa</a:t>
            </a:r>
            <a:r>
              <a:rPr lang="en-ID" sz="2800" dirty="0"/>
              <a:t> </a:t>
            </a:r>
            <a:r>
              <a:rPr lang="en-ID" sz="2800" dirty="0" err="1"/>
              <a:t>kendali</a:t>
            </a:r>
            <a:r>
              <a:rPr lang="en-ID" sz="2800" dirty="0"/>
              <a:t>.</a:t>
            </a:r>
            <a:endParaRPr lang="id-ID" sz="2800" dirty="0"/>
          </a:p>
          <a:p>
            <a:pPr algn="just"/>
            <a:endParaRPr lang="id-ID" sz="2800" dirty="0">
              <a:solidFill>
                <a:srgbClr val="21264D"/>
              </a:solidFill>
              <a:latin typeface="Poppins Bold"/>
            </a:endParaRPr>
          </a:p>
          <a:p>
            <a:pPr algn="just"/>
            <a:r>
              <a:rPr lang="fi-FI" sz="2800" b="1" dirty="0"/>
              <a:t>Data 3 </a:t>
            </a:r>
            <a:endParaRPr lang="id-ID" sz="2800" b="1" dirty="0"/>
          </a:p>
          <a:p>
            <a:pPr algn="just"/>
            <a:r>
              <a:rPr lang="fi-FI" sz="2800" dirty="0"/>
              <a:t>Niskala : Makan yuk, ada bahan makanan apa dikulkas? Gua masakin... </a:t>
            </a:r>
            <a:r>
              <a:rPr lang="fi-FI" sz="2800" b="1" dirty="0"/>
              <a:t>(M.41.14)</a:t>
            </a:r>
            <a:endParaRPr lang="id-ID" sz="2800" b="1" dirty="0"/>
          </a:p>
          <a:p>
            <a:pPr algn="just"/>
            <a:endParaRPr lang="id-ID" sz="2800" b="1" dirty="0">
              <a:solidFill>
                <a:srgbClr val="21264D"/>
              </a:solidFill>
              <a:latin typeface="Poppins Bold"/>
            </a:endParaRPr>
          </a:p>
          <a:p>
            <a:pPr algn="just"/>
            <a:r>
              <a:rPr lang="en-ID" sz="2800" dirty="0" err="1"/>
              <a:t>Terdapat</a:t>
            </a:r>
            <a:r>
              <a:rPr lang="en-ID" sz="2800" dirty="0"/>
              <a:t> dialog </a:t>
            </a:r>
            <a:r>
              <a:rPr lang="en-ID" sz="2800" dirty="0" err="1"/>
              <a:t>tokoh</a:t>
            </a:r>
            <a:r>
              <a:rPr lang="en-ID" sz="2800" dirty="0"/>
              <a:t> </a:t>
            </a:r>
            <a:r>
              <a:rPr lang="en-ID" sz="2800" dirty="0" err="1"/>
              <a:t>utama</a:t>
            </a:r>
            <a:r>
              <a:rPr lang="en-ID" sz="2800" dirty="0"/>
              <a:t> “</a:t>
            </a:r>
            <a:r>
              <a:rPr lang="en-ID" sz="2800" dirty="0" err="1"/>
              <a:t>makan</a:t>
            </a:r>
            <a:r>
              <a:rPr lang="en-ID" sz="2800" dirty="0"/>
              <a:t> yuk” yang </a:t>
            </a:r>
            <a:r>
              <a:rPr lang="en-ID" sz="2800" dirty="0" err="1"/>
              <a:t>memiliki</a:t>
            </a:r>
            <a:r>
              <a:rPr lang="en-ID" sz="2800" dirty="0"/>
              <a:t> </a:t>
            </a:r>
            <a:r>
              <a:rPr lang="en-ID" sz="2800" dirty="0" err="1"/>
              <a:t>arti</a:t>
            </a:r>
            <a:r>
              <a:rPr lang="en-ID" sz="2800" dirty="0"/>
              <a:t> </a:t>
            </a:r>
            <a:r>
              <a:rPr lang="en-ID" sz="2800" dirty="0" err="1"/>
              <a:t>bahwa</a:t>
            </a:r>
            <a:r>
              <a:rPr lang="en-ID" sz="2800" dirty="0"/>
              <a:t> </a:t>
            </a:r>
            <a:r>
              <a:rPr lang="en-ID" sz="2800" dirty="0" err="1"/>
              <a:t>seseorang</a:t>
            </a:r>
            <a:r>
              <a:rPr lang="en-ID" sz="2800" dirty="0"/>
              <a:t> </a:t>
            </a:r>
            <a:r>
              <a:rPr lang="en-ID" sz="2800" dirty="0" err="1"/>
              <a:t>tersebut</a:t>
            </a:r>
            <a:r>
              <a:rPr lang="en-ID" sz="2800" dirty="0"/>
              <a:t> </a:t>
            </a:r>
            <a:r>
              <a:rPr lang="en-ID" sz="2800" dirty="0" err="1"/>
              <a:t>sedang</a:t>
            </a:r>
            <a:r>
              <a:rPr lang="en-ID" sz="2800" dirty="0"/>
              <a:t> </a:t>
            </a:r>
            <a:r>
              <a:rPr lang="en-ID" sz="2800" dirty="0" err="1"/>
              <a:t>merasakan</a:t>
            </a:r>
            <a:r>
              <a:rPr lang="en-ID" sz="2800" dirty="0"/>
              <a:t> </a:t>
            </a:r>
            <a:r>
              <a:rPr lang="en-ID" sz="2800" dirty="0" err="1"/>
              <a:t>lapar</a:t>
            </a:r>
            <a:r>
              <a:rPr lang="en-ID" sz="2800" dirty="0"/>
              <a:t>, rasa </a:t>
            </a:r>
            <a:r>
              <a:rPr lang="en-ID" sz="2800" dirty="0" err="1"/>
              <a:t>lapar</a:t>
            </a:r>
            <a:r>
              <a:rPr lang="en-ID" sz="2800" dirty="0"/>
              <a:t> </a:t>
            </a:r>
            <a:r>
              <a:rPr lang="en-ID" sz="2800" dirty="0" err="1"/>
              <a:t>muncul</a:t>
            </a:r>
            <a:r>
              <a:rPr lang="en-ID" sz="2800" dirty="0"/>
              <a:t> </a:t>
            </a:r>
            <a:r>
              <a:rPr lang="en-ID" sz="2800" dirty="0" err="1"/>
              <a:t>dibawah</a:t>
            </a:r>
            <a:r>
              <a:rPr lang="en-ID" sz="2800" dirty="0"/>
              <a:t> </a:t>
            </a:r>
            <a:r>
              <a:rPr lang="en-ID" sz="2800" dirty="0" err="1"/>
              <a:t>alam</a:t>
            </a:r>
            <a:r>
              <a:rPr lang="en-ID" sz="2800" dirty="0"/>
              <a:t> </a:t>
            </a:r>
            <a:r>
              <a:rPr lang="en-ID" sz="2800" dirty="0" err="1"/>
              <a:t>sadar</a:t>
            </a:r>
            <a:r>
              <a:rPr lang="en-ID" sz="2800" dirty="0"/>
              <a:t> </a:t>
            </a:r>
            <a:r>
              <a:rPr lang="en-ID" sz="2800" dirty="0" err="1"/>
              <a:t>seseorang</a:t>
            </a:r>
            <a:r>
              <a:rPr lang="en-ID" sz="2800" dirty="0"/>
              <a:t> dan rasa </a:t>
            </a:r>
            <a:r>
              <a:rPr lang="en-ID" sz="2800" dirty="0" err="1"/>
              <a:t>lapar</a:t>
            </a:r>
            <a:r>
              <a:rPr lang="en-ID" sz="2800" dirty="0"/>
              <a:t> </a:t>
            </a:r>
            <a:r>
              <a:rPr lang="en-ID" sz="2800" dirty="0" err="1"/>
              <a:t>ada</a:t>
            </a:r>
            <a:r>
              <a:rPr lang="en-ID" sz="2800" dirty="0"/>
              <a:t> </a:t>
            </a:r>
            <a:r>
              <a:rPr lang="en-ID" sz="2800" dirty="0" err="1"/>
              <a:t>sejak</a:t>
            </a:r>
            <a:r>
              <a:rPr lang="en-ID" sz="2800" dirty="0"/>
              <a:t> </a:t>
            </a:r>
            <a:r>
              <a:rPr lang="en-ID" sz="2800" dirty="0" err="1"/>
              <a:t>manusia</a:t>
            </a:r>
            <a:r>
              <a:rPr lang="en-ID" sz="2800" dirty="0"/>
              <a:t> </a:t>
            </a:r>
            <a:r>
              <a:rPr lang="en-ID" sz="2800" dirty="0" err="1"/>
              <a:t>dilahirkan</a:t>
            </a:r>
            <a:r>
              <a:rPr lang="en-ID" sz="2800" dirty="0"/>
              <a:t>. Rasa </a:t>
            </a:r>
            <a:r>
              <a:rPr lang="en-ID" sz="2800" dirty="0" err="1"/>
              <a:t>lapar</a:t>
            </a:r>
            <a:r>
              <a:rPr lang="en-ID" sz="2800" dirty="0"/>
              <a:t> </a:t>
            </a:r>
            <a:r>
              <a:rPr lang="en-ID" sz="2800" dirty="0" err="1"/>
              <a:t>hanya</a:t>
            </a:r>
            <a:r>
              <a:rPr lang="en-ID" sz="2800" dirty="0"/>
              <a:t> </a:t>
            </a:r>
            <a:r>
              <a:rPr lang="en-ID" sz="2800" dirty="0" err="1"/>
              <a:t>dapat</a:t>
            </a:r>
            <a:r>
              <a:rPr lang="en-ID" sz="2800" dirty="0"/>
              <a:t> </a:t>
            </a:r>
            <a:r>
              <a:rPr lang="en-ID" sz="2800" dirty="0" err="1"/>
              <a:t>dipuaskan</a:t>
            </a:r>
            <a:r>
              <a:rPr lang="en-ID" sz="2800" dirty="0"/>
              <a:t> </a:t>
            </a:r>
            <a:r>
              <a:rPr lang="en-ID" sz="2800" dirty="0" err="1"/>
              <a:t>ketika</a:t>
            </a:r>
            <a:r>
              <a:rPr lang="en-ID" sz="2800" dirty="0"/>
              <a:t> </a:t>
            </a:r>
            <a:r>
              <a:rPr lang="en-ID" sz="2800" dirty="0" err="1"/>
              <a:t>seseorang</a:t>
            </a:r>
            <a:r>
              <a:rPr lang="en-ID" sz="2800" dirty="0"/>
              <a:t> </a:t>
            </a:r>
            <a:r>
              <a:rPr lang="en-ID" sz="2800" dirty="0" err="1"/>
              <a:t>tersebut</a:t>
            </a:r>
            <a:r>
              <a:rPr lang="en-ID" sz="2800" dirty="0"/>
              <a:t> </a:t>
            </a:r>
            <a:r>
              <a:rPr lang="en-ID" sz="2800" dirty="0" err="1"/>
              <a:t>makan</a:t>
            </a:r>
            <a:r>
              <a:rPr lang="en-ID" sz="2800" dirty="0"/>
              <a:t>. Dialog </a:t>
            </a:r>
            <a:r>
              <a:rPr lang="en-ID" sz="2800" dirty="0" err="1"/>
              <a:t>tersebut</a:t>
            </a:r>
            <a:r>
              <a:rPr lang="en-ID" sz="2800" dirty="0"/>
              <a:t> </a:t>
            </a:r>
            <a:r>
              <a:rPr lang="en-ID" sz="2800" dirty="0" err="1"/>
              <a:t>menunjukkan</a:t>
            </a:r>
            <a:r>
              <a:rPr lang="en-ID" sz="2800" dirty="0"/>
              <a:t> id </a:t>
            </a:r>
            <a:r>
              <a:rPr lang="en-ID" sz="2800" dirty="0" err="1"/>
              <a:t>tokoh</a:t>
            </a:r>
            <a:r>
              <a:rPr lang="en-ID" sz="2800" dirty="0"/>
              <a:t> </a:t>
            </a:r>
            <a:r>
              <a:rPr lang="en-ID" sz="2800" dirty="0" err="1"/>
              <a:t>utama</a:t>
            </a:r>
            <a:r>
              <a:rPr lang="en-ID" sz="2800" dirty="0"/>
              <a:t> </a:t>
            </a:r>
            <a:r>
              <a:rPr lang="en-ID" sz="2800" dirty="0" err="1"/>
              <a:t>dimana</a:t>
            </a:r>
            <a:r>
              <a:rPr lang="en-ID" sz="2800" dirty="0"/>
              <a:t> id </a:t>
            </a:r>
            <a:r>
              <a:rPr lang="en-ID" sz="2800" dirty="0" err="1"/>
              <a:t>merupakan</a:t>
            </a:r>
            <a:r>
              <a:rPr lang="en-ID" sz="2800" dirty="0"/>
              <a:t> </a:t>
            </a:r>
            <a:r>
              <a:rPr lang="en-ID" sz="2800" dirty="0" err="1"/>
              <a:t>sumber</a:t>
            </a:r>
            <a:r>
              <a:rPr lang="en-ID" sz="2800" dirty="0"/>
              <a:t> </a:t>
            </a:r>
            <a:r>
              <a:rPr lang="en-ID" sz="2800" dirty="0" err="1"/>
              <a:t>energi</a:t>
            </a:r>
            <a:r>
              <a:rPr lang="en-ID" sz="2800" dirty="0"/>
              <a:t> mental yang </a:t>
            </a:r>
            <a:r>
              <a:rPr lang="en-ID" sz="2800" dirty="0" err="1"/>
              <a:t>memotivasi</a:t>
            </a:r>
            <a:r>
              <a:rPr lang="en-ID" sz="2800" dirty="0"/>
              <a:t> </a:t>
            </a:r>
            <a:r>
              <a:rPr lang="en-ID" sz="2800" dirty="0" err="1"/>
              <a:t>individu</a:t>
            </a:r>
            <a:r>
              <a:rPr lang="en-ID" sz="2800" dirty="0"/>
              <a:t> </a:t>
            </a:r>
            <a:r>
              <a:rPr lang="en-ID" sz="2800" dirty="0" err="1"/>
              <a:t>untuk</a:t>
            </a:r>
            <a:r>
              <a:rPr lang="en-ID" sz="2800" dirty="0"/>
              <a:t> </a:t>
            </a:r>
            <a:r>
              <a:rPr lang="en-ID" sz="2800" dirty="0" err="1"/>
              <a:t>mencukupi</a:t>
            </a:r>
            <a:r>
              <a:rPr lang="en-ID" sz="2800" dirty="0"/>
              <a:t> </a:t>
            </a:r>
            <a:r>
              <a:rPr lang="en-ID" sz="2800" dirty="0" err="1"/>
              <a:t>kebutuhan</a:t>
            </a:r>
            <a:r>
              <a:rPr lang="en-ID" sz="2800" dirty="0"/>
              <a:t> </a:t>
            </a:r>
            <a:r>
              <a:rPr lang="en-ID" sz="2800" dirty="0" err="1"/>
              <a:t>dasar</a:t>
            </a:r>
            <a:r>
              <a:rPr lang="en-ID" sz="2800" dirty="0"/>
              <a:t> salah </a:t>
            </a:r>
            <a:r>
              <a:rPr lang="en-ID" sz="2800" dirty="0" err="1"/>
              <a:t>satunya</a:t>
            </a:r>
            <a:r>
              <a:rPr lang="en-ID" sz="2800" dirty="0"/>
              <a:t> </a:t>
            </a:r>
            <a:r>
              <a:rPr lang="en-ID" sz="2800" dirty="0" err="1"/>
              <a:t>adalah</a:t>
            </a:r>
            <a:r>
              <a:rPr lang="en-ID" sz="2800" dirty="0"/>
              <a:t> </a:t>
            </a:r>
            <a:r>
              <a:rPr lang="en-ID" sz="2800" dirty="0" err="1"/>
              <a:t>makan</a:t>
            </a:r>
            <a:r>
              <a:rPr lang="id-ID" sz="2800" dirty="0"/>
              <a:t>.</a:t>
            </a:r>
            <a:endParaRPr lang="id-ID" sz="2800" b="1" dirty="0">
              <a:solidFill>
                <a:srgbClr val="21264D"/>
              </a:solidFill>
              <a:latin typeface="Poppins Bold"/>
            </a:endParaRPr>
          </a:p>
          <a:p>
            <a:endParaRPr lang="id-ID" sz="2800" dirty="0">
              <a:solidFill>
                <a:srgbClr val="21264D"/>
              </a:solidFill>
              <a:latin typeface="Poppins Bold"/>
            </a:endParaRPr>
          </a:p>
          <a:p>
            <a:endParaRPr lang="id-ID" sz="2800" dirty="0">
              <a:solidFill>
                <a:srgbClr val="21264D"/>
              </a:solidFill>
              <a:latin typeface="Poppins Bold"/>
            </a:endParaRPr>
          </a:p>
          <a:p>
            <a:endParaRPr lang="en-US" sz="2800" dirty="0">
              <a:solidFill>
                <a:srgbClr val="21264D"/>
              </a:solidFill>
              <a:latin typeface="Poppins Bold"/>
            </a:endParaRPr>
          </a:p>
        </p:txBody>
      </p:sp>
      <p:sp>
        <p:nvSpPr>
          <p:cNvPr id="2" name="Arrow: Right 1">
            <a:extLst>
              <a:ext uri="{FF2B5EF4-FFF2-40B4-BE49-F238E27FC236}">
                <a16:creationId xmlns:a16="http://schemas.microsoft.com/office/drawing/2014/main" id="{D859C574-6246-4ADC-8EDA-20440A822727}"/>
              </a:ext>
            </a:extLst>
          </p:cNvPr>
          <p:cNvSpPr/>
          <p:nvPr/>
        </p:nvSpPr>
        <p:spPr>
          <a:xfrm flipV="1">
            <a:off x="1740261" y="1333500"/>
            <a:ext cx="69813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Rectangle 18">
            <a:extLst>
              <a:ext uri="{FF2B5EF4-FFF2-40B4-BE49-F238E27FC236}">
                <a16:creationId xmlns:a16="http://schemas.microsoft.com/office/drawing/2014/main" id="{D0C48A9E-77EF-4F92-BD6D-5BBCAEC9F220}"/>
              </a:ext>
            </a:extLst>
          </p:cNvPr>
          <p:cNvSpPr/>
          <p:nvPr/>
        </p:nvSpPr>
        <p:spPr>
          <a:xfrm>
            <a:off x="3646222" y="262522"/>
            <a:ext cx="8698178" cy="876464"/>
          </a:xfrm>
          <a:prstGeom prst="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dirty="0">
                <a:latin typeface="Poppins Bold" panose="020B0604020202020204" charset="0"/>
                <a:cs typeface="Poppins Bold" panose="020B0604020202020204" charset="0"/>
              </a:rPr>
              <a:t>Hasil &amp; Pembahasan</a:t>
            </a:r>
            <a:endParaRPr lang="en-ID" sz="5400" dirty="0">
              <a:latin typeface="Poppins Bold" panose="020B0604020202020204" charset="0"/>
              <a:cs typeface="Poppins Bold"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5"/>
          <p:cNvSpPr/>
          <p:nvPr/>
        </p:nvSpPr>
        <p:spPr>
          <a:xfrm>
            <a:off x="-3045964"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8" name="Group 27">
            <a:extLst>
              <a:ext uri="{FF2B5EF4-FFF2-40B4-BE49-F238E27FC236}">
                <a16:creationId xmlns:a16="http://schemas.microsoft.com/office/drawing/2014/main" id="{67067CBC-C61A-40C4-B882-89C48945639E}"/>
              </a:ext>
            </a:extLst>
          </p:cNvPr>
          <p:cNvGrpSpPr/>
          <p:nvPr/>
        </p:nvGrpSpPr>
        <p:grpSpPr>
          <a:xfrm>
            <a:off x="12877800" y="209058"/>
            <a:ext cx="5000832" cy="687135"/>
            <a:chOff x="12759661" y="77805"/>
            <a:chExt cx="4669392" cy="616900"/>
          </a:xfrm>
        </p:grpSpPr>
        <p:sp>
          <p:nvSpPr>
            <p:cNvPr id="30" name="Freeform 11">
              <a:extLst>
                <a:ext uri="{FF2B5EF4-FFF2-40B4-BE49-F238E27FC236}">
                  <a16:creationId xmlns:a16="http://schemas.microsoft.com/office/drawing/2014/main" id="{DE9241D3-9F51-4089-B194-0AAF12C49D1E}"/>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5"/>
              <a:stretch>
                <a:fillRect/>
              </a:stretch>
            </a:blipFill>
          </p:spPr>
        </p:sp>
        <p:sp>
          <p:nvSpPr>
            <p:cNvPr id="31" name="Freeform 12">
              <a:extLst>
                <a:ext uri="{FF2B5EF4-FFF2-40B4-BE49-F238E27FC236}">
                  <a16:creationId xmlns:a16="http://schemas.microsoft.com/office/drawing/2014/main" id="{6CE0BE37-2EF3-4635-8922-229658DB537A}"/>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6"/>
              <a:stretch>
                <a:fillRect/>
              </a:stretch>
            </a:blipFill>
          </p:spPr>
        </p:sp>
        <p:sp>
          <p:nvSpPr>
            <p:cNvPr id="32" name="Freeform 13">
              <a:extLst>
                <a:ext uri="{FF2B5EF4-FFF2-40B4-BE49-F238E27FC236}">
                  <a16:creationId xmlns:a16="http://schemas.microsoft.com/office/drawing/2014/main" id="{53D09952-8665-47EC-B4CC-F2DBAE00CCBF}"/>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7"/>
              <a:stretch>
                <a:fillRect/>
              </a:stretch>
            </a:blipFill>
          </p:spPr>
        </p:sp>
        <p:sp>
          <p:nvSpPr>
            <p:cNvPr id="33" name="Freeform 14">
              <a:extLst>
                <a:ext uri="{FF2B5EF4-FFF2-40B4-BE49-F238E27FC236}">
                  <a16:creationId xmlns:a16="http://schemas.microsoft.com/office/drawing/2014/main" id="{65DBC480-5192-4811-AA0D-960B8B0BE7BE}"/>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8"/>
              <a:stretch>
                <a:fillRect/>
              </a:stretch>
            </a:blipFill>
          </p:spPr>
        </p:sp>
      </p:grpSp>
      <p:sp>
        <p:nvSpPr>
          <p:cNvPr id="18" name="Freeform 16">
            <a:extLst>
              <a:ext uri="{FF2B5EF4-FFF2-40B4-BE49-F238E27FC236}">
                <a16:creationId xmlns:a16="http://schemas.microsoft.com/office/drawing/2014/main" id="{901A2D26-A773-44CF-A5C2-7D5E16FDAEFB}"/>
              </a:ext>
            </a:extLst>
          </p:cNvPr>
          <p:cNvSpPr/>
          <p:nvPr/>
        </p:nvSpPr>
        <p:spPr>
          <a:xfrm>
            <a:off x="0" y="6438901"/>
            <a:ext cx="18959438" cy="3848100"/>
          </a:xfrm>
          <a:custGeom>
            <a:avLst/>
            <a:gdLst/>
            <a:ahLst/>
            <a:cxnLst/>
            <a:rect l="l" t="t" r="r" b="b"/>
            <a:pathLst>
              <a:path w="18959438" h="4598670">
                <a:moveTo>
                  <a:pt x="0" y="0"/>
                </a:moveTo>
                <a:lnTo>
                  <a:pt x="18959438" y="0"/>
                </a:lnTo>
                <a:lnTo>
                  <a:pt x="18959438" y="4598670"/>
                </a:lnTo>
                <a:lnTo>
                  <a:pt x="0" y="4598670"/>
                </a:lnTo>
                <a:lnTo>
                  <a:pt x="0" y="0"/>
                </a:lnTo>
                <a:close/>
              </a:path>
            </a:pathLst>
          </a:custGeom>
          <a:blipFill>
            <a:blip r:embed="rId9"/>
            <a:stretch>
              <a:fillRect t="-8406" b="-8406"/>
            </a:stretch>
          </a:blipFill>
        </p:spPr>
        <p:txBody>
          <a:bodyPr/>
          <a:lstStyle/>
          <a:p>
            <a:endParaRPr lang="en-US" dirty="0"/>
          </a:p>
        </p:txBody>
      </p:sp>
      <p:sp>
        <p:nvSpPr>
          <p:cNvPr id="2" name="Rectangle 1">
            <a:extLst>
              <a:ext uri="{FF2B5EF4-FFF2-40B4-BE49-F238E27FC236}">
                <a16:creationId xmlns:a16="http://schemas.microsoft.com/office/drawing/2014/main" id="{B0F6FD92-2AEA-4B72-87F1-7094575AA7AD}"/>
              </a:ext>
            </a:extLst>
          </p:cNvPr>
          <p:cNvSpPr/>
          <p:nvPr/>
        </p:nvSpPr>
        <p:spPr>
          <a:xfrm>
            <a:off x="1102915" y="1057766"/>
            <a:ext cx="16082170" cy="8171468"/>
          </a:xfrm>
          <a:prstGeom prst="rect">
            <a:avLst/>
          </a:prstGeom>
        </p:spPr>
        <p:txBody>
          <a:bodyPr wrap="square">
            <a:spAutoFit/>
          </a:bodyPr>
          <a:lstStyle/>
          <a:p>
            <a:pPr>
              <a:lnSpc>
                <a:spcPts val="5431"/>
              </a:lnSpc>
            </a:pPr>
            <a:r>
              <a:rPr lang="id-ID" sz="3600" dirty="0">
                <a:solidFill>
                  <a:srgbClr val="21264D"/>
                </a:solidFill>
                <a:latin typeface="Poppins Bold"/>
              </a:rPr>
              <a:t>Ego         </a:t>
            </a:r>
            <a:r>
              <a:rPr lang="id-ID" sz="3200" dirty="0">
                <a:solidFill>
                  <a:srgbClr val="21264D"/>
                </a:solidFill>
                <a:latin typeface="Poppins Bold"/>
              </a:rPr>
              <a:t>4 Data</a:t>
            </a:r>
          </a:p>
          <a:p>
            <a:endParaRPr lang="id-ID" sz="2400" b="1" dirty="0"/>
          </a:p>
          <a:p>
            <a:pPr algn="just"/>
            <a:r>
              <a:rPr lang="en-ID" sz="2400" b="1" dirty="0"/>
              <a:t>Data </a:t>
            </a:r>
            <a:r>
              <a:rPr lang="id-ID" sz="2400" b="1" dirty="0"/>
              <a:t> 6</a:t>
            </a:r>
          </a:p>
          <a:p>
            <a:pPr algn="just"/>
            <a:r>
              <a:rPr lang="en-ID" sz="2400" dirty="0" err="1"/>
              <a:t>Niskala</a:t>
            </a:r>
            <a:r>
              <a:rPr lang="en-ID" sz="2400" dirty="0"/>
              <a:t>: </a:t>
            </a:r>
            <a:r>
              <a:rPr lang="en-ID" sz="2400" dirty="0" err="1"/>
              <a:t>Emang</a:t>
            </a:r>
            <a:r>
              <a:rPr lang="en-ID" sz="2400" dirty="0"/>
              <a:t> lo </a:t>
            </a:r>
            <a:r>
              <a:rPr lang="en-ID" sz="2400" dirty="0" err="1"/>
              <a:t>aja</a:t>
            </a:r>
            <a:r>
              <a:rPr lang="en-ID" sz="2400" dirty="0"/>
              <a:t> kali </a:t>
            </a:r>
            <a:r>
              <a:rPr lang="en-ID" sz="2400" dirty="0" err="1"/>
              <a:t>anak</a:t>
            </a:r>
            <a:r>
              <a:rPr lang="en-ID" sz="2400" dirty="0"/>
              <a:t> </a:t>
            </a:r>
            <a:r>
              <a:rPr lang="en-ID" sz="2400" dirty="0" err="1"/>
              <a:t>jaman</a:t>
            </a:r>
            <a:r>
              <a:rPr lang="en-ID" sz="2400" dirty="0"/>
              <a:t> </a:t>
            </a:r>
            <a:r>
              <a:rPr lang="en-ID" sz="2400" dirty="0" err="1"/>
              <a:t>sekarang</a:t>
            </a:r>
            <a:r>
              <a:rPr lang="en-ID" sz="2400" dirty="0"/>
              <a:t> yang </a:t>
            </a:r>
            <a:r>
              <a:rPr lang="en-ID" sz="2400" dirty="0" err="1"/>
              <a:t>ga</a:t>
            </a:r>
            <a:r>
              <a:rPr lang="en-ID" sz="2400" dirty="0"/>
              <a:t> </a:t>
            </a:r>
            <a:r>
              <a:rPr lang="en-ID" sz="2400" dirty="0" err="1"/>
              <a:t>perna</a:t>
            </a:r>
            <a:r>
              <a:rPr lang="en-ID" sz="2400" dirty="0"/>
              <a:t> </a:t>
            </a:r>
            <a:r>
              <a:rPr lang="en-ID" sz="2400" dirty="0" err="1"/>
              <a:t>ngelakuin</a:t>
            </a:r>
            <a:r>
              <a:rPr lang="en-ID" sz="2400" dirty="0"/>
              <a:t> </a:t>
            </a:r>
            <a:r>
              <a:rPr lang="en-ID" sz="2400" dirty="0" err="1"/>
              <a:t>hal</a:t>
            </a:r>
            <a:r>
              <a:rPr lang="en-ID" sz="2400" dirty="0"/>
              <a:t> </a:t>
            </a:r>
            <a:r>
              <a:rPr lang="en-ID" sz="2400" dirty="0" err="1"/>
              <a:t>positif</a:t>
            </a:r>
            <a:r>
              <a:rPr lang="en-ID" sz="2400" dirty="0"/>
              <a:t> (</a:t>
            </a:r>
            <a:r>
              <a:rPr lang="en-ID" sz="2400" dirty="0" err="1"/>
              <a:t>dengan</a:t>
            </a:r>
            <a:r>
              <a:rPr lang="en-ID" sz="2400" dirty="0"/>
              <a:t> </a:t>
            </a:r>
            <a:r>
              <a:rPr lang="en-ID" sz="2400" dirty="0" err="1"/>
              <a:t>suara</a:t>
            </a:r>
            <a:r>
              <a:rPr lang="en-ID" sz="2400" dirty="0"/>
              <a:t> </a:t>
            </a:r>
            <a:r>
              <a:rPr lang="en-ID" sz="2400" dirty="0" err="1"/>
              <a:t>keras</a:t>
            </a:r>
            <a:r>
              <a:rPr lang="en-ID" sz="2400" dirty="0"/>
              <a:t> yang </a:t>
            </a:r>
            <a:r>
              <a:rPr lang="en-ID" sz="2400" dirty="0" err="1"/>
              <a:t>penuh</a:t>
            </a:r>
            <a:r>
              <a:rPr lang="en-ID" sz="2400" dirty="0"/>
              <a:t> </a:t>
            </a:r>
            <a:r>
              <a:rPr lang="en-ID" sz="2400" dirty="0" err="1"/>
              <a:t>emosi</a:t>
            </a:r>
            <a:r>
              <a:rPr lang="en-ID" sz="2400" dirty="0"/>
              <a:t>, </a:t>
            </a:r>
            <a:r>
              <a:rPr lang="en-ID" sz="2400" dirty="0" err="1"/>
              <a:t>lalu</a:t>
            </a:r>
            <a:r>
              <a:rPr lang="en-ID" sz="2400" dirty="0"/>
              <a:t> </a:t>
            </a:r>
            <a:r>
              <a:rPr lang="en-ID" sz="2400" dirty="0" err="1"/>
              <a:t>memukul</a:t>
            </a:r>
            <a:r>
              <a:rPr lang="en-ID" sz="2400" dirty="0"/>
              <a:t> </a:t>
            </a:r>
            <a:r>
              <a:rPr lang="en-ID" sz="2400" dirty="0" err="1"/>
              <a:t>meja</a:t>
            </a:r>
            <a:r>
              <a:rPr lang="en-ID" sz="2400" dirty="0"/>
              <a:t> </a:t>
            </a:r>
            <a:r>
              <a:rPr lang="en-ID" sz="2400" dirty="0" err="1"/>
              <a:t>menggunakan</a:t>
            </a:r>
            <a:r>
              <a:rPr lang="en-ID" sz="2400" dirty="0"/>
              <a:t> </a:t>
            </a:r>
            <a:r>
              <a:rPr lang="en-ID" sz="2400" dirty="0" err="1"/>
              <a:t>tangannya</a:t>
            </a:r>
            <a:r>
              <a:rPr lang="en-ID" sz="2400" dirty="0"/>
              <a:t>) (M.03.53)</a:t>
            </a:r>
            <a:endParaRPr lang="id-ID" sz="2400" dirty="0"/>
          </a:p>
          <a:p>
            <a:pPr algn="just"/>
            <a:endParaRPr lang="id-ID" sz="2400" dirty="0"/>
          </a:p>
          <a:p>
            <a:pPr algn="just"/>
            <a:r>
              <a:rPr lang="en-ID" sz="2400" dirty="0"/>
              <a:t>Pada </a:t>
            </a:r>
            <a:r>
              <a:rPr lang="en-ID" sz="2400" dirty="0" err="1"/>
              <a:t>scane</a:t>
            </a:r>
            <a:r>
              <a:rPr lang="en-ID" sz="2400" dirty="0"/>
              <a:t> </a:t>
            </a:r>
            <a:r>
              <a:rPr lang="en-ID" sz="2400" dirty="0" err="1"/>
              <a:t>diatas</a:t>
            </a:r>
            <a:r>
              <a:rPr lang="en-ID" sz="2400" dirty="0"/>
              <a:t> </a:t>
            </a:r>
            <a:r>
              <a:rPr lang="en-ID" sz="2400" dirty="0" err="1"/>
              <a:t>bagian</a:t>
            </a:r>
            <a:r>
              <a:rPr lang="en-ID" sz="2400" dirty="0"/>
              <a:t> </a:t>
            </a:r>
            <a:r>
              <a:rPr lang="en-ID" sz="2400" dirty="0" err="1"/>
              <a:t>dari</a:t>
            </a:r>
            <a:r>
              <a:rPr lang="en-ID" sz="2400" dirty="0"/>
              <a:t> ego </a:t>
            </a:r>
            <a:r>
              <a:rPr lang="en-ID" sz="2400" dirty="0" err="1"/>
              <a:t>karena</a:t>
            </a:r>
            <a:r>
              <a:rPr lang="en-ID" sz="2400" dirty="0"/>
              <a:t> id </a:t>
            </a:r>
            <a:r>
              <a:rPr lang="en-ID" sz="2400" dirty="0" err="1"/>
              <a:t>tokoh</a:t>
            </a:r>
            <a:r>
              <a:rPr lang="en-ID" sz="2400" dirty="0"/>
              <a:t> </a:t>
            </a:r>
            <a:r>
              <a:rPr lang="en-ID" sz="2400" dirty="0" err="1"/>
              <a:t>utama</a:t>
            </a:r>
            <a:r>
              <a:rPr lang="en-ID" sz="2400" dirty="0"/>
              <a:t> yang </a:t>
            </a:r>
            <a:r>
              <a:rPr lang="en-ID" sz="2400" dirty="0" err="1"/>
              <a:t>mengungkapkan</a:t>
            </a:r>
            <a:r>
              <a:rPr lang="en-ID" sz="2400" dirty="0"/>
              <a:t> </a:t>
            </a:r>
            <a:r>
              <a:rPr lang="en-ID" sz="2400" dirty="0" err="1"/>
              <a:t>perasaan</a:t>
            </a:r>
            <a:r>
              <a:rPr lang="en-ID" sz="2400" dirty="0"/>
              <a:t> </a:t>
            </a:r>
            <a:r>
              <a:rPr lang="en-ID" sz="2400" dirty="0" err="1"/>
              <a:t>emosi</a:t>
            </a:r>
            <a:r>
              <a:rPr lang="en-ID" sz="2400" dirty="0"/>
              <a:t> , </a:t>
            </a:r>
            <a:r>
              <a:rPr lang="en-ID" sz="2400" dirty="0" err="1"/>
              <a:t>telah</a:t>
            </a:r>
            <a:r>
              <a:rPr lang="en-ID" sz="2400" dirty="0"/>
              <a:t> </a:t>
            </a:r>
            <a:r>
              <a:rPr lang="en-ID" sz="2400" dirty="0" err="1"/>
              <a:t>mempengaruhi</a:t>
            </a:r>
            <a:r>
              <a:rPr lang="en-ID" sz="2400" dirty="0"/>
              <a:t> ego </a:t>
            </a:r>
            <a:r>
              <a:rPr lang="en-ID" sz="2400" dirty="0" err="1"/>
              <a:t>hingga</a:t>
            </a:r>
            <a:r>
              <a:rPr lang="en-ID" sz="2400" dirty="0"/>
              <a:t> </a:t>
            </a:r>
            <a:r>
              <a:rPr lang="en-ID" sz="2400" dirty="0" err="1"/>
              <a:t>melakukan</a:t>
            </a:r>
            <a:r>
              <a:rPr lang="en-ID" sz="2400" dirty="0"/>
              <a:t> </a:t>
            </a:r>
            <a:r>
              <a:rPr lang="en-ID" sz="2400" dirty="0" err="1"/>
              <a:t>suatu</a:t>
            </a:r>
            <a:r>
              <a:rPr lang="en-ID" sz="2400" dirty="0"/>
              <a:t> </a:t>
            </a:r>
            <a:r>
              <a:rPr lang="en-ID" sz="2400" dirty="0" err="1"/>
              <a:t>tindakan</a:t>
            </a:r>
            <a:r>
              <a:rPr lang="en-ID" sz="2400" dirty="0"/>
              <a:t> </a:t>
            </a:r>
            <a:r>
              <a:rPr lang="en-ID" sz="2400" dirty="0" err="1"/>
              <a:t>yaitu</a:t>
            </a:r>
            <a:r>
              <a:rPr lang="en-ID" sz="2400" dirty="0"/>
              <a:t> </a:t>
            </a:r>
            <a:r>
              <a:rPr lang="en-ID" sz="2400" dirty="0" err="1"/>
              <a:t>memukul</a:t>
            </a:r>
            <a:r>
              <a:rPr lang="en-ID" sz="2400" dirty="0"/>
              <a:t> </a:t>
            </a:r>
            <a:r>
              <a:rPr lang="en-ID" sz="2400" dirty="0" err="1"/>
              <a:t>meja</a:t>
            </a:r>
            <a:r>
              <a:rPr lang="en-ID" sz="2400" dirty="0"/>
              <a:t> </a:t>
            </a:r>
            <a:r>
              <a:rPr lang="en-ID" sz="2400" dirty="0" err="1"/>
              <a:t>menggunakna</a:t>
            </a:r>
            <a:r>
              <a:rPr lang="en-ID" sz="2400" dirty="0"/>
              <a:t> </a:t>
            </a:r>
            <a:r>
              <a:rPr lang="en-ID" sz="2400" dirty="0" err="1"/>
              <a:t>tangannya</a:t>
            </a:r>
            <a:r>
              <a:rPr lang="en-ID" sz="2400" dirty="0"/>
              <a:t>. Ego </a:t>
            </a:r>
            <a:r>
              <a:rPr lang="en-ID" sz="2400" dirty="0" err="1"/>
              <a:t>adalah</a:t>
            </a:r>
            <a:r>
              <a:rPr lang="en-ID" sz="2400" dirty="0"/>
              <a:t> </a:t>
            </a:r>
            <a:r>
              <a:rPr lang="en-ID" sz="2400" dirty="0" err="1"/>
              <a:t>buah</a:t>
            </a:r>
            <a:r>
              <a:rPr lang="en-ID" sz="2400" dirty="0"/>
              <a:t> </a:t>
            </a:r>
            <a:r>
              <a:rPr lang="en-ID" sz="2400" dirty="0" err="1"/>
              <a:t>hasil</a:t>
            </a:r>
            <a:r>
              <a:rPr lang="en-ID" sz="2400" dirty="0"/>
              <a:t> </a:t>
            </a:r>
            <a:r>
              <a:rPr lang="en-ID" sz="2400" dirty="0" err="1"/>
              <a:t>dari</a:t>
            </a:r>
            <a:r>
              <a:rPr lang="en-ID" sz="2400" dirty="0"/>
              <a:t> </a:t>
            </a:r>
            <a:r>
              <a:rPr lang="en-ID" sz="2400" dirty="0" err="1"/>
              <a:t>evaluasi</a:t>
            </a:r>
            <a:r>
              <a:rPr lang="en-ID" sz="2400" dirty="0"/>
              <a:t> superego </a:t>
            </a:r>
            <a:r>
              <a:rPr lang="en-ID" sz="2400" dirty="0" err="1"/>
              <a:t>dalam</a:t>
            </a:r>
            <a:r>
              <a:rPr lang="en-ID" sz="2400" dirty="0"/>
              <a:t> </a:t>
            </a:r>
            <a:r>
              <a:rPr lang="en-ID" sz="2400" dirty="0" err="1"/>
              <a:t>bentuk</a:t>
            </a:r>
            <a:r>
              <a:rPr lang="en-ID" sz="2400" dirty="0"/>
              <a:t> </a:t>
            </a:r>
            <a:r>
              <a:rPr lang="en-ID" sz="2400" dirty="0" err="1"/>
              <a:t>perbuatan</a:t>
            </a:r>
            <a:r>
              <a:rPr lang="en-ID" sz="2400" dirty="0"/>
              <a:t> </a:t>
            </a:r>
            <a:r>
              <a:rPr lang="en-ID" sz="2400" dirty="0" err="1"/>
              <a:t>atau</a:t>
            </a:r>
            <a:r>
              <a:rPr lang="en-ID" sz="2400" dirty="0"/>
              <a:t> </a:t>
            </a:r>
            <a:r>
              <a:rPr lang="en-ID" sz="2400" dirty="0" err="1"/>
              <a:t>usaha</a:t>
            </a:r>
            <a:r>
              <a:rPr lang="en-ID" sz="2400" dirty="0"/>
              <a:t> yang </a:t>
            </a:r>
            <a:r>
              <a:rPr lang="en-ID" sz="2400" dirty="0" err="1"/>
              <a:t>dikerjakan</a:t>
            </a:r>
            <a:r>
              <a:rPr lang="en-ID" sz="2400" dirty="0"/>
              <a:t> </a:t>
            </a:r>
            <a:r>
              <a:rPr lang="en-ID" sz="2400" dirty="0" err="1"/>
              <a:t>individu</a:t>
            </a:r>
            <a:r>
              <a:rPr lang="en-ID" sz="2400" dirty="0"/>
              <a:t> </a:t>
            </a:r>
            <a:r>
              <a:rPr lang="en-ID" sz="2400" dirty="0" err="1"/>
              <a:t>untuk</a:t>
            </a:r>
            <a:r>
              <a:rPr lang="en-ID" sz="2400" dirty="0"/>
              <a:t> </a:t>
            </a:r>
            <a:r>
              <a:rPr lang="en-ID" sz="2400" dirty="0" err="1"/>
              <a:t>memenuhi</a:t>
            </a:r>
            <a:r>
              <a:rPr lang="en-ID" sz="2400" dirty="0"/>
              <a:t> </a:t>
            </a:r>
            <a:r>
              <a:rPr lang="en-ID" sz="2400" dirty="0" err="1"/>
              <a:t>kebutuhan</a:t>
            </a:r>
            <a:r>
              <a:rPr lang="en-ID" sz="2400" dirty="0"/>
              <a:t> id (Ana </a:t>
            </a:r>
            <a:r>
              <a:rPr lang="en-ID" sz="2400" dirty="0" err="1"/>
              <a:t>Rosmila</a:t>
            </a:r>
            <a:r>
              <a:rPr lang="en-ID" sz="2400" dirty="0"/>
              <a:t>, 2020)Oleh </a:t>
            </a:r>
            <a:r>
              <a:rPr lang="en-ID" sz="2400" dirty="0" err="1"/>
              <a:t>karena</a:t>
            </a:r>
            <a:r>
              <a:rPr lang="en-ID" sz="2400" dirty="0"/>
              <a:t> </a:t>
            </a:r>
            <a:r>
              <a:rPr lang="en-ID" sz="2400" dirty="0" err="1"/>
              <a:t>itu</a:t>
            </a:r>
            <a:r>
              <a:rPr lang="en-ID" sz="2400" dirty="0"/>
              <a:t> </a:t>
            </a:r>
            <a:r>
              <a:rPr lang="en-ID" sz="2400" dirty="0" err="1"/>
              <a:t>keputusan</a:t>
            </a:r>
            <a:r>
              <a:rPr lang="en-ID" sz="2400" dirty="0"/>
              <a:t> </a:t>
            </a:r>
            <a:r>
              <a:rPr lang="en-ID" sz="2400" dirty="0" err="1"/>
              <a:t>tokoh</a:t>
            </a:r>
            <a:r>
              <a:rPr lang="en-ID" sz="2400" dirty="0"/>
              <a:t> </a:t>
            </a:r>
            <a:r>
              <a:rPr lang="en-ID" sz="2400" dirty="0" err="1"/>
              <a:t>utama</a:t>
            </a:r>
            <a:r>
              <a:rPr lang="en-ID" sz="2400" dirty="0"/>
              <a:t> </a:t>
            </a:r>
            <a:r>
              <a:rPr lang="en-ID" sz="2400" dirty="0" err="1"/>
              <a:t>untuk</a:t>
            </a:r>
            <a:r>
              <a:rPr lang="en-ID" sz="2400" dirty="0"/>
              <a:t> </a:t>
            </a:r>
            <a:r>
              <a:rPr lang="en-ID" sz="2400" dirty="0" err="1"/>
              <a:t>melakukan</a:t>
            </a:r>
            <a:r>
              <a:rPr lang="en-ID" sz="2400" dirty="0"/>
              <a:t> </a:t>
            </a:r>
            <a:r>
              <a:rPr lang="en-ID" sz="2400" dirty="0" err="1"/>
              <a:t>suatu</a:t>
            </a:r>
            <a:r>
              <a:rPr lang="en-ID" sz="2400" dirty="0"/>
              <a:t> </a:t>
            </a:r>
            <a:r>
              <a:rPr lang="en-ID" sz="2400" dirty="0" err="1"/>
              <a:t>tindakan</a:t>
            </a:r>
            <a:r>
              <a:rPr lang="en-ID" sz="2400" dirty="0"/>
              <a:t> </a:t>
            </a:r>
            <a:r>
              <a:rPr lang="en-ID" sz="2400" dirty="0" err="1"/>
              <a:t>termasuk</a:t>
            </a:r>
            <a:r>
              <a:rPr lang="en-ID" sz="2400" dirty="0"/>
              <a:t> </a:t>
            </a:r>
            <a:r>
              <a:rPr lang="en-ID" sz="2400" dirty="0" err="1"/>
              <a:t>dalam</a:t>
            </a:r>
            <a:r>
              <a:rPr lang="en-ID" sz="2400" dirty="0"/>
              <a:t> ego.</a:t>
            </a:r>
            <a:endParaRPr lang="id-ID" sz="2400" dirty="0">
              <a:solidFill>
                <a:srgbClr val="21264D"/>
              </a:solidFill>
              <a:latin typeface="Poppins Bold"/>
            </a:endParaRPr>
          </a:p>
          <a:p>
            <a:pPr algn="just"/>
            <a:endParaRPr lang="id-ID" sz="2400" b="1" dirty="0"/>
          </a:p>
          <a:p>
            <a:pPr algn="just"/>
            <a:r>
              <a:rPr lang="fi-FI" sz="2400" b="1" dirty="0"/>
              <a:t>Data </a:t>
            </a:r>
            <a:r>
              <a:rPr lang="id-ID" sz="2400" b="1" dirty="0"/>
              <a:t>7</a:t>
            </a:r>
          </a:p>
          <a:p>
            <a:pPr algn="just"/>
            <a:r>
              <a:rPr lang="en-ID" sz="2400" dirty="0" err="1"/>
              <a:t>Niskala</a:t>
            </a:r>
            <a:r>
              <a:rPr lang="en-ID" sz="2400" dirty="0"/>
              <a:t>: “Capek….”(</a:t>
            </a:r>
            <a:r>
              <a:rPr lang="en-ID" sz="2400" dirty="0" err="1"/>
              <a:t>Menangis</a:t>
            </a:r>
            <a:r>
              <a:rPr lang="en-ID" sz="2400" dirty="0"/>
              <a:t> </a:t>
            </a:r>
            <a:r>
              <a:rPr lang="en-ID" sz="2400" dirty="0" err="1"/>
              <a:t>sambil</a:t>
            </a:r>
            <a:r>
              <a:rPr lang="en-ID" sz="2400" dirty="0"/>
              <a:t> </a:t>
            </a:r>
            <a:r>
              <a:rPr lang="en-ID" sz="2400" dirty="0" err="1"/>
              <a:t>membuang</a:t>
            </a:r>
            <a:r>
              <a:rPr lang="en-ID" sz="2400" dirty="0"/>
              <a:t> </a:t>
            </a:r>
            <a:r>
              <a:rPr lang="en-ID" sz="2400" dirty="0" err="1"/>
              <a:t>barang-barang</a:t>
            </a:r>
            <a:r>
              <a:rPr lang="en-ID" sz="2400" dirty="0"/>
              <a:t> yang </a:t>
            </a:r>
            <a:r>
              <a:rPr lang="en-ID" sz="2400" dirty="0" err="1"/>
              <a:t>ada</a:t>
            </a:r>
            <a:r>
              <a:rPr lang="en-ID" sz="2400" dirty="0"/>
              <a:t> </a:t>
            </a:r>
            <a:r>
              <a:rPr lang="en-ID" sz="2400" dirty="0" err="1"/>
              <a:t>dikamarnya</a:t>
            </a:r>
            <a:r>
              <a:rPr lang="en-ID" sz="2400" dirty="0"/>
              <a:t>.) </a:t>
            </a:r>
            <a:r>
              <a:rPr lang="en-ID" sz="2400" dirty="0" err="1"/>
              <a:t>Dinda</a:t>
            </a:r>
            <a:r>
              <a:rPr lang="en-ID" sz="2400" dirty="0"/>
              <a:t>:”Kala” (</a:t>
            </a:r>
            <a:r>
              <a:rPr lang="en-ID" sz="2400" dirty="0" err="1"/>
              <a:t>berusaha</a:t>
            </a:r>
            <a:r>
              <a:rPr lang="en-ID" sz="2400" dirty="0"/>
              <a:t> </a:t>
            </a:r>
            <a:r>
              <a:rPr lang="en-ID" sz="2400" dirty="0" err="1"/>
              <a:t>menennagkan</a:t>
            </a:r>
            <a:r>
              <a:rPr lang="en-ID" sz="2400" dirty="0"/>
              <a:t>) </a:t>
            </a:r>
            <a:r>
              <a:rPr lang="en-ID" sz="2400" dirty="0" err="1"/>
              <a:t>Niskala</a:t>
            </a:r>
            <a:r>
              <a:rPr lang="en-ID" sz="2400" dirty="0"/>
              <a:t>: “Lo </a:t>
            </a:r>
            <a:r>
              <a:rPr lang="en-ID" sz="2400" dirty="0" err="1"/>
              <a:t>tu</a:t>
            </a:r>
            <a:r>
              <a:rPr lang="en-ID" sz="2400" dirty="0"/>
              <a:t> </a:t>
            </a:r>
            <a:r>
              <a:rPr lang="en-ID" sz="2400" dirty="0" err="1"/>
              <a:t>gatau</a:t>
            </a:r>
            <a:r>
              <a:rPr lang="en-ID" sz="2400" dirty="0"/>
              <a:t> </a:t>
            </a:r>
            <a:r>
              <a:rPr lang="en-ID" sz="2400" dirty="0" err="1"/>
              <a:t>apa</a:t>
            </a:r>
            <a:r>
              <a:rPr lang="en-ID" sz="2400" dirty="0"/>
              <a:t> yang </a:t>
            </a:r>
            <a:r>
              <a:rPr lang="en-ID" sz="2400" dirty="0" err="1"/>
              <a:t>gua</a:t>
            </a:r>
            <a:r>
              <a:rPr lang="en-ID" sz="2400" dirty="0"/>
              <a:t> </a:t>
            </a:r>
            <a:r>
              <a:rPr lang="en-ID" sz="2400" dirty="0" err="1"/>
              <a:t>rasain</a:t>
            </a:r>
            <a:r>
              <a:rPr lang="en-ID" sz="2400" dirty="0"/>
              <a:t>, </a:t>
            </a:r>
            <a:r>
              <a:rPr lang="en-ID" sz="2400" dirty="0" err="1"/>
              <a:t>lepasin</a:t>
            </a:r>
            <a:r>
              <a:rPr lang="en-ID" sz="2400" dirty="0"/>
              <a:t> </a:t>
            </a:r>
            <a:r>
              <a:rPr lang="en-ID" sz="2400" dirty="0" err="1"/>
              <a:t>gue</a:t>
            </a:r>
            <a:r>
              <a:rPr lang="en-ID" sz="2400" dirty="0"/>
              <a:t>.” Mama </a:t>
            </a:r>
            <a:r>
              <a:rPr lang="en-ID" sz="2400" dirty="0" err="1"/>
              <a:t>Niskala</a:t>
            </a:r>
            <a:r>
              <a:rPr lang="en-ID" sz="2400" dirty="0"/>
              <a:t>: “Kala….kala” (M.46.16) </a:t>
            </a:r>
            <a:endParaRPr lang="id-ID" sz="2400" dirty="0"/>
          </a:p>
          <a:p>
            <a:pPr algn="just"/>
            <a:endParaRPr lang="id-ID" sz="2400" dirty="0"/>
          </a:p>
          <a:p>
            <a:pPr algn="just"/>
            <a:r>
              <a:rPr lang="en-ID" sz="2400" dirty="0"/>
              <a:t>Data </a:t>
            </a:r>
            <a:r>
              <a:rPr lang="en-ID" sz="2400" dirty="0" err="1"/>
              <a:t>tersebut</a:t>
            </a:r>
            <a:r>
              <a:rPr lang="en-ID" sz="2400" dirty="0"/>
              <a:t> </a:t>
            </a:r>
            <a:r>
              <a:rPr lang="en-ID" sz="2400" dirty="0" err="1"/>
              <a:t>termasuk</a:t>
            </a:r>
            <a:r>
              <a:rPr lang="en-ID" sz="2400" dirty="0"/>
              <a:t> </a:t>
            </a:r>
            <a:r>
              <a:rPr lang="en-ID" sz="2400" dirty="0" err="1"/>
              <a:t>dalam</a:t>
            </a:r>
            <a:r>
              <a:rPr lang="en-ID" sz="2400" dirty="0"/>
              <a:t> Ego </a:t>
            </a:r>
            <a:r>
              <a:rPr lang="en-ID" sz="2400" dirty="0" err="1"/>
              <a:t>karena</a:t>
            </a:r>
            <a:r>
              <a:rPr lang="en-ID" sz="2400" dirty="0"/>
              <a:t> pada </a:t>
            </a:r>
            <a:r>
              <a:rPr lang="en-ID" sz="2400" dirty="0" err="1"/>
              <a:t>scane</a:t>
            </a:r>
            <a:r>
              <a:rPr lang="en-ID" sz="2400" dirty="0"/>
              <a:t> </a:t>
            </a:r>
            <a:r>
              <a:rPr lang="en-ID" sz="2400" dirty="0" err="1"/>
              <a:t>tersebut</a:t>
            </a:r>
            <a:r>
              <a:rPr lang="en-ID" sz="2400" dirty="0"/>
              <a:t> </a:t>
            </a:r>
            <a:r>
              <a:rPr lang="en-ID" sz="2400" dirty="0" err="1"/>
              <a:t>terdapat</a:t>
            </a:r>
            <a:r>
              <a:rPr lang="en-ID" sz="2400" dirty="0"/>
              <a:t> </a:t>
            </a:r>
            <a:r>
              <a:rPr lang="en-ID" sz="2400" dirty="0" err="1"/>
              <a:t>suatu</a:t>
            </a:r>
            <a:r>
              <a:rPr lang="en-ID" sz="2400" dirty="0"/>
              <a:t> </a:t>
            </a:r>
            <a:r>
              <a:rPr lang="en-ID" sz="2400" dirty="0" err="1"/>
              <a:t>tindakan</a:t>
            </a:r>
            <a:r>
              <a:rPr lang="en-ID" sz="2400" dirty="0"/>
              <a:t>, </a:t>
            </a:r>
            <a:r>
              <a:rPr lang="en-ID" sz="2400" dirty="0" err="1"/>
              <a:t>dimana</a:t>
            </a:r>
            <a:r>
              <a:rPr lang="en-ID" sz="2400" dirty="0"/>
              <a:t> Ego </a:t>
            </a:r>
            <a:r>
              <a:rPr lang="en-ID" sz="2400" dirty="0" err="1"/>
              <a:t>merupakan</a:t>
            </a:r>
            <a:r>
              <a:rPr lang="en-ID" sz="2400" dirty="0"/>
              <a:t> </a:t>
            </a:r>
            <a:r>
              <a:rPr lang="en-ID" sz="2400" dirty="0" err="1"/>
              <a:t>tindakan</a:t>
            </a:r>
            <a:r>
              <a:rPr lang="en-ID" sz="2400" dirty="0"/>
              <a:t> yang </a:t>
            </a:r>
            <a:r>
              <a:rPr lang="en-ID" sz="2400" dirty="0" err="1"/>
              <a:t>dilakukan</a:t>
            </a:r>
            <a:r>
              <a:rPr lang="en-ID" sz="2400" dirty="0"/>
              <a:t> </a:t>
            </a:r>
            <a:r>
              <a:rPr lang="en-ID" sz="2400" dirty="0" err="1"/>
              <a:t>untuk</a:t>
            </a:r>
            <a:r>
              <a:rPr lang="en-ID" sz="2400" dirty="0"/>
              <a:t> </a:t>
            </a:r>
            <a:r>
              <a:rPr lang="en-ID" sz="2400" dirty="0" err="1"/>
              <a:t>memenuhi</a:t>
            </a:r>
            <a:r>
              <a:rPr lang="en-ID" sz="2400" dirty="0"/>
              <a:t> id. Pada </a:t>
            </a:r>
            <a:r>
              <a:rPr lang="en-ID" sz="2400" dirty="0" err="1"/>
              <a:t>scane</a:t>
            </a:r>
            <a:r>
              <a:rPr lang="en-ID" sz="2400" dirty="0"/>
              <a:t> </a:t>
            </a:r>
            <a:r>
              <a:rPr lang="en-ID" sz="2400" dirty="0" err="1"/>
              <a:t>tersebut</a:t>
            </a:r>
            <a:r>
              <a:rPr lang="en-ID" sz="2400" dirty="0"/>
              <a:t> </a:t>
            </a:r>
            <a:r>
              <a:rPr lang="en-ID" sz="2400" dirty="0" err="1"/>
              <a:t>tokoh</a:t>
            </a:r>
            <a:r>
              <a:rPr lang="en-ID" sz="2400" dirty="0"/>
              <a:t> </a:t>
            </a:r>
            <a:r>
              <a:rPr lang="en-ID" sz="2400" dirty="0" err="1"/>
              <a:t>utama</a:t>
            </a:r>
            <a:r>
              <a:rPr lang="en-ID" sz="2400" dirty="0"/>
              <a:t> </a:t>
            </a:r>
            <a:r>
              <a:rPr lang="en-ID" sz="2400" dirty="0" err="1"/>
              <a:t>membuang</a:t>
            </a:r>
            <a:r>
              <a:rPr lang="en-ID" sz="2400" dirty="0"/>
              <a:t> </a:t>
            </a:r>
            <a:r>
              <a:rPr lang="en-ID" sz="2400" dirty="0" err="1"/>
              <a:t>benda-benda</a:t>
            </a:r>
            <a:r>
              <a:rPr lang="en-ID" sz="2400" dirty="0"/>
              <a:t> yang </a:t>
            </a:r>
            <a:r>
              <a:rPr lang="en-ID" sz="2400" dirty="0" err="1"/>
              <a:t>ada</a:t>
            </a:r>
            <a:r>
              <a:rPr lang="en-ID" sz="2400" dirty="0"/>
              <a:t> di </a:t>
            </a:r>
            <a:r>
              <a:rPr lang="en-ID" sz="2400" dirty="0" err="1"/>
              <a:t>kamarnya</a:t>
            </a:r>
            <a:r>
              <a:rPr lang="en-ID" sz="2400" dirty="0"/>
              <a:t>. ego </a:t>
            </a:r>
            <a:r>
              <a:rPr lang="en-ID" sz="2400" dirty="0" err="1"/>
              <a:t>berperan</a:t>
            </a:r>
            <a:r>
              <a:rPr lang="en-ID" sz="2400" dirty="0"/>
              <a:t> </a:t>
            </a:r>
            <a:r>
              <a:rPr lang="en-ID" sz="2400" dirty="0" err="1"/>
              <a:t>untuk</a:t>
            </a:r>
            <a:r>
              <a:rPr lang="en-ID" sz="2400" dirty="0"/>
              <a:t> </a:t>
            </a:r>
            <a:r>
              <a:rPr lang="en-ID" sz="2400" dirty="0" err="1"/>
              <a:t>membantu</a:t>
            </a:r>
            <a:r>
              <a:rPr lang="en-ID" sz="2400" dirty="0"/>
              <a:t> </a:t>
            </a:r>
            <a:r>
              <a:rPr lang="en-ID" sz="2400" dirty="0" err="1"/>
              <a:t>individu</a:t>
            </a:r>
            <a:r>
              <a:rPr lang="en-ID" sz="2400" dirty="0"/>
              <a:t> </a:t>
            </a:r>
            <a:r>
              <a:rPr lang="en-ID" sz="2400" dirty="0" err="1"/>
              <a:t>terkait</a:t>
            </a:r>
            <a:r>
              <a:rPr lang="en-ID" sz="2400" dirty="0"/>
              <a:t> </a:t>
            </a:r>
            <a:r>
              <a:rPr lang="en-ID" sz="2400" dirty="0" err="1"/>
              <a:t>dengan</a:t>
            </a:r>
            <a:r>
              <a:rPr lang="en-ID" sz="2400" dirty="0"/>
              <a:t> </a:t>
            </a:r>
            <a:r>
              <a:rPr lang="en-ID" sz="2400" dirty="0" err="1"/>
              <a:t>pengalaman-pengalaman</a:t>
            </a:r>
            <a:r>
              <a:rPr lang="en-ID" sz="2400" dirty="0"/>
              <a:t> yang </a:t>
            </a:r>
            <a:r>
              <a:rPr lang="en-ID" sz="2400" dirty="0" err="1"/>
              <a:t>benar-benar</a:t>
            </a:r>
            <a:r>
              <a:rPr lang="en-ID" sz="2400" dirty="0"/>
              <a:t> </a:t>
            </a:r>
            <a:r>
              <a:rPr lang="en-ID" sz="2400" dirty="0" err="1"/>
              <a:t>dapat</a:t>
            </a:r>
            <a:r>
              <a:rPr lang="en-ID" sz="2400" dirty="0"/>
              <a:t> </a:t>
            </a:r>
            <a:r>
              <a:rPr lang="en-ID" sz="2400" dirty="0" err="1"/>
              <a:t>memenuhi</a:t>
            </a:r>
            <a:r>
              <a:rPr lang="en-ID" sz="2400" dirty="0"/>
              <a:t> </a:t>
            </a:r>
            <a:r>
              <a:rPr lang="en-ID" sz="2400" dirty="0" err="1"/>
              <a:t>kebutuhan</a:t>
            </a:r>
            <a:r>
              <a:rPr lang="en-ID" sz="2400" dirty="0"/>
              <a:t> (Freud, 2020 </a:t>
            </a:r>
            <a:r>
              <a:rPr lang="en-ID" sz="2400" dirty="0" err="1"/>
              <a:t>dalam</a:t>
            </a:r>
            <a:r>
              <a:rPr lang="en-ID" sz="2400" dirty="0"/>
              <a:t> </a:t>
            </a:r>
            <a:r>
              <a:rPr lang="en-ID" sz="2400" dirty="0" err="1"/>
              <a:t>Mushodiq</a:t>
            </a:r>
            <a:r>
              <a:rPr lang="en-ID" sz="2400" dirty="0"/>
              <a:t> &amp; </a:t>
            </a:r>
            <a:r>
              <a:rPr lang="en-ID" sz="2400" dirty="0" err="1"/>
              <a:t>Saputra</a:t>
            </a:r>
            <a:r>
              <a:rPr lang="en-ID" sz="2400" dirty="0"/>
              <a:t>, 2021). Oleh </a:t>
            </a:r>
            <a:r>
              <a:rPr lang="en-ID" sz="2400" dirty="0" err="1"/>
              <a:t>karena</a:t>
            </a:r>
            <a:r>
              <a:rPr lang="en-ID" sz="2400" dirty="0"/>
              <a:t> </a:t>
            </a:r>
            <a:r>
              <a:rPr lang="en-ID" sz="2400" dirty="0" err="1"/>
              <a:t>itu</a:t>
            </a:r>
            <a:r>
              <a:rPr lang="en-ID" sz="2400" dirty="0"/>
              <a:t> </a:t>
            </a:r>
            <a:r>
              <a:rPr lang="en-ID" sz="2400" dirty="0" err="1"/>
              <a:t>tindakan</a:t>
            </a:r>
            <a:r>
              <a:rPr lang="en-ID" sz="2400" dirty="0"/>
              <a:t> </a:t>
            </a:r>
            <a:r>
              <a:rPr lang="en-ID" sz="2400" dirty="0" err="1"/>
              <a:t>tokoh</a:t>
            </a:r>
            <a:r>
              <a:rPr lang="en-ID" sz="2400" dirty="0"/>
              <a:t> </a:t>
            </a:r>
            <a:r>
              <a:rPr lang="en-ID" sz="2400" dirty="0" err="1"/>
              <a:t>utama</a:t>
            </a:r>
            <a:r>
              <a:rPr lang="en-ID" sz="2400" dirty="0"/>
              <a:t> </a:t>
            </a:r>
            <a:r>
              <a:rPr lang="en-ID" sz="2400" dirty="0" err="1"/>
              <a:t>dalam</a:t>
            </a:r>
            <a:r>
              <a:rPr lang="en-ID" sz="2400" dirty="0"/>
              <a:t> </a:t>
            </a:r>
            <a:r>
              <a:rPr lang="en-ID" sz="2400" dirty="0" err="1"/>
              <a:t>melempar</a:t>
            </a:r>
            <a:r>
              <a:rPr lang="en-ID" sz="2400" dirty="0"/>
              <a:t> dan </a:t>
            </a:r>
            <a:r>
              <a:rPr lang="en-ID" sz="2400" dirty="0" err="1"/>
              <a:t>membuang</a:t>
            </a:r>
            <a:r>
              <a:rPr lang="en-ID" sz="2400" dirty="0"/>
              <a:t> </a:t>
            </a:r>
            <a:r>
              <a:rPr lang="en-ID" sz="2400" dirty="0" err="1"/>
              <a:t>barang</a:t>
            </a:r>
            <a:r>
              <a:rPr lang="en-ID" sz="2400" dirty="0"/>
              <a:t> </a:t>
            </a:r>
            <a:r>
              <a:rPr lang="en-ID" sz="2400" dirty="0" err="1"/>
              <a:t>termasuk</a:t>
            </a:r>
            <a:r>
              <a:rPr lang="en-ID" sz="2400" dirty="0"/>
              <a:t> ego </a:t>
            </a:r>
            <a:r>
              <a:rPr lang="en-ID" sz="2400" dirty="0" err="1"/>
              <a:t>dikarenakan</a:t>
            </a:r>
            <a:r>
              <a:rPr lang="en-ID" sz="2400" dirty="0"/>
              <a:t> </a:t>
            </a:r>
            <a:r>
              <a:rPr lang="en-ID" sz="2400" dirty="0" err="1"/>
              <a:t>tindakan</a:t>
            </a:r>
            <a:r>
              <a:rPr lang="en-ID" sz="2400" dirty="0"/>
              <a:t> </a:t>
            </a:r>
            <a:r>
              <a:rPr lang="en-ID" sz="2400" dirty="0" err="1"/>
              <a:t>tersebut</a:t>
            </a:r>
            <a:r>
              <a:rPr lang="en-ID" sz="2400" dirty="0"/>
              <a:t> </a:t>
            </a:r>
            <a:r>
              <a:rPr lang="en-ID" sz="2400" dirty="0" err="1"/>
              <a:t>merupakan</a:t>
            </a:r>
            <a:r>
              <a:rPr lang="en-ID" sz="2400" dirty="0"/>
              <a:t> </a:t>
            </a:r>
            <a:r>
              <a:rPr lang="en-ID" sz="2400" dirty="0" err="1"/>
              <a:t>cara</a:t>
            </a:r>
            <a:r>
              <a:rPr lang="en-ID" sz="2400" dirty="0"/>
              <a:t> </a:t>
            </a:r>
            <a:r>
              <a:rPr lang="en-ID" sz="2400" dirty="0" err="1"/>
              <a:t>seorang</a:t>
            </a:r>
            <a:r>
              <a:rPr lang="en-ID" sz="2400" dirty="0"/>
              <a:t> </a:t>
            </a:r>
            <a:r>
              <a:rPr lang="en-ID" sz="2400" dirty="0" err="1"/>
              <a:t>tokoh</a:t>
            </a:r>
            <a:r>
              <a:rPr lang="en-ID" sz="2400" dirty="0"/>
              <a:t> </a:t>
            </a:r>
            <a:r>
              <a:rPr lang="en-ID" sz="2400" dirty="0" err="1"/>
              <a:t>untuk</a:t>
            </a:r>
            <a:r>
              <a:rPr lang="en-ID" sz="2400" dirty="0"/>
              <a:t> </a:t>
            </a:r>
            <a:r>
              <a:rPr lang="en-ID" sz="2400" dirty="0" err="1"/>
              <a:t>menunjukkan</a:t>
            </a:r>
            <a:r>
              <a:rPr lang="en-ID" sz="2400" dirty="0"/>
              <a:t> </a:t>
            </a:r>
            <a:r>
              <a:rPr lang="en-ID" sz="2400" dirty="0" err="1"/>
              <a:t>tekanan</a:t>
            </a:r>
            <a:r>
              <a:rPr lang="en-ID" sz="2400" dirty="0"/>
              <a:t> yang </a:t>
            </a:r>
            <a:r>
              <a:rPr lang="en-ID" sz="2400" dirty="0" err="1"/>
              <a:t>ingin</a:t>
            </a:r>
            <a:r>
              <a:rPr lang="en-ID" sz="2400" dirty="0"/>
              <a:t> </a:t>
            </a:r>
            <a:r>
              <a:rPr lang="en-ID" sz="2400" dirty="0" err="1"/>
              <a:t>dipenuhi</a:t>
            </a:r>
            <a:r>
              <a:rPr lang="en-ID" sz="2400" dirty="0"/>
              <a:t> oleh id </a:t>
            </a:r>
            <a:r>
              <a:rPr lang="en-ID" sz="2400" dirty="0" err="1"/>
              <a:t>dengan</a:t>
            </a:r>
            <a:r>
              <a:rPr lang="en-ID" sz="2400" dirty="0"/>
              <a:t> </a:t>
            </a:r>
            <a:r>
              <a:rPr lang="en-ID" sz="2400" dirty="0" err="1"/>
              <a:t>cara</a:t>
            </a:r>
            <a:r>
              <a:rPr lang="en-ID" sz="2400" dirty="0"/>
              <a:t> yang </a:t>
            </a:r>
            <a:r>
              <a:rPr lang="en-ID" sz="2400" dirty="0" err="1"/>
              <a:t>sesuai</a:t>
            </a:r>
            <a:r>
              <a:rPr lang="en-ID" sz="2400" dirty="0"/>
              <a:t> </a:t>
            </a:r>
            <a:r>
              <a:rPr lang="en-ID" sz="2400" dirty="0" err="1"/>
              <a:t>dengan</a:t>
            </a:r>
            <a:r>
              <a:rPr lang="en-ID" sz="2400" dirty="0"/>
              <a:t> </a:t>
            </a:r>
            <a:r>
              <a:rPr lang="en-ID" sz="2400" dirty="0" err="1"/>
              <a:t>kenyataan</a:t>
            </a:r>
            <a:r>
              <a:rPr lang="en-ID" sz="2400" dirty="0"/>
              <a:t> </a:t>
            </a:r>
            <a:r>
              <a:rPr lang="fi-FI" sz="2400" b="1" dirty="0"/>
              <a:t> </a:t>
            </a:r>
            <a:endParaRPr lang="id-ID" sz="2400" b="1" dirty="0"/>
          </a:p>
        </p:txBody>
      </p:sp>
      <p:sp>
        <p:nvSpPr>
          <p:cNvPr id="20" name="Arrow: Right 19">
            <a:extLst>
              <a:ext uri="{FF2B5EF4-FFF2-40B4-BE49-F238E27FC236}">
                <a16:creationId xmlns:a16="http://schemas.microsoft.com/office/drawing/2014/main" id="{FA60D2C0-1F0E-456F-B348-995AFD8C1F2F}"/>
              </a:ext>
            </a:extLst>
          </p:cNvPr>
          <p:cNvSpPr/>
          <p:nvPr/>
        </p:nvSpPr>
        <p:spPr>
          <a:xfrm flipV="1">
            <a:off x="2133600" y="1248172"/>
            <a:ext cx="69813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49319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5"/>
          <p:cNvSpPr/>
          <p:nvPr/>
        </p:nvSpPr>
        <p:spPr>
          <a:xfrm>
            <a:off x="-2363291" y="12192"/>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dirty="0"/>
          </a:p>
        </p:txBody>
      </p:sp>
      <p:grpSp>
        <p:nvGrpSpPr>
          <p:cNvPr id="47" name="Group 46">
            <a:extLst>
              <a:ext uri="{FF2B5EF4-FFF2-40B4-BE49-F238E27FC236}">
                <a16:creationId xmlns:a16="http://schemas.microsoft.com/office/drawing/2014/main" id="{79DA8F2F-376E-4A57-9C0A-3BEEC4F46BB9}"/>
              </a:ext>
            </a:extLst>
          </p:cNvPr>
          <p:cNvGrpSpPr/>
          <p:nvPr/>
        </p:nvGrpSpPr>
        <p:grpSpPr>
          <a:xfrm>
            <a:off x="12725400" y="220008"/>
            <a:ext cx="5000832" cy="687135"/>
            <a:chOff x="12759661" y="77805"/>
            <a:chExt cx="4669392" cy="616900"/>
          </a:xfrm>
        </p:grpSpPr>
        <p:sp>
          <p:nvSpPr>
            <p:cNvPr id="68" name="Freeform 11">
              <a:extLst>
                <a:ext uri="{FF2B5EF4-FFF2-40B4-BE49-F238E27FC236}">
                  <a16:creationId xmlns:a16="http://schemas.microsoft.com/office/drawing/2014/main" id="{43EAC27F-493E-490B-A43A-B74AD992049A}"/>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70" name="Freeform 12">
              <a:extLst>
                <a:ext uri="{FF2B5EF4-FFF2-40B4-BE49-F238E27FC236}">
                  <a16:creationId xmlns:a16="http://schemas.microsoft.com/office/drawing/2014/main" id="{524BC2E0-3367-45E8-B2C1-34B608466158}"/>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71" name="Freeform 13">
              <a:extLst>
                <a:ext uri="{FF2B5EF4-FFF2-40B4-BE49-F238E27FC236}">
                  <a16:creationId xmlns:a16="http://schemas.microsoft.com/office/drawing/2014/main" id="{256FB4F5-5977-44C7-AEE3-A54D6B5B8882}"/>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72" name="Freeform 14">
              <a:extLst>
                <a:ext uri="{FF2B5EF4-FFF2-40B4-BE49-F238E27FC236}">
                  <a16:creationId xmlns:a16="http://schemas.microsoft.com/office/drawing/2014/main" id="{18E37164-494B-4765-B14B-DDB0B44136E4}"/>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sp>
        <p:nvSpPr>
          <p:cNvPr id="37" name="Freeform 16">
            <a:extLst>
              <a:ext uri="{FF2B5EF4-FFF2-40B4-BE49-F238E27FC236}">
                <a16:creationId xmlns:a16="http://schemas.microsoft.com/office/drawing/2014/main" id="{713A28A4-3BC1-4304-8E23-AB2A9710F44C}"/>
              </a:ext>
            </a:extLst>
          </p:cNvPr>
          <p:cNvSpPr/>
          <p:nvPr/>
        </p:nvSpPr>
        <p:spPr>
          <a:xfrm>
            <a:off x="0" y="6438900"/>
            <a:ext cx="18288000" cy="3848100"/>
          </a:xfrm>
          <a:custGeom>
            <a:avLst/>
            <a:gdLst/>
            <a:ahLst/>
            <a:cxnLst/>
            <a:rect l="l" t="t" r="r" b="b"/>
            <a:pathLst>
              <a:path w="18959438" h="4598670">
                <a:moveTo>
                  <a:pt x="0" y="0"/>
                </a:moveTo>
                <a:lnTo>
                  <a:pt x="18959438" y="0"/>
                </a:lnTo>
                <a:lnTo>
                  <a:pt x="18959438" y="4598670"/>
                </a:lnTo>
                <a:lnTo>
                  <a:pt x="0" y="4598670"/>
                </a:lnTo>
                <a:lnTo>
                  <a:pt x="0" y="0"/>
                </a:lnTo>
                <a:close/>
              </a:path>
            </a:pathLst>
          </a:custGeom>
          <a:blipFill>
            <a:blip r:embed="rId8"/>
            <a:stretch>
              <a:fillRect t="-8406" b="-8406"/>
            </a:stretch>
          </a:blipFill>
        </p:spPr>
        <p:txBody>
          <a:bodyPr/>
          <a:lstStyle/>
          <a:p>
            <a:endParaRPr lang="en-US" dirty="0"/>
          </a:p>
        </p:txBody>
      </p:sp>
      <p:sp>
        <p:nvSpPr>
          <p:cNvPr id="2" name="Rectangle 1">
            <a:extLst>
              <a:ext uri="{FF2B5EF4-FFF2-40B4-BE49-F238E27FC236}">
                <a16:creationId xmlns:a16="http://schemas.microsoft.com/office/drawing/2014/main" id="{76E6801D-7AEA-41BA-96BB-4D70C949AD58}"/>
              </a:ext>
            </a:extLst>
          </p:cNvPr>
          <p:cNvSpPr/>
          <p:nvPr/>
        </p:nvSpPr>
        <p:spPr>
          <a:xfrm>
            <a:off x="1984958" y="1287174"/>
            <a:ext cx="14318083" cy="8079135"/>
          </a:xfrm>
          <a:prstGeom prst="rect">
            <a:avLst/>
          </a:prstGeom>
        </p:spPr>
        <p:txBody>
          <a:bodyPr wrap="square">
            <a:spAutoFit/>
          </a:bodyPr>
          <a:lstStyle/>
          <a:p>
            <a:pPr>
              <a:lnSpc>
                <a:spcPts val="5431"/>
              </a:lnSpc>
            </a:pPr>
            <a:r>
              <a:rPr lang="id-ID" sz="4000" dirty="0">
                <a:solidFill>
                  <a:srgbClr val="21264D"/>
                </a:solidFill>
                <a:latin typeface="Poppins Bold"/>
              </a:rPr>
              <a:t>Superego         </a:t>
            </a:r>
            <a:r>
              <a:rPr lang="id-ID" sz="3600" dirty="0">
                <a:solidFill>
                  <a:srgbClr val="21264D"/>
                </a:solidFill>
                <a:latin typeface="Poppins Bold"/>
              </a:rPr>
              <a:t>4 Data</a:t>
            </a:r>
          </a:p>
          <a:p>
            <a:endParaRPr lang="id-ID" b="1" dirty="0"/>
          </a:p>
          <a:p>
            <a:pPr algn="just"/>
            <a:r>
              <a:rPr lang="en-ID" sz="2400" b="1" dirty="0"/>
              <a:t>Data </a:t>
            </a:r>
            <a:r>
              <a:rPr lang="id-ID" sz="2400" b="1" dirty="0"/>
              <a:t> 10</a:t>
            </a:r>
          </a:p>
          <a:p>
            <a:pPr algn="just"/>
            <a:r>
              <a:rPr lang="en-ID" sz="2400" dirty="0" err="1"/>
              <a:t>Niskala</a:t>
            </a:r>
            <a:r>
              <a:rPr lang="en-ID" sz="2400" dirty="0"/>
              <a:t>:” </a:t>
            </a:r>
            <a:r>
              <a:rPr lang="en-ID" sz="2400" dirty="0" err="1"/>
              <a:t>Maafin</a:t>
            </a:r>
            <a:r>
              <a:rPr lang="en-ID" sz="2400" dirty="0"/>
              <a:t> </a:t>
            </a:r>
            <a:r>
              <a:rPr lang="en-ID" sz="2400" dirty="0" err="1"/>
              <a:t>saya</a:t>
            </a:r>
            <a:r>
              <a:rPr lang="en-ID" sz="2400" dirty="0"/>
              <a:t> </a:t>
            </a:r>
            <a:r>
              <a:rPr lang="en-ID" sz="2400" dirty="0" err="1"/>
              <a:t>ya</a:t>
            </a:r>
            <a:r>
              <a:rPr lang="en-ID" sz="2400" dirty="0"/>
              <a:t> Tan </a:t>
            </a:r>
            <a:r>
              <a:rPr lang="en-ID" sz="2400" dirty="0" err="1"/>
              <a:t>untuk</a:t>
            </a:r>
            <a:r>
              <a:rPr lang="en-ID" sz="2400" dirty="0"/>
              <a:t>….” (M.01.20.59) </a:t>
            </a:r>
            <a:endParaRPr lang="id-ID" sz="2400" dirty="0"/>
          </a:p>
          <a:p>
            <a:pPr algn="just"/>
            <a:endParaRPr lang="id-ID" sz="2400" dirty="0"/>
          </a:p>
          <a:p>
            <a:pPr algn="just"/>
            <a:r>
              <a:rPr lang="en-ID" sz="2400" dirty="0"/>
              <a:t>Pada </a:t>
            </a:r>
            <a:r>
              <a:rPr lang="en-ID" sz="2400" dirty="0" err="1"/>
              <a:t>scane</a:t>
            </a:r>
            <a:r>
              <a:rPr lang="en-ID" sz="2400" dirty="0"/>
              <a:t> </a:t>
            </a:r>
            <a:r>
              <a:rPr lang="en-ID" sz="2400" dirty="0" err="1"/>
              <a:t>diatas</a:t>
            </a:r>
            <a:r>
              <a:rPr lang="en-ID" sz="2400" dirty="0"/>
              <a:t> </a:t>
            </a:r>
            <a:r>
              <a:rPr lang="en-ID" sz="2400" dirty="0" err="1"/>
              <a:t>tokoh</a:t>
            </a:r>
            <a:r>
              <a:rPr lang="en-ID" sz="2400" dirty="0"/>
              <a:t> </a:t>
            </a:r>
            <a:r>
              <a:rPr lang="en-ID" sz="2400" dirty="0" err="1"/>
              <a:t>utama</a:t>
            </a:r>
            <a:r>
              <a:rPr lang="en-ID" sz="2400" dirty="0"/>
              <a:t> </a:t>
            </a:r>
            <a:r>
              <a:rPr lang="en-ID" sz="2400" dirty="0" err="1"/>
              <a:t>meminta</a:t>
            </a:r>
            <a:r>
              <a:rPr lang="en-ID" sz="2400" dirty="0"/>
              <a:t> </a:t>
            </a:r>
            <a:r>
              <a:rPr lang="en-ID" sz="2400" dirty="0" err="1"/>
              <a:t>maaf</a:t>
            </a:r>
            <a:r>
              <a:rPr lang="en-ID" sz="2400" dirty="0"/>
              <a:t> </a:t>
            </a:r>
            <a:r>
              <a:rPr lang="en-ID" sz="2400" dirty="0" err="1"/>
              <a:t>kepada</a:t>
            </a:r>
            <a:r>
              <a:rPr lang="en-ID" sz="2400" dirty="0"/>
              <a:t> mama Pram, </a:t>
            </a:r>
            <a:r>
              <a:rPr lang="en-ID" sz="2400" dirty="0" err="1"/>
              <a:t>walaupun</a:t>
            </a:r>
            <a:r>
              <a:rPr lang="en-ID" sz="2400" dirty="0"/>
              <a:t> </a:t>
            </a:r>
            <a:r>
              <a:rPr lang="en-ID" sz="2400" dirty="0" err="1"/>
              <a:t>sebenarnya</a:t>
            </a:r>
            <a:r>
              <a:rPr lang="en-ID" sz="2400" dirty="0"/>
              <a:t> </a:t>
            </a:r>
            <a:r>
              <a:rPr lang="en-ID" sz="2400" dirty="0" err="1"/>
              <a:t>kejadian</a:t>
            </a:r>
            <a:r>
              <a:rPr lang="en-ID" sz="2400" dirty="0"/>
              <a:t> Pram </a:t>
            </a:r>
            <a:r>
              <a:rPr lang="en-ID" sz="2400" dirty="0" err="1"/>
              <a:t>bunuh</a:t>
            </a:r>
            <a:r>
              <a:rPr lang="en-ID" sz="2400" dirty="0"/>
              <a:t> </a:t>
            </a:r>
            <a:r>
              <a:rPr lang="en-ID" sz="2400" dirty="0" err="1"/>
              <a:t>diri</a:t>
            </a:r>
            <a:r>
              <a:rPr lang="en-ID" sz="2400" dirty="0"/>
              <a:t> </a:t>
            </a:r>
            <a:r>
              <a:rPr lang="en-ID" sz="2400" dirty="0" err="1"/>
              <a:t>bukanlah</a:t>
            </a:r>
            <a:r>
              <a:rPr lang="en-ID" sz="2400" dirty="0"/>
              <a:t> </a:t>
            </a:r>
            <a:r>
              <a:rPr lang="en-ID" sz="2400" dirty="0" err="1"/>
              <a:t>sepenuhnya</a:t>
            </a:r>
            <a:r>
              <a:rPr lang="en-ID" sz="2400" dirty="0"/>
              <a:t> </a:t>
            </a:r>
            <a:r>
              <a:rPr lang="en-ID" sz="2400" dirty="0" err="1"/>
              <a:t>kesalah</a:t>
            </a:r>
            <a:r>
              <a:rPr lang="en-ID" sz="2400" dirty="0"/>
              <a:t> </a:t>
            </a:r>
            <a:r>
              <a:rPr lang="en-ID" sz="2400" dirty="0" err="1"/>
              <a:t>Niskala</a:t>
            </a:r>
            <a:r>
              <a:rPr lang="en-ID" sz="2400" dirty="0"/>
              <a:t>. </a:t>
            </a:r>
            <a:r>
              <a:rPr lang="en-ID" sz="2400" dirty="0" err="1"/>
              <a:t>Tetapi</a:t>
            </a:r>
            <a:r>
              <a:rPr lang="en-ID" sz="2400" dirty="0"/>
              <a:t> </a:t>
            </a:r>
            <a:r>
              <a:rPr lang="en-ID" sz="2400" dirty="0" err="1"/>
              <a:t>karena</a:t>
            </a:r>
            <a:r>
              <a:rPr lang="en-ID" sz="2400" dirty="0"/>
              <a:t> </a:t>
            </a:r>
            <a:r>
              <a:rPr lang="en-ID" sz="2400" dirty="0" err="1"/>
              <a:t>merasa</a:t>
            </a:r>
            <a:r>
              <a:rPr lang="en-ID" sz="2400" dirty="0"/>
              <a:t> </a:t>
            </a:r>
            <a:r>
              <a:rPr lang="en-ID" sz="2400" dirty="0" err="1"/>
              <a:t>bersalah</a:t>
            </a:r>
            <a:r>
              <a:rPr lang="en-ID" sz="2400" dirty="0"/>
              <a:t> </a:t>
            </a:r>
            <a:r>
              <a:rPr lang="en-ID" sz="2400" dirty="0" err="1"/>
              <a:t>Niskala</a:t>
            </a:r>
            <a:r>
              <a:rPr lang="en-ID" sz="2400" dirty="0"/>
              <a:t> </a:t>
            </a:r>
            <a:r>
              <a:rPr lang="en-ID" sz="2400" dirty="0" err="1"/>
              <a:t>tetap</a:t>
            </a:r>
            <a:r>
              <a:rPr lang="en-ID" sz="2400" dirty="0"/>
              <a:t> </a:t>
            </a:r>
            <a:r>
              <a:rPr lang="en-ID" sz="2400" dirty="0" err="1"/>
              <a:t>meminta</a:t>
            </a:r>
            <a:r>
              <a:rPr lang="en-ID" sz="2400" dirty="0"/>
              <a:t> </a:t>
            </a:r>
            <a:r>
              <a:rPr lang="en-ID" sz="2400" dirty="0" err="1"/>
              <a:t>maaf</a:t>
            </a:r>
            <a:r>
              <a:rPr lang="en-ID" sz="2400" dirty="0"/>
              <a:t> pada mama Pram. Mama Pram </a:t>
            </a:r>
            <a:r>
              <a:rPr lang="en-ID" sz="2400" dirty="0" err="1"/>
              <a:t>tidak</a:t>
            </a:r>
            <a:r>
              <a:rPr lang="en-ID" sz="2400" dirty="0"/>
              <a:t> </a:t>
            </a:r>
            <a:r>
              <a:rPr lang="en-ID" sz="2400" dirty="0" err="1"/>
              <a:t>marah</a:t>
            </a:r>
            <a:r>
              <a:rPr lang="en-ID" sz="2400" dirty="0"/>
              <a:t> </a:t>
            </a:r>
            <a:r>
              <a:rPr lang="en-ID" sz="2400" dirty="0" err="1"/>
              <a:t>justru</a:t>
            </a:r>
            <a:r>
              <a:rPr lang="en-ID" sz="2400" dirty="0"/>
              <a:t> </a:t>
            </a:r>
            <a:r>
              <a:rPr lang="en-ID" sz="2400" dirty="0" err="1"/>
              <a:t>berterimakasih</a:t>
            </a:r>
            <a:r>
              <a:rPr lang="en-ID" sz="2400" dirty="0"/>
              <a:t> pada </a:t>
            </a:r>
            <a:r>
              <a:rPr lang="en-ID" sz="2400" dirty="0" err="1"/>
              <a:t>Niskala</a:t>
            </a:r>
            <a:r>
              <a:rPr lang="en-ID" sz="2400" dirty="0"/>
              <a:t> </a:t>
            </a:r>
            <a:r>
              <a:rPr lang="en-ID" sz="2400" dirty="0" err="1"/>
              <a:t>karena</a:t>
            </a:r>
            <a:r>
              <a:rPr lang="en-ID" sz="2400" dirty="0"/>
              <a:t> </a:t>
            </a:r>
            <a:r>
              <a:rPr lang="en-ID" sz="2400" dirty="0" err="1"/>
              <a:t>telah</a:t>
            </a:r>
            <a:r>
              <a:rPr lang="en-ID" sz="2400" dirty="0"/>
              <a:t> </a:t>
            </a:r>
            <a:r>
              <a:rPr lang="en-ID" sz="2400" dirty="0" err="1"/>
              <a:t>menemani</a:t>
            </a:r>
            <a:r>
              <a:rPr lang="en-ID" sz="2400" dirty="0"/>
              <a:t> Pram </a:t>
            </a:r>
            <a:r>
              <a:rPr lang="en-ID" sz="2400" dirty="0" err="1"/>
              <a:t>ketika</a:t>
            </a:r>
            <a:r>
              <a:rPr lang="en-ID" sz="2400" dirty="0"/>
              <a:t> mama </a:t>
            </a:r>
            <a:r>
              <a:rPr lang="en-ID" sz="2400" dirty="0" err="1"/>
              <a:t>nya</a:t>
            </a:r>
            <a:r>
              <a:rPr lang="en-ID" sz="2400" dirty="0"/>
              <a:t> </a:t>
            </a:r>
            <a:r>
              <a:rPr lang="en-ID" sz="2400" dirty="0" err="1"/>
              <a:t>tidak</a:t>
            </a:r>
            <a:r>
              <a:rPr lang="en-ID" sz="2400" dirty="0"/>
              <a:t> </a:t>
            </a:r>
            <a:r>
              <a:rPr lang="en-ID" sz="2400" dirty="0" err="1"/>
              <a:t>ada</a:t>
            </a:r>
            <a:r>
              <a:rPr lang="en-ID" sz="2400" dirty="0"/>
              <a:t> </a:t>
            </a:r>
            <a:r>
              <a:rPr lang="en-ID" sz="2400" dirty="0" err="1"/>
              <a:t>disampingnya</a:t>
            </a:r>
            <a:r>
              <a:rPr lang="en-ID" sz="2400" dirty="0"/>
              <a:t>. </a:t>
            </a:r>
            <a:r>
              <a:rPr lang="en-ID" sz="2400" dirty="0" err="1"/>
              <a:t>Meminta</a:t>
            </a:r>
            <a:r>
              <a:rPr lang="en-ID" sz="2400" dirty="0"/>
              <a:t> </a:t>
            </a:r>
            <a:r>
              <a:rPr lang="en-ID" sz="2400" dirty="0" err="1"/>
              <a:t>maaf</a:t>
            </a:r>
            <a:r>
              <a:rPr lang="en-ID" sz="2400" dirty="0"/>
              <a:t> pada mama Pram </a:t>
            </a:r>
            <a:r>
              <a:rPr lang="en-ID" sz="2400" dirty="0" err="1"/>
              <a:t>karena</a:t>
            </a:r>
            <a:r>
              <a:rPr lang="en-ID" sz="2400" dirty="0"/>
              <a:t> </a:t>
            </a:r>
            <a:r>
              <a:rPr lang="en-ID" sz="2400" dirty="0" err="1"/>
              <a:t>merasa</a:t>
            </a:r>
            <a:r>
              <a:rPr lang="en-ID" sz="2400" dirty="0"/>
              <a:t> </a:t>
            </a:r>
            <a:r>
              <a:rPr lang="en-ID" sz="2400" dirty="0" err="1"/>
              <a:t>bersalah</a:t>
            </a:r>
            <a:r>
              <a:rPr lang="en-ID" sz="2400" dirty="0"/>
              <a:t> </a:t>
            </a:r>
            <a:r>
              <a:rPr lang="en-ID" sz="2400" dirty="0" err="1"/>
              <a:t>itulah</a:t>
            </a:r>
            <a:r>
              <a:rPr lang="en-ID" sz="2400" dirty="0"/>
              <a:t> yang </a:t>
            </a:r>
            <a:r>
              <a:rPr lang="en-ID" sz="2400" dirty="0" err="1"/>
              <a:t>termasuk</a:t>
            </a:r>
            <a:r>
              <a:rPr lang="en-ID" sz="2400" dirty="0"/>
              <a:t> </a:t>
            </a:r>
            <a:r>
              <a:rPr lang="en-ID" sz="2400" dirty="0" err="1"/>
              <a:t>dalam</a:t>
            </a:r>
            <a:r>
              <a:rPr lang="en-ID" sz="2400" dirty="0"/>
              <a:t> superego. Superego </a:t>
            </a:r>
            <a:r>
              <a:rPr lang="en-ID" sz="2400" dirty="0" err="1"/>
              <a:t>adalah</a:t>
            </a:r>
            <a:r>
              <a:rPr lang="en-ID" sz="2400" dirty="0"/>
              <a:t> </a:t>
            </a:r>
            <a:r>
              <a:rPr lang="en-ID" sz="2400" dirty="0" err="1"/>
              <a:t>unsur</a:t>
            </a:r>
            <a:r>
              <a:rPr lang="en-ID" sz="2400" dirty="0"/>
              <a:t> </a:t>
            </a:r>
            <a:r>
              <a:rPr lang="en-ID" sz="2400" dirty="0" err="1"/>
              <a:t>dalam</a:t>
            </a:r>
            <a:r>
              <a:rPr lang="en-ID" sz="2400" dirty="0"/>
              <a:t> </a:t>
            </a:r>
            <a:r>
              <a:rPr lang="en-ID" sz="2400" dirty="0" err="1"/>
              <a:t>diri</a:t>
            </a:r>
            <a:r>
              <a:rPr lang="en-ID" sz="2400" dirty="0"/>
              <a:t> </a:t>
            </a:r>
            <a:r>
              <a:rPr lang="en-ID" sz="2400" dirty="0" err="1"/>
              <a:t>individu</a:t>
            </a:r>
            <a:r>
              <a:rPr lang="en-ID" sz="2400" dirty="0"/>
              <a:t> yang </a:t>
            </a:r>
            <a:r>
              <a:rPr lang="en-ID" sz="2400" dirty="0" err="1"/>
              <a:t>mencerminkan</a:t>
            </a:r>
            <a:r>
              <a:rPr lang="en-ID" sz="2400" dirty="0"/>
              <a:t> </a:t>
            </a:r>
            <a:r>
              <a:rPr lang="en-ID" sz="2400" dirty="0" err="1"/>
              <a:t>kecenderungan</a:t>
            </a:r>
            <a:r>
              <a:rPr lang="en-ID" sz="2400" dirty="0"/>
              <a:t> </a:t>
            </a:r>
            <a:r>
              <a:rPr lang="en-ID" sz="2400" dirty="0" err="1"/>
              <a:t>guna</a:t>
            </a:r>
            <a:r>
              <a:rPr lang="en-ID" sz="2400" dirty="0"/>
              <a:t> </a:t>
            </a:r>
            <a:r>
              <a:rPr lang="en-ID" sz="2400" dirty="0" err="1"/>
              <a:t>mengikuti</a:t>
            </a:r>
            <a:r>
              <a:rPr lang="en-ID" sz="2400" dirty="0"/>
              <a:t> dan </a:t>
            </a:r>
            <a:r>
              <a:rPr lang="en-ID" sz="2400" dirty="0" err="1"/>
              <a:t>mematuhi</a:t>
            </a:r>
            <a:r>
              <a:rPr lang="en-ID" sz="2400" dirty="0"/>
              <a:t> </a:t>
            </a:r>
            <a:r>
              <a:rPr lang="en-ID" sz="2400" dirty="0" err="1"/>
              <a:t>norma</a:t>
            </a:r>
            <a:r>
              <a:rPr lang="en-ID" sz="2400" dirty="0"/>
              <a:t> </a:t>
            </a:r>
            <a:r>
              <a:rPr lang="en-ID" sz="2400" dirty="0" err="1"/>
              <a:t>sosial</a:t>
            </a:r>
            <a:r>
              <a:rPr lang="en-ID" sz="2400" dirty="0"/>
              <a:t>, </a:t>
            </a:r>
            <a:r>
              <a:rPr lang="en-ID" sz="2400" dirty="0" err="1"/>
              <a:t>etika</a:t>
            </a:r>
            <a:r>
              <a:rPr lang="en-ID" sz="2400" dirty="0"/>
              <a:t>, </a:t>
            </a:r>
            <a:r>
              <a:rPr lang="en-ID" sz="2400" dirty="0" err="1"/>
              <a:t>etika</a:t>
            </a:r>
            <a:r>
              <a:rPr lang="en-ID" sz="2400" dirty="0"/>
              <a:t>, </a:t>
            </a:r>
            <a:r>
              <a:rPr lang="en-ID" sz="2400" dirty="0" err="1"/>
              <a:t>serta</a:t>
            </a:r>
            <a:r>
              <a:rPr lang="en-ID" sz="2400" dirty="0"/>
              <a:t> </a:t>
            </a:r>
            <a:r>
              <a:rPr lang="en-ID" sz="2400" dirty="0" err="1"/>
              <a:t>nilai-nilai</a:t>
            </a:r>
            <a:r>
              <a:rPr lang="en-ID" sz="2400" dirty="0"/>
              <a:t> yang </a:t>
            </a:r>
            <a:r>
              <a:rPr lang="en-ID" sz="2400" dirty="0" err="1"/>
              <a:t>berlaku</a:t>
            </a:r>
            <a:r>
              <a:rPr lang="en-ID" sz="2400" dirty="0"/>
              <a:t> </a:t>
            </a:r>
            <a:r>
              <a:rPr lang="en-ID" sz="2400" dirty="0" err="1"/>
              <a:t>dalam</a:t>
            </a:r>
            <a:r>
              <a:rPr lang="en-ID" sz="2400" dirty="0"/>
              <a:t> </a:t>
            </a:r>
            <a:r>
              <a:rPr lang="en-ID" sz="2400" dirty="0" err="1"/>
              <a:t>masyarakat</a:t>
            </a:r>
            <a:r>
              <a:rPr lang="en-ID" sz="2400" dirty="0"/>
              <a:t> (</a:t>
            </a:r>
            <a:r>
              <a:rPr lang="en-ID" sz="2400" dirty="0" err="1"/>
              <a:t>Dianti</a:t>
            </a:r>
            <a:r>
              <a:rPr lang="en-ID" sz="2400" dirty="0"/>
              <a:t> &amp; </a:t>
            </a:r>
            <a:r>
              <a:rPr lang="en-ID" sz="2400" dirty="0" err="1"/>
              <a:t>Nurjannati</a:t>
            </a:r>
            <a:r>
              <a:rPr lang="en-ID" sz="2400" dirty="0"/>
              <a:t>, 2022). Oleh </a:t>
            </a:r>
            <a:r>
              <a:rPr lang="en-ID" sz="2400" dirty="0" err="1"/>
              <a:t>karena</a:t>
            </a:r>
            <a:r>
              <a:rPr lang="en-ID" sz="2400" dirty="0"/>
              <a:t> </a:t>
            </a:r>
            <a:r>
              <a:rPr lang="en-ID" sz="2400" dirty="0" err="1"/>
              <a:t>itu</a:t>
            </a:r>
            <a:r>
              <a:rPr lang="en-ID" sz="2400" dirty="0"/>
              <a:t> </a:t>
            </a:r>
            <a:r>
              <a:rPr lang="en-ID" sz="2400" dirty="0" err="1"/>
              <a:t>tindakan</a:t>
            </a:r>
            <a:r>
              <a:rPr lang="en-ID" sz="2400" dirty="0"/>
              <a:t> </a:t>
            </a:r>
            <a:r>
              <a:rPr lang="en-ID" sz="2400" dirty="0" err="1"/>
              <a:t>meminta</a:t>
            </a:r>
            <a:r>
              <a:rPr lang="en-ID" sz="2400" dirty="0"/>
              <a:t> </a:t>
            </a:r>
            <a:r>
              <a:rPr lang="en-ID" sz="2400" dirty="0" err="1"/>
              <a:t>maaf</a:t>
            </a:r>
            <a:r>
              <a:rPr lang="en-ID" sz="2400" dirty="0"/>
              <a:t> </a:t>
            </a:r>
            <a:r>
              <a:rPr lang="en-ID" sz="2400" dirty="0" err="1"/>
              <a:t>termasuk</a:t>
            </a:r>
            <a:r>
              <a:rPr lang="en-ID" sz="2400" dirty="0"/>
              <a:t> </a:t>
            </a:r>
            <a:r>
              <a:rPr lang="en-ID" sz="2400" dirty="0" err="1"/>
              <a:t>dalam</a:t>
            </a:r>
            <a:r>
              <a:rPr lang="en-ID" sz="2400" dirty="0"/>
              <a:t> superego.</a:t>
            </a:r>
            <a:endParaRPr lang="id-ID" sz="2400" b="1" dirty="0"/>
          </a:p>
          <a:p>
            <a:pPr algn="just"/>
            <a:endParaRPr lang="id-ID" sz="2400" b="1" dirty="0"/>
          </a:p>
          <a:p>
            <a:pPr algn="just"/>
            <a:r>
              <a:rPr lang="fi-FI" sz="2400" b="1" dirty="0"/>
              <a:t>Data </a:t>
            </a:r>
            <a:r>
              <a:rPr lang="id-ID" sz="2400" b="1" dirty="0"/>
              <a:t>11</a:t>
            </a:r>
          </a:p>
          <a:p>
            <a:pPr algn="just"/>
            <a:r>
              <a:rPr lang="en-ID" sz="2400" dirty="0" err="1"/>
              <a:t>Niskala</a:t>
            </a:r>
            <a:r>
              <a:rPr lang="en-ID" sz="2400" dirty="0"/>
              <a:t> : (</a:t>
            </a:r>
            <a:r>
              <a:rPr lang="en-ID" sz="2400" dirty="0" err="1"/>
              <a:t>Menatap</a:t>
            </a:r>
            <a:r>
              <a:rPr lang="en-ID" sz="2400" dirty="0"/>
              <a:t> Pram yang </a:t>
            </a:r>
            <a:r>
              <a:rPr lang="en-ID" sz="2400" dirty="0" err="1"/>
              <a:t>sedang</a:t>
            </a:r>
            <a:r>
              <a:rPr lang="en-ID" sz="2400" dirty="0"/>
              <a:t> </a:t>
            </a:r>
            <a:r>
              <a:rPr lang="en-ID" sz="2400" dirty="0" err="1"/>
              <a:t>bekerja</a:t>
            </a:r>
            <a:r>
              <a:rPr lang="en-ID" sz="2400" dirty="0"/>
              <a:t>, </a:t>
            </a:r>
            <a:r>
              <a:rPr lang="en-ID" sz="2400" dirty="0" err="1"/>
              <a:t>dengan</a:t>
            </a:r>
            <a:r>
              <a:rPr lang="en-ID" sz="2400" dirty="0"/>
              <a:t> </a:t>
            </a:r>
            <a:r>
              <a:rPr lang="en-ID" sz="2400" dirty="0" err="1"/>
              <a:t>tatapan</a:t>
            </a:r>
            <a:r>
              <a:rPr lang="en-ID" sz="2400" dirty="0"/>
              <a:t> yang </a:t>
            </a:r>
            <a:r>
              <a:rPr lang="en-ID" sz="2400" dirty="0" err="1"/>
              <a:t>mulai</a:t>
            </a:r>
            <a:r>
              <a:rPr lang="en-ID" sz="2400" dirty="0"/>
              <a:t> </a:t>
            </a:r>
            <a:r>
              <a:rPr lang="en-ID" sz="2400" dirty="0" err="1"/>
              <a:t>simpati</a:t>
            </a:r>
            <a:r>
              <a:rPr lang="en-ID" sz="2400" dirty="0"/>
              <a:t> pada Pram) (M. 12.28) </a:t>
            </a:r>
            <a:endParaRPr lang="id-ID" sz="2400" dirty="0"/>
          </a:p>
          <a:p>
            <a:pPr algn="just"/>
            <a:endParaRPr lang="id-ID" sz="2400" dirty="0"/>
          </a:p>
          <a:p>
            <a:pPr algn="just"/>
            <a:r>
              <a:rPr lang="en-ID" sz="2400" dirty="0"/>
              <a:t>Pada </a:t>
            </a:r>
            <a:r>
              <a:rPr lang="en-ID" sz="2400" dirty="0" err="1"/>
              <a:t>scane</a:t>
            </a:r>
            <a:r>
              <a:rPr lang="en-ID" sz="2400" dirty="0"/>
              <a:t> </a:t>
            </a:r>
            <a:r>
              <a:rPr lang="en-ID" sz="2400" dirty="0" err="1"/>
              <a:t>tersebut</a:t>
            </a:r>
            <a:r>
              <a:rPr lang="en-ID" sz="2400" dirty="0"/>
              <a:t> </a:t>
            </a:r>
            <a:r>
              <a:rPr lang="en-ID" sz="2400" dirty="0" err="1"/>
              <a:t>tokoh</a:t>
            </a:r>
            <a:r>
              <a:rPr lang="en-ID" sz="2400" dirty="0"/>
              <a:t> </a:t>
            </a:r>
            <a:r>
              <a:rPr lang="en-ID" sz="2400" dirty="0" err="1"/>
              <a:t>utama</a:t>
            </a:r>
            <a:r>
              <a:rPr lang="en-ID" sz="2400" dirty="0"/>
              <a:t> </a:t>
            </a:r>
            <a:r>
              <a:rPr lang="en-ID" sz="2400" dirty="0" err="1"/>
              <a:t>menatap</a:t>
            </a:r>
            <a:r>
              <a:rPr lang="en-ID" sz="2400" dirty="0"/>
              <a:t> pram </a:t>
            </a:r>
            <a:r>
              <a:rPr lang="en-ID" sz="2400" dirty="0" err="1"/>
              <a:t>dengan</a:t>
            </a:r>
            <a:r>
              <a:rPr lang="en-ID" sz="2400" dirty="0"/>
              <a:t> </a:t>
            </a:r>
            <a:r>
              <a:rPr lang="en-ID" sz="2400" dirty="0" err="1"/>
              <a:t>tatapan</a:t>
            </a:r>
            <a:r>
              <a:rPr lang="en-ID" sz="2400" dirty="0"/>
              <a:t> yang </a:t>
            </a:r>
            <a:r>
              <a:rPr lang="en-ID" sz="2400" dirty="0" err="1"/>
              <a:t>mulai</a:t>
            </a:r>
            <a:r>
              <a:rPr lang="en-ID" sz="2400" dirty="0"/>
              <a:t> </a:t>
            </a:r>
            <a:r>
              <a:rPr lang="en-ID" sz="2400" dirty="0" err="1"/>
              <a:t>simpati</a:t>
            </a:r>
            <a:r>
              <a:rPr lang="en-ID" sz="2400" dirty="0"/>
              <a:t> </a:t>
            </a:r>
            <a:r>
              <a:rPr lang="en-ID" sz="2400" dirty="0" err="1"/>
              <a:t>menandakan</a:t>
            </a:r>
            <a:r>
              <a:rPr lang="en-ID" sz="2400" dirty="0"/>
              <a:t> </a:t>
            </a:r>
            <a:r>
              <a:rPr lang="en-ID" sz="2400" dirty="0" err="1"/>
              <a:t>emosi</a:t>
            </a:r>
            <a:r>
              <a:rPr lang="en-ID" sz="2400" dirty="0"/>
              <a:t> </a:t>
            </a:r>
            <a:r>
              <a:rPr lang="en-ID" sz="2400" dirty="0" err="1"/>
              <a:t>tokoh</a:t>
            </a:r>
            <a:r>
              <a:rPr lang="en-ID" sz="2400" dirty="0"/>
              <a:t> </a:t>
            </a:r>
            <a:r>
              <a:rPr lang="en-ID" sz="2400" dirty="0" err="1"/>
              <a:t>utama</a:t>
            </a:r>
            <a:r>
              <a:rPr lang="en-ID" sz="2400" dirty="0"/>
              <a:t> </a:t>
            </a:r>
            <a:r>
              <a:rPr lang="en-ID" sz="2400" dirty="0" err="1"/>
              <a:t>sudah</a:t>
            </a:r>
            <a:r>
              <a:rPr lang="en-ID" sz="2400" dirty="0"/>
              <a:t> </a:t>
            </a:r>
            <a:r>
              <a:rPr lang="en-ID" sz="2400" dirty="0" err="1"/>
              <a:t>mulai</a:t>
            </a:r>
            <a:r>
              <a:rPr lang="en-ID" sz="2400" dirty="0"/>
              <a:t> </a:t>
            </a:r>
            <a:r>
              <a:rPr lang="en-ID" sz="2400" dirty="0" err="1"/>
              <a:t>mereda</a:t>
            </a:r>
            <a:r>
              <a:rPr lang="en-ID" sz="2400" dirty="0"/>
              <a:t> dan </a:t>
            </a:r>
            <a:r>
              <a:rPr lang="en-ID" sz="2400" dirty="0" err="1"/>
              <a:t>terkondisikan</a:t>
            </a:r>
            <a:r>
              <a:rPr lang="en-ID" sz="2400" dirty="0"/>
              <a:t>, </a:t>
            </a:r>
            <a:r>
              <a:rPr lang="en-ID" sz="2400" dirty="0" err="1"/>
              <a:t>ekspresinya</a:t>
            </a:r>
            <a:r>
              <a:rPr lang="en-ID" sz="2400" dirty="0"/>
              <a:t> yang </a:t>
            </a:r>
            <a:r>
              <a:rPr lang="en-ID" sz="2400" dirty="0" err="1"/>
              <a:t>menunjukkan</a:t>
            </a:r>
            <a:r>
              <a:rPr lang="en-ID" sz="2400" dirty="0"/>
              <a:t> rasa </a:t>
            </a:r>
            <a:r>
              <a:rPr lang="en-ID" sz="2400" dirty="0" err="1"/>
              <a:t>simpati</a:t>
            </a:r>
            <a:r>
              <a:rPr lang="en-ID" sz="2400" dirty="0"/>
              <a:t> </a:t>
            </a:r>
            <a:r>
              <a:rPr lang="en-ID" sz="2400" dirty="0" err="1"/>
              <a:t>telah</a:t>
            </a:r>
            <a:r>
              <a:rPr lang="en-ID" sz="2400" dirty="0"/>
              <a:t> </a:t>
            </a:r>
            <a:r>
              <a:rPr lang="en-ID" sz="2400" dirty="0" err="1"/>
              <a:t>menyentuh</a:t>
            </a:r>
            <a:r>
              <a:rPr lang="en-ID" sz="2400" dirty="0"/>
              <a:t> </a:t>
            </a:r>
            <a:r>
              <a:rPr lang="en-ID" sz="2400" dirty="0" err="1"/>
              <a:t>hati</a:t>
            </a:r>
            <a:r>
              <a:rPr lang="en-ID" sz="2400" dirty="0"/>
              <a:t> </a:t>
            </a:r>
            <a:r>
              <a:rPr lang="en-ID" sz="2400" dirty="0" err="1"/>
              <a:t>tokoh</a:t>
            </a:r>
            <a:r>
              <a:rPr lang="en-ID" sz="2400" dirty="0"/>
              <a:t> </a:t>
            </a:r>
            <a:r>
              <a:rPr lang="en-ID" sz="2400" dirty="0" err="1"/>
              <a:t>utama</a:t>
            </a:r>
            <a:r>
              <a:rPr lang="en-ID" sz="2400" dirty="0"/>
              <a:t> yang </a:t>
            </a:r>
            <a:r>
              <a:rPr lang="en-ID" sz="2400" dirty="0" err="1"/>
              <a:t>menandakan</a:t>
            </a:r>
            <a:r>
              <a:rPr lang="en-ID" sz="2400" dirty="0"/>
              <a:t> </a:t>
            </a:r>
            <a:r>
              <a:rPr lang="en-ID" sz="2400" dirty="0" err="1"/>
              <a:t>adanya</a:t>
            </a:r>
            <a:r>
              <a:rPr lang="en-ID" sz="2400" dirty="0"/>
              <a:t> superego. Superego </a:t>
            </a:r>
            <a:r>
              <a:rPr lang="en-ID" sz="2400" dirty="0" err="1"/>
              <a:t>memiliki</a:t>
            </a:r>
            <a:r>
              <a:rPr lang="en-ID" sz="2400" dirty="0"/>
              <a:t> </a:t>
            </a:r>
            <a:r>
              <a:rPr lang="en-ID" sz="2400" dirty="0" err="1"/>
              <a:t>arti</a:t>
            </a:r>
            <a:r>
              <a:rPr lang="en-ID" sz="2400" dirty="0"/>
              <a:t> </a:t>
            </a:r>
            <a:r>
              <a:rPr lang="en-ID" sz="2400" dirty="0" err="1"/>
              <a:t>hati</a:t>
            </a:r>
            <a:r>
              <a:rPr lang="en-ID" sz="2400" dirty="0"/>
              <a:t> </a:t>
            </a:r>
            <a:r>
              <a:rPr lang="en-ID" sz="2400" dirty="0" err="1"/>
              <a:t>nurani</a:t>
            </a:r>
            <a:r>
              <a:rPr lang="en-ID" sz="2400" dirty="0"/>
              <a:t>. </a:t>
            </a:r>
            <a:r>
              <a:rPr lang="en-ID" sz="2400" dirty="0" err="1"/>
              <a:t>Menurut</a:t>
            </a:r>
            <a:r>
              <a:rPr lang="en-ID" sz="2400" dirty="0"/>
              <a:t> Freud superego </a:t>
            </a:r>
            <a:r>
              <a:rPr lang="en-ID" sz="2400" dirty="0" err="1"/>
              <a:t>terdiri</a:t>
            </a:r>
            <a:r>
              <a:rPr lang="en-ID" sz="2400" dirty="0"/>
              <a:t> </a:t>
            </a:r>
            <a:r>
              <a:rPr lang="en-ID" sz="2400" dirty="0" err="1"/>
              <a:t>dari</a:t>
            </a:r>
            <a:r>
              <a:rPr lang="en-ID" sz="2400" dirty="0"/>
              <a:t> </a:t>
            </a:r>
            <a:r>
              <a:rPr lang="en-ID" sz="2400" dirty="0" err="1"/>
              <a:t>dua</a:t>
            </a:r>
            <a:r>
              <a:rPr lang="en-ID" sz="2400" dirty="0"/>
              <a:t> </a:t>
            </a:r>
            <a:r>
              <a:rPr lang="en-ID" sz="2400" dirty="0" err="1"/>
              <a:t>unsur</a:t>
            </a:r>
            <a:r>
              <a:rPr lang="en-ID" sz="2400" dirty="0"/>
              <a:t> </a:t>
            </a:r>
            <a:r>
              <a:rPr lang="en-ID" sz="2400" dirty="0" err="1"/>
              <a:t>utama</a:t>
            </a:r>
            <a:r>
              <a:rPr lang="en-ID" sz="2400" dirty="0"/>
              <a:t> , </a:t>
            </a:r>
            <a:r>
              <a:rPr lang="en-ID" sz="2400" dirty="0" err="1"/>
              <a:t>yaitu</a:t>
            </a:r>
            <a:r>
              <a:rPr lang="en-ID" sz="2400" dirty="0"/>
              <a:t> </a:t>
            </a:r>
            <a:r>
              <a:rPr lang="en-ID" sz="2400" dirty="0" err="1"/>
              <a:t>suara</a:t>
            </a:r>
            <a:r>
              <a:rPr lang="en-ID" sz="2400" dirty="0"/>
              <a:t> </a:t>
            </a:r>
            <a:r>
              <a:rPr lang="en-ID" sz="2400" dirty="0" err="1"/>
              <a:t>hati</a:t>
            </a:r>
            <a:r>
              <a:rPr lang="en-ID" sz="2400" dirty="0"/>
              <a:t> (</a:t>
            </a:r>
            <a:r>
              <a:rPr lang="en-ID" sz="2400" dirty="0" err="1"/>
              <a:t>nurani</a:t>
            </a:r>
            <a:r>
              <a:rPr lang="en-ID" sz="2400" dirty="0"/>
              <a:t>) dan Ego ideal (Freud, 1960 </a:t>
            </a:r>
            <a:r>
              <a:rPr lang="en-ID" sz="2400" dirty="0" err="1"/>
              <a:t>dalam</a:t>
            </a:r>
            <a:r>
              <a:rPr lang="en-ID" sz="2400" dirty="0"/>
              <a:t> Ahmad, 2011). Oleh </a:t>
            </a:r>
            <a:r>
              <a:rPr lang="en-ID" sz="2400" dirty="0" err="1"/>
              <a:t>karena</a:t>
            </a:r>
            <a:r>
              <a:rPr lang="en-ID" sz="2400" dirty="0"/>
              <a:t> </a:t>
            </a:r>
            <a:r>
              <a:rPr lang="en-ID" sz="2400" dirty="0" err="1"/>
              <a:t>itu</a:t>
            </a:r>
            <a:r>
              <a:rPr lang="en-ID" sz="2400" dirty="0"/>
              <a:t> pada </a:t>
            </a:r>
            <a:r>
              <a:rPr lang="en-ID" sz="2400" dirty="0" err="1"/>
              <a:t>scane</a:t>
            </a:r>
            <a:r>
              <a:rPr lang="en-ID" sz="2400" dirty="0"/>
              <a:t> </a:t>
            </a:r>
            <a:r>
              <a:rPr lang="en-ID" sz="2400" dirty="0" err="1"/>
              <a:t>tersebut</a:t>
            </a:r>
            <a:r>
              <a:rPr lang="en-ID" sz="2400" dirty="0"/>
              <a:t> id yang </a:t>
            </a:r>
            <a:r>
              <a:rPr lang="en-ID" sz="2400" dirty="0" err="1"/>
              <a:t>ada</a:t>
            </a:r>
            <a:r>
              <a:rPr lang="en-ID" sz="2400" dirty="0"/>
              <a:t> </a:t>
            </a:r>
            <a:r>
              <a:rPr lang="en-ID" sz="2400" dirty="0" err="1"/>
              <a:t>dalam</a:t>
            </a:r>
            <a:r>
              <a:rPr lang="en-ID" sz="2400" dirty="0"/>
              <a:t> </a:t>
            </a:r>
            <a:r>
              <a:rPr lang="en-ID" sz="2400" dirty="0" err="1"/>
              <a:t>diri</a:t>
            </a:r>
            <a:r>
              <a:rPr lang="en-ID" sz="2400" dirty="0"/>
              <a:t> </a:t>
            </a:r>
            <a:r>
              <a:rPr lang="en-ID" sz="2400" dirty="0" err="1"/>
              <a:t>tokoh</a:t>
            </a:r>
            <a:r>
              <a:rPr lang="en-ID" sz="2400" dirty="0"/>
              <a:t> </a:t>
            </a:r>
            <a:r>
              <a:rPr lang="en-ID" sz="2400" dirty="0" err="1"/>
              <a:t>utama</a:t>
            </a:r>
            <a:r>
              <a:rPr lang="en-ID" sz="2400" dirty="0"/>
              <a:t> </a:t>
            </a:r>
            <a:r>
              <a:rPr lang="en-ID" sz="2400" dirty="0" err="1"/>
              <a:t>telah</a:t>
            </a:r>
            <a:r>
              <a:rPr lang="en-ID" sz="2400" dirty="0"/>
              <a:t> </a:t>
            </a:r>
            <a:r>
              <a:rPr lang="en-ID" sz="2400" dirty="0" err="1"/>
              <a:t>terkalahkan</a:t>
            </a:r>
            <a:r>
              <a:rPr lang="en-ID" sz="2400" dirty="0"/>
              <a:t> oleh </a:t>
            </a:r>
            <a:r>
              <a:rPr lang="en-ID" sz="2400" dirty="0" err="1"/>
              <a:t>Supergo</a:t>
            </a:r>
            <a:r>
              <a:rPr lang="en-ID" sz="2400" dirty="0"/>
              <a:t>. </a:t>
            </a:r>
            <a:endParaRPr lang="id-ID" sz="2400" b="1" dirty="0"/>
          </a:p>
        </p:txBody>
      </p:sp>
      <p:sp>
        <p:nvSpPr>
          <p:cNvPr id="38" name="Arrow: Right 37">
            <a:extLst>
              <a:ext uri="{FF2B5EF4-FFF2-40B4-BE49-F238E27FC236}">
                <a16:creationId xmlns:a16="http://schemas.microsoft.com/office/drawing/2014/main" id="{4D17E325-CEDA-434C-AC09-80C27405FDD2}"/>
              </a:ext>
            </a:extLst>
          </p:cNvPr>
          <p:cNvSpPr/>
          <p:nvPr/>
        </p:nvSpPr>
        <p:spPr>
          <a:xfrm flipV="1">
            <a:off x="4724400" y="1485900"/>
            <a:ext cx="69813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50945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C2FAC96E-F878-418D-BDBB-0AF2109446A5}"/>
              </a:ext>
            </a:extLst>
          </p:cNvPr>
          <p:cNvGrpSpPr/>
          <p:nvPr/>
        </p:nvGrpSpPr>
        <p:grpSpPr>
          <a:xfrm>
            <a:off x="811124" y="1291002"/>
            <a:ext cx="17248276" cy="7704996"/>
            <a:chOff x="1236173" y="4070790"/>
            <a:chExt cx="8077476" cy="4794988"/>
          </a:xfrm>
        </p:grpSpPr>
        <p:grpSp>
          <p:nvGrpSpPr>
            <p:cNvPr id="5" name="Group 5"/>
            <p:cNvGrpSpPr/>
            <p:nvPr/>
          </p:nvGrpSpPr>
          <p:grpSpPr>
            <a:xfrm>
              <a:off x="1310348" y="4758050"/>
              <a:ext cx="8003301" cy="4107728"/>
              <a:chOff x="0" y="-38100"/>
              <a:chExt cx="3780838" cy="1940532"/>
            </a:xfrm>
          </p:grpSpPr>
          <p:sp>
            <p:nvSpPr>
              <p:cNvPr id="6" name="Freeform 6"/>
              <p:cNvSpPr/>
              <p:nvPr/>
            </p:nvSpPr>
            <p:spPr>
              <a:xfrm>
                <a:off x="0" y="-1"/>
                <a:ext cx="3780838" cy="1902433"/>
              </a:xfrm>
              <a:custGeom>
                <a:avLst/>
                <a:gdLst/>
                <a:ahLst/>
                <a:cxnLst/>
                <a:rect l="l" t="t" r="r" b="b"/>
                <a:pathLst>
                  <a:path w="3422684" h="602094">
                    <a:moveTo>
                      <a:pt x="0" y="0"/>
                    </a:moveTo>
                    <a:lnTo>
                      <a:pt x="3422684" y="0"/>
                    </a:lnTo>
                    <a:lnTo>
                      <a:pt x="3422684" y="602094"/>
                    </a:lnTo>
                    <a:lnTo>
                      <a:pt x="0" y="602094"/>
                    </a:lnTo>
                    <a:close/>
                  </a:path>
                </a:pathLst>
              </a:custGeom>
              <a:solidFill>
                <a:srgbClr val="F4F4F4"/>
              </a:solidFill>
            </p:spPr>
            <p:txBody>
              <a:bodyPr/>
              <a:lstStyle/>
              <a:p>
                <a:endParaRPr lang="en-US" dirty="0"/>
              </a:p>
            </p:txBody>
          </p:sp>
          <p:sp>
            <p:nvSpPr>
              <p:cNvPr id="7" name="TextBox 7"/>
              <p:cNvSpPr txBox="1"/>
              <p:nvPr/>
            </p:nvSpPr>
            <p:spPr>
              <a:xfrm>
                <a:off x="0" y="-38100"/>
                <a:ext cx="3422684" cy="64019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1098990" y="4207973"/>
              <a:ext cx="1276132" cy="1001766"/>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19" name="TextBox 19"/>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nvGrpSpPr>
            <p:cNvPr id="29" name="Group 29"/>
            <p:cNvGrpSpPr/>
            <p:nvPr/>
          </p:nvGrpSpPr>
          <p:grpSpPr>
            <a:xfrm rot="2700000">
              <a:off x="1387972" y="4208717"/>
              <a:ext cx="1216282" cy="1216282"/>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31" name="TextBox 31"/>
              <p:cNvSpPr txBox="1"/>
              <p:nvPr/>
            </p:nvSpPr>
            <p:spPr>
              <a:xfrm>
                <a:off x="0" y="-38100"/>
                <a:ext cx="812800" cy="850900"/>
              </a:xfrm>
              <a:prstGeom prst="rect">
                <a:avLst/>
              </a:prstGeom>
            </p:spPr>
            <p:txBody>
              <a:bodyPr lIns="35911" tIns="35911" rIns="35911" bIns="35911" rtlCol="0" anchor="ctr"/>
              <a:lstStyle/>
              <a:p>
                <a:pPr algn="ctr">
                  <a:lnSpc>
                    <a:spcPts val="2659"/>
                  </a:lnSpc>
                </a:pPr>
                <a:endParaRPr/>
              </a:p>
            </p:txBody>
          </p:sp>
        </p:grpSp>
      </p:grpSp>
      <p:sp>
        <p:nvSpPr>
          <p:cNvPr id="45" name="TextBox 45"/>
          <p:cNvSpPr txBox="1"/>
          <p:nvPr/>
        </p:nvSpPr>
        <p:spPr>
          <a:xfrm>
            <a:off x="3217789" y="2749710"/>
            <a:ext cx="13579030" cy="5514330"/>
          </a:xfrm>
          <a:prstGeom prst="rect">
            <a:avLst/>
          </a:prstGeom>
        </p:spPr>
        <p:txBody>
          <a:bodyPr wrap="square" lIns="0" tIns="0" rIns="0" bIns="0" rtlCol="0" anchor="t">
            <a:spAutoFit/>
          </a:bodyPr>
          <a:lstStyle/>
          <a:p>
            <a:pPr algn="just">
              <a:lnSpc>
                <a:spcPts val="2280"/>
              </a:lnSpc>
            </a:pPr>
            <a:r>
              <a:rPr lang="id-ID" sz="2400" b="1" dirty="0">
                <a:solidFill>
                  <a:srgbClr val="21264D"/>
                </a:solidFill>
                <a:latin typeface="Times New Roman" panose="02020603050405020304" pitchFamily="18" charset="0"/>
                <a:cs typeface="Times New Roman" panose="02020603050405020304" pitchFamily="18" charset="0"/>
              </a:rPr>
              <a:t> </a:t>
            </a:r>
            <a:endParaRPr lang="en-US" sz="2400" b="1" dirty="0">
              <a:solidFill>
                <a:srgbClr val="21264D"/>
              </a:solidFill>
              <a:latin typeface="Times New Roman" panose="02020603050405020304" pitchFamily="18" charset="0"/>
              <a:cs typeface="Times New Roman" panose="02020603050405020304" pitchFamily="18" charset="0"/>
            </a:endParaRPr>
          </a:p>
          <a:p>
            <a:pPr algn="just">
              <a:lnSpc>
                <a:spcPts val="2280"/>
              </a:lnSpc>
            </a:pPr>
            <a:endParaRPr lang="en-US" dirty="0">
              <a:solidFill>
                <a:srgbClr val="21264D"/>
              </a:solidFill>
              <a:latin typeface="Times New Roman" panose="02020603050405020304" pitchFamily="18" charset="0"/>
              <a:cs typeface="Times New Roman" panose="02020603050405020304" pitchFamily="18" charset="0"/>
            </a:endParaRPr>
          </a:p>
          <a:p>
            <a:pPr algn="just"/>
            <a:r>
              <a:rPr lang="en-ID" sz="3200" dirty="0" err="1"/>
              <a:t>Penelitian</a:t>
            </a:r>
            <a:r>
              <a:rPr lang="en-ID" sz="3200" dirty="0"/>
              <a:t> </a:t>
            </a:r>
            <a:r>
              <a:rPr lang="en-ID" sz="3200" dirty="0" err="1"/>
              <a:t>ini</a:t>
            </a:r>
            <a:r>
              <a:rPr lang="en-ID" sz="3200" dirty="0"/>
              <a:t> </a:t>
            </a:r>
            <a:r>
              <a:rPr lang="en-ID" sz="3200" dirty="0" err="1"/>
              <a:t>mengindikasikan</a:t>
            </a:r>
            <a:r>
              <a:rPr lang="en-ID" sz="3200" dirty="0"/>
              <a:t> </a:t>
            </a:r>
            <a:r>
              <a:rPr lang="en-ID" sz="3200" dirty="0" err="1"/>
              <a:t>bahwa</a:t>
            </a:r>
            <a:r>
              <a:rPr lang="en-ID" sz="3200" dirty="0"/>
              <a:t> </a:t>
            </a:r>
            <a:r>
              <a:rPr lang="en-ID" sz="3200" dirty="0" err="1"/>
              <a:t>teori</a:t>
            </a:r>
            <a:r>
              <a:rPr lang="en-ID" sz="3200" dirty="0"/>
              <a:t> </a:t>
            </a:r>
            <a:r>
              <a:rPr lang="en-ID" sz="3200" dirty="0" err="1"/>
              <a:t>kepribadian</a:t>
            </a:r>
            <a:r>
              <a:rPr lang="en-ID" sz="3200" dirty="0"/>
              <a:t> Sigmund Freud</a:t>
            </a:r>
            <a:r>
              <a:rPr lang="id-ID" sz="3200" dirty="0"/>
              <a:t> yaitu </a:t>
            </a:r>
            <a:r>
              <a:rPr lang="en-ID" sz="3200" dirty="0"/>
              <a:t>Id, Ego, dan Superego</a:t>
            </a:r>
            <a:r>
              <a:rPr lang="id-ID" sz="3200" dirty="0"/>
              <a:t>, </a:t>
            </a:r>
            <a:r>
              <a:rPr lang="en-ID" sz="3200" dirty="0" err="1"/>
              <a:t>tercermin</a:t>
            </a:r>
            <a:r>
              <a:rPr lang="en-ID" sz="3200" dirty="0"/>
              <a:t> </a:t>
            </a:r>
            <a:r>
              <a:rPr lang="en-ID" sz="3200" dirty="0" err="1"/>
              <a:t>dalam</a:t>
            </a:r>
            <a:r>
              <a:rPr lang="en-ID" sz="3200" dirty="0"/>
              <a:t> </a:t>
            </a:r>
            <a:r>
              <a:rPr lang="en-ID" sz="3200" dirty="0" err="1"/>
              <a:t>karakter</a:t>
            </a:r>
            <a:r>
              <a:rPr lang="en-ID" sz="3200" dirty="0"/>
              <a:t> </a:t>
            </a:r>
            <a:r>
              <a:rPr lang="en-ID" sz="3200" dirty="0" err="1"/>
              <a:t>Niskala</a:t>
            </a:r>
            <a:r>
              <a:rPr lang="en-ID" sz="3200" dirty="0"/>
              <a:t> pada film </a:t>
            </a:r>
            <a:r>
              <a:rPr lang="id-ID" sz="3200" dirty="0"/>
              <a:t>“</a:t>
            </a:r>
            <a:r>
              <a:rPr lang="en-ID" sz="3200" i="1" dirty="0"/>
              <a:t>Ku Kira Kau </a:t>
            </a:r>
            <a:r>
              <a:rPr lang="en-ID" sz="3200" i="1" dirty="0" err="1"/>
              <a:t>Rumah</a:t>
            </a:r>
            <a:r>
              <a:rPr lang="id-ID" sz="3200" i="1" dirty="0"/>
              <a:t>”</a:t>
            </a:r>
            <a:r>
              <a:rPr lang="en-ID" sz="3200" dirty="0"/>
              <a:t>. </a:t>
            </a:r>
            <a:r>
              <a:rPr lang="id-ID" sz="3200" dirty="0"/>
              <a:t>Telah ditemukan sebanyak 13 data </a:t>
            </a:r>
            <a:r>
              <a:rPr lang="id-ID" sz="3200" i="1" dirty="0"/>
              <a:t>dalam</a:t>
            </a:r>
            <a:r>
              <a:rPr lang="id-ID" sz="3200" dirty="0"/>
              <a:t> film “</a:t>
            </a:r>
            <a:r>
              <a:rPr lang="id-ID" sz="3200" i="1" dirty="0"/>
              <a:t>Ku Kira Kau Rumah”</a:t>
            </a:r>
            <a:r>
              <a:rPr lang="id-ID" sz="3200" dirty="0"/>
              <a:t>. </a:t>
            </a:r>
            <a:r>
              <a:rPr lang="en-ID" sz="3200" dirty="0"/>
              <a:t>Id pada </a:t>
            </a:r>
            <a:r>
              <a:rPr lang="en-ID" sz="3200" dirty="0" err="1"/>
              <a:t>Niskala</a:t>
            </a:r>
            <a:r>
              <a:rPr lang="en-ID" sz="3200" dirty="0"/>
              <a:t> </a:t>
            </a:r>
            <a:r>
              <a:rPr lang="en-ID" sz="3200" dirty="0" err="1"/>
              <a:t>berfungsi</a:t>
            </a:r>
            <a:r>
              <a:rPr lang="en-ID" sz="3200" dirty="0"/>
              <a:t> </a:t>
            </a:r>
            <a:r>
              <a:rPr lang="en-ID" sz="3200" dirty="0" err="1"/>
              <a:t>sebagai</a:t>
            </a:r>
            <a:r>
              <a:rPr lang="en-ID" sz="3200" dirty="0"/>
              <a:t> </a:t>
            </a:r>
            <a:r>
              <a:rPr lang="en-ID" sz="3200" dirty="0" err="1"/>
              <a:t>refleks</a:t>
            </a:r>
            <a:r>
              <a:rPr lang="en-ID" sz="3200" dirty="0"/>
              <a:t> </a:t>
            </a:r>
            <a:r>
              <a:rPr lang="en-ID" sz="3200" dirty="0" err="1"/>
              <a:t>bawah</a:t>
            </a:r>
            <a:r>
              <a:rPr lang="en-ID" sz="3200" dirty="0"/>
              <a:t> </a:t>
            </a:r>
            <a:r>
              <a:rPr lang="en-ID" sz="3200" dirty="0" err="1"/>
              <a:t>sadar</a:t>
            </a:r>
            <a:r>
              <a:rPr lang="en-ID" sz="3200" dirty="0"/>
              <a:t>, </a:t>
            </a:r>
            <a:r>
              <a:rPr lang="en-ID" sz="3200" dirty="0" err="1"/>
              <a:t>sedangkan</a:t>
            </a:r>
            <a:r>
              <a:rPr lang="en-ID" sz="3200" dirty="0"/>
              <a:t> Ego </a:t>
            </a:r>
            <a:r>
              <a:rPr lang="en-ID" sz="3200" dirty="0" err="1"/>
              <a:t>memengaruhi</a:t>
            </a:r>
            <a:r>
              <a:rPr lang="en-ID" sz="3200" dirty="0"/>
              <a:t> </a:t>
            </a:r>
            <a:r>
              <a:rPr lang="en-ID" sz="3200" dirty="0" err="1"/>
              <a:t>tindakannya</a:t>
            </a:r>
            <a:r>
              <a:rPr lang="en-ID" sz="3200" dirty="0"/>
              <a:t> yang </a:t>
            </a:r>
            <a:r>
              <a:rPr lang="en-ID" sz="3200" dirty="0" err="1"/>
              <a:t>impulsif</a:t>
            </a:r>
            <a:r>
              <a:rPr lang="en-ID" sz="3200" dirty="0"/>
              <a:t> </a:t>
            </a:r>
            <a:r>
              <a:rPr lang="en-ID" sz="3200" dirty="0" err="1"/>
              <a:t>akibat</a:t>
            </a:r>
            <a:r>
              <a:rPr lang="en-ID" sz="3200" dirty="0"/>
              <a:t> </a:t>
            </a:r>
            <a:r>
              <a:rPr lang="en-ID" sz="3200" dirty="0" err="1"/>
              <a:t>gangguan</a:t>
            </a:r>
            <a:r>
              <a:rPr lang="en-ID" sz="3200" dirty="0"/>
              <a:t> bipolar. Superego </a:t>
            </a:r>
            <a:r>
              <a:rPr lang="en-ID" sz="3200" dirty="0" err="1"/>
              <a:t>menunjukkan</a:t>
            </a:r>
            <a:r>
              <a:rPr lang="en-ID" sz="3200" dirty="0"/>
              <a:t> </a:t>
            </a:r>
            <a:r>
              <a:rPr lang="en-ID" sz="3200" dirty="0" err="1"/>
              <a:t>sisi</a:t>
            </a:r>
            <a:r>
              <a:rPr lang="en-ID" sz="3200" dirty="0"/>
              <a:t> </a:t>
            </a:r>
            <a:r>
              <a:rPr lang="en-ID" sz="3200" dirty="0" err="1"/>
              <a:t>baik</a:t>
            </a:r>
            <a:r>
              <a:rPr lang="en-ID" sz="3200" dirty="0"/>
              <a:t> </a:t>
            </a:r>
            <a:r>
              <a:rPr lang="en-ID" sz="3200" dirty="0" err="1"/>
              <a:t>Niskala</a:t>
            </a:r>
            <a:r>
              <a:rPr lang="en-ID" sz="3200" dirty="0"/>
              <a:t> yang </a:t>
            </a:r>
            <a:r>
              <a:rPr lang="en-ID" sz="3200" dirty="0" err="1"/>
              <a:t>berusaha</a:t>
            </a:r>
            <a:r>
              <a:rPr lang="en-ID" sz="3200" dirty="0"/>
              <a:t> </a:t>
            </a:r>
            <a:r>
              <a:rPr lang="en-ID" sz="3200" dirty="0" err="1"/>
              <a:t>mengendalikan</a:t>
            </a:r>
            <a:r>
              <a:rPr lang="en-ID" sz="3200" dirty="0"/>
              <a:t> Id dan Ego, </a:t>
            </a:r>
            <a:r>
              <a:rPr lang="en-ID" sz="3200" dirty="0" err="1"/>
              <a:t>meskipun</a:t>
            </a:r>
            <a:r>
              <a:rPr lang="en-ID" sz="3200" dirty="0"/>
              <a:t> </a:t>
            </a:r>
            <a:r>
              <a:rPr lang="en-ID" sz="3200" dirty="0" err="1"/>
              <a:t>keseimbangan</a:t>
            </a:r>
            <a:r>
              <a:rPr lang="id-ID" sz="3200" dirty="0"/>
              <a:t> mentalnya</a:t>
            </a:r>
            <a:r>
              <a:rPr lang="en-ID" sz="3200" dirty="0"/>
              <a:t> </a:t>
            </a:r>
            <a:r>
              <a:rPr lang="en-ID" sz="3200" dirty="0" err="1"/>
              <a:t>terganggu</a:t>
            </a:r>
            <a:r>
              <a:rPr lang="en-ID" sz="3200" dirty="0"/>
              <a:t>. </a:t>
            </a:r>
            <a:r>
              <a:rPr lang="en-ID" sz="3200" dirty="0" err="1"/>
              <a:t>Penelitian</a:t>
            </a:r>
            <a:r>
              <a:rPr lang="en-ID" sz="3200" dirty="0"/>
              <a:t> </a:t>
            </a:r>
            <a:r>
              <a:rPr lang="en-ID" sz="3200" dirty="0" err="1"/>
              <a:t>ini</a:t>
            </a:r>
            <a:r>
              <a:rPr lang="en-ID" sz="3200" dirty="0"/>
              <a:t> </a:t>
            </a:r>
            <a:r>
              <a:rPr lang="en-ID" sz="3200" dirty="0" err="1"/>
              <a:t>menegaskan</a:t>
            </a:r>
            <a:r>
              <a:rPr lang="en-ID" sz="3200" dirty="0"/>
              <a:t> </a:t>
            </a:r>
            <a:r>
              <a:rPr lang="en-ID" sz="3200" dirty="0" err="1"/>
              <a:t>relevansi</a:t>
            </a:r>
            <a:r>
              <a:rPr lang="en-ID" sz="3200" dirty="0"/>
              <a:t> </a:t>
            </a:r>
            <a:r>
              <a:rPr lang="en-ID" sz="3200" dirty="0" err="1"/>
              <a:t>teori</a:t>
            </a:r>
            <a:r>
              <a:rPr lang="en-ID" sz="3200" dirty="0"/>
              <a:t> Freud </a:t>
            </a:r>
            <a:r>
              <a:rPr lang="en-ID" sz="3200" dirty="0" err="1"/>
              <a:t>dalam</a:t>
            </a:r>
            <a:r>
              <a:rPr lang="en-ID" sz="3200" dirty="0"/>
              <a:t> </a:t>
            </a:r>
            <a:r>
              <a:rPr lang="en-ID" sz="3200" dirty="0" err="1"/>
              <a:t>analisis</a:t>
            </a:r>
            <a:r>
              <a:rPr lang="en-ID" sz="3200" dirty="0"/>
              <a:t> </a:t>
            </a:r>
            <a:r>
              <a:rPr lang="en-ID" sz="3200" dirty="0" err="1"/>
              <a:t>tokoh</a:t>
            </a:r>
            <a:r>
              <a:rPr lang="en-ID" sz="3200" dirty="0"/>
              <a:t> sastra, </a:t>
            </a:r>
            <a:r>
              <a:rPr lang="en-ID" sz="3200" dirty="0" err="1"/>
              <a:t>memperkuat</a:t>
            </a:r>
            <a:r>
              <a:rPr lang="en-ID" sz="3200" dirty="0"/>
              <a:t> </a:t>
            </a:r>
            <a:r>
              <a:rPr lang="en-ID" sz="3200" dirty="0" err="1"/>
              <a:t>hubungan</a:t>
            </a:r>
            <a:r>
              <a:rPr lang="en-ID" sz="3200" dirty="0"/>
              <a:t> </a:t>
            </a:r>
            <a:r>
              <a:rPr lang="en-ID" sz="3200" dirty="0" err="1"/>
              <a:t>antara</a:t>
            </a:r>
            <a:r>
              <a:rPr lang="en-ID" sz="3200" dirty="0"/>
              <a:t> </a:t>
            </a:r>
            <a:r>
              <a:rPr lang="en-ID" sz="3200" dirty="0" err="1"/>
              <a:t>psikologi</a:t>
            </a:r>
            <a:r>
              <a:rPr lang="en-ID" sz="3200" dirty="0"/>
              <a:t> dan sastra, </a:t>
            </a:r>
            <a:r>
              <a:rPr lang="en-ID" sz="3200" dirty="0" err="1"/>
              <a:t>serta</a:t>
            </a:r>
            <a:r>
              <a:rPr lang="en-ID" sz="3200" dirty="0"/>
              <a:t> </a:t>
            </a:r>
            <a:r>
              <a:rPr lang="en-ID" sz="3200" dirty="0" err="1"/>
              <a:t>memberikan</a:t>
            </a:r>
            <a:r>
              <a:rPr lang="en-ID" sz="3200" dirty="0"/>
              <a:t> </a:t>
            </a:r>
            <a:r>
              <a:rPr lang="en-ID" sz="3200" dirty="0" err="1"/>
              <a:t>wawasan</a:t>
            </a:r>
            <a:r>
              <a:rPr lang="en-ID" sz="3200" dirty="0"/>
              <a:t> </a:t>
            </a:r>
            <a:r>
              <a:rPr lang="en-ID" sz="3200" dirty="0" err="1"/>
              <a:t>bagi</a:t>
            </a:r>
            <a:r>
              <a:rPr lang="en-ID" sz="3200" dirty="0"/>
              <a:t> </a:t>
            </a:r>
            <a:r>
              <a:rPr lang="en-ID" sz="3200" dirty="0" err="1"/>
              <a:t>pembaca</a:t>
            </a:r>
            <a:r>
              <a:rPr lang="en-ID" sz="3200" dirty="0"/>
              <a:t> </a:t>
            </a:r>
            <a:r>
              <a:rPr lang="en-ID" sz="3200" dirty="0" err="1"/>
              <a:t>dalam</a:t>
            </a:r>
            <a:r>
              <a:rPr lang="en-ID" sz="3200" dirty="0"/>
              <a:t> </a:t>
            </a:r>
            <a:r>
              <a:rPr lang="en-ID" sz="3200" dirty="0" err="1"/>
              <a:t>memahami</a:t>
            </a:r>
            <a:r>
              <a:rPr lang="en-ID" sz="3200" dirty="0"/>
              <a:t> </a:t>
            </a:r>
            <a:r>
              <a:rPr lang="en-ID" sz="3200" dirty="0" err="1"/>
              <a:t>karakter</a:t>
            </a:r>
            <a:r>
              <a:rPr lang="en-ID" sz="3200" dirty="0"/>
              <a:t> </a:t>
            </a:r>
            <a:r>
              <a:rPr lang="en-ID" sz="3200" dirty="0" err="1"/>
              <a:t>melalui</a:t>
            </a:r>
            <a:r>
              <a:rPr lang="en-ID" sz="3200" dirty="0"/>
              <a:t> </a:t>
            </a:r>
            <a:r>
              <a:rPr lang="en-ID" sz="3200" dirty="0" err="1"/>
              <a:t>perspektif</a:t>
            </a:r>
            <a:r>
              <a:rPr lang="en-ID" sz="3200" dirty="0"/>
              <a:t> </a:t>
            </a:r>
            <a:r>
              <a:rPr lang="en-ID" sz="3200" dirty="0" err="1"/>
              <a:t>kepribadian</a:t>
            </a:r>
            <a:r>
              <a:rPr lang="en-ID" sz="3200" dirty="0"/>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5" name="Freeform 65"/>
          <p:cNvSpPr/>
          <p:nvPr/>
        </p:nvSpPr>
        <p:spPr>
          <a:xfrm>
            <a:off x="-1828800" y="8285335"/>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1" name="Group 80">
            <a:extLst>
              <a:ext uri="{FF2B5EF4-FFF2-40B4-BE49-F238E27FC236}">
                <a16:creationId xmlns:a16="http://schemas.microsoft.com/office/drawing/2014/main" id="{92DC1DF2-EEA1-4859-9BA0-B598549BE684}"/>
              </a:ext>
            </a:extLst>
          </p:cNvPr>
          <p:cNvGrpSpPr/>
          <p:nvPr/>
        </p:nvGrpSpPr>
        <p:grpSpPr>
          <a:xfrm>
            <a:off x="12725400" y="214732"/>
            <a:ext cx="5000832" cy="687135"/>
            <a:chOff x="12759661" y="77805"/>
            <a:chExt cx="4669392" cy="616900"/>
          </a:xfrm>
        </p:grpSpPr>
        <p:sp>
          <p:nvSpPr>
            <p:cNvPr id="83" name="Freeform 11">
              <a:extLst>
                <a:ext uri="{FF2B5EF4-FFF2-40B4-BE49-F238E27FC236}">
                  <a16:creationId xmlns:a16="http://schemas.microsoft.com/office/drawing/2014/main" id="{24C7A30D-75CF-49B4-8B6F-CB13829AA333}"/>
                </a:ext>
              </a:extLst>
            </p:cNvPr>
            <p:cNvSpPr/>
            <p:nvPr/>
          </p:nvSpPr>
          <p:spPr>
            <a:xfrm>
              <a:off x="12759661" y="124829"/>
              <a:ext cx="1718217" cy="569876"/>
            </a:xfrm>
            <a:custGeom>
              <a:avLst/>
              <a:gdLst/>
              <a:ahLst/>
              <a:cxnLst/>
              <a:rect l="l" t="t" r="r" b="b"/>
              <a:pathLst>
                <a:path w="2290956" h="759834">
                  <a:moveTo>
                    <a:pt x="0" y="0"/>
                  </a:moveTo>
                  <a:lnTo>
                    <a:pt x="2290956" y="0"/>
                  </a:lnTo>
                  <a:lnTo>
                    <a:pt x="2290956" y="759834"/>
                  </a:lnTo>
                  <a:lnTo>
                    <a:pt x="0" y="759834"/>
                  </a:lnTo>
                  <a:lnTo>
                    <a:pt x="0" y="0"/>
                  </a:lnTo>
                  <a:close/>
                </a:path>
              </a:pathLst>
            </a:custGeom>
            <a:blipFill>
              <a:blip r:embed="rId4"/>
              <a:stretch>
                <a:fillRect/>
              </a:stretch>
            </a:blipFill>
          </p:spPr>
        </p:sp>
        <p:sp>
          <p:nvSpPr>
            <p:cNvPr id="84" name="Freeform 12">
              <a:extLst>
                <a:ext uri="{FF2B5EF4-FFF2-40B4-BE49-F238E27FC236}">
                  <a16:creationId xmlns:a16="http://schemas.microsoft.com/office/drawing/2014/main" id="{7C99DA76-4738-4739-A570-0C41C4495155}"/>
                </a:ext>
              </a:extLst>
            </p:cNvPr>
            <p:cNvSpPr/>
            <p:nvPr/>
          </p:nvSpPr>
          <p:spPr>
            <a:xfrm>
              <a:off x="14562792" y="77805"/>
              <a:ext cx="549355" cy="616899"/>
            </a:xfrm>
            <a:custGeom>
              <a:avLst/>
              <a:gdLst/>
              <a:ahLst/>
              <a:cxnLst/>
              <a:rect l="l" t="t" r="r" b="b"/>
              <a:pathLst>
                <a:path w="732474" h="822532">
                  <a:moveTo>
                    <a:pt x="0" y="0"/>
                  </a:moveTo>
                  <a:lnTo>
                    <a:pt x="732473" y="0"/>
                  </a:lnTo>
                  <a:lnTo>
                    <a:pt x="732473" y="822532"/>
                  </a:lnTo>
                  <a:lnTo>
                    <a:pt x="0" y="822532"/>
                  </a:lnTo>
                  <a:lnTo>
                    <a:pt x="0" y="0"/>
                  </a:lnTo>
                  <a:close/>
                </a:path>
              </a:pathLst>
            </a:custGeom>
            <a:blipFill>
              <a:blip r:embed="rId5"/>
              <a:stretch>
                <a:fillRect/>
              </a:stretch>
            </a:blipFill>
          </p:spPr>
        </p:sp>
        <p:sp>
          <p:nvSpPr>
            <p:cNvPr id="85" name="Freeform 13">
              <a:extLst>
                <a:ext uri="{FF2B5EF4-FFF2-40B4-BE49-F238E27FC236}">
                  <a16:creationId xmlns:a16="http://schemas.microsoft.com/office/drawing/2014/main" id="{BF76AC59-EB68-44B7-A076-089D85A94B68}"/>
                </a:ext>
              </a:extLst>
            </p:cNvPr>
            <p:cNvSpPr/>
            <p:nvPr/>
          </p:nvSpPr>
          <p:spPr>
            <a:xfrm>
              <a:off x="15196619" y="98038"/>
              <a:ext cx="1268377" cy="596666"/>
            </a:xfrm>
            <a:custGeom>
              <a:avLst/>
              <a:gdLst/>
              <a:ahLst/>
              <a:cxnLst/>
              <a:rect l="l" t="t" r="r" b="b"/>
              <a:pathLst>
                <a:path w="1691170" h="795554">
                  <a:moveTo>
                    <a:pt x="0" y="0"/>
                  </a:moveTo>
                  <a:lnTo>
                    <a:pt x="1691170" y="0"/>
                  </a:lnTo>
                  <a:lnTo>
                    <a:pt x="1691170" y="795555"/>
                  </a:lnTo>
                  <a:lnTo>
                    <a:pt x="0" y="795555"/>
                  </a:lnTo>
                  <a:lnTo>
                    <a:pt x="0" y="0"/>
                  </a:lnTo>
                  <a:close/>
                </a:path>
              </a:pathLst>
            </a:custGeom>
            <a:blipFill>
              <a:blip r:embed="rId6"/>
              <a:stretch>
                <a:fillRect/>
              </a:stretch>
            </a:blipFill>
          </p:spPr>
        </p:sp>
        <p:sp>
          <p:nvSpPr>
            <p:cNvPr id="86" name="Freeform 14">
              <a:extLst>
                <a:ext uri="{FF2B5EF4-FFF2-40B4-BE49-F238E27FC236}">
                  <a16:creationId xmlns:a16="http://schemas.microsoft.com/office/drawing/2014/main" id="{32E1C890-3E89-4A7B-9EA0-2FC454AF0614}"/>
                </a:ext>
              </a:extLst>
            </p:cNvPr>
            <p:cNvSpPr/>
            <p:nvPr/>
          </p:nvSpPr>
          <p:spPr>
            <a:xfrm>
              <a:off x="16561239" y="155199"/>
              <a:ext cx="867814" cy="462111"/>
            </a:xfrm>
            <a:custGeom>
              <a:avLst/>
              <a:gdLst/>
              <a:ahLst/>
              <a:cxnLst/>
              <a:rect l="l" t="t" r="r" b="b"/>
              <a:pathLst>
                <a:path w="1157086" h="616148">
                  <a:moveTo>
                    <a:pt x="0" y="0"/>
                  </a:moveTo>
                  <a:lnTo>
                    <a:pt x="1157086" y="0"/>
                  </a:lnTo>
                  <a:lnTo>
                    <a:pt x="1157086" y="616148"/>
                  </a:lnTo>
                  <a:lnTo>
                    <a:pt x="0" y="616148"/>
                  </a:lnTo>
                  <a:lnTo>
                    <a:pt x="0" y="0"/>
                  </a:lnTo>
                  <a:close/>
                </a:path>
              </a:pathLst>
            </a:custGeom>
            <a:blipFill>
              <a:blip r:embed="rId7"/>
              <a:stretch>
                <a:fillRect/>
              </a:stretch>
            </a:blipFill>
          </p:spPr>
        </p:sp>
      </p:grpSp>
      <p:sp>
        <p:nvSpPr>
          <p:cNvPr id="33" name="Rectangle 32">
            <a:extLst>
              <a:ext uri="{FF2B5EF4-FFF2-40B4-BE49-F238E27FC236}">
                <a16:creationId xmlns:a16="http://schemas.microsoft.com/office/drawing/2014/main" id="{9D35115E-37F3-4049-84F2-2A4B2B908B5D}"/>
              </a:ext>
            </a:extLst>
          </p:cNvPr>
          <p:cNvSpPr/>
          <p:nvPr/>
        </p:nvSpPr>
        <p:spPr>
          <a:xfrm>
            <a:off x="6191615" y="1275172"/>
            <a:ext cx="7631378" cy="876464"/>
          </a:xfrm>
          <a:prstGeom prst="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dirty="0">
                <a:latin typeface="Poppins Bold" panose="020B0604020202020204" charset="0"/>
                <a:cs typeface="Poppins Bold" panose="020B0604020202020204" charset="0"/>
              </a:rPr>
              <a:t>Kesimpulan</a:t>
            </a:r>
            <a:endParaRPr lang="en-ID" sz="5400" dirty="0">
              <a:latin typeface="Poppins Bold" panose="020B0604020202020204" charset="0"/>
              <a:cs typeface="Poppins Bold" panose="020B0604020202020204" charset="0"/>
            </a:endParaRPr>
          </a:p>
        </p:txBody>
      </p:sp>
    </p:spTree>
    <p:extLst>
      <p:ext uri="{BB962C8B-B14F-4D97-AF65-F5344CB8AC3E}">
        <p14:creationId xmlns:p14="http://schemas.microsoft.com/office/powerpoint/2010/main" val="2458583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2559</Words>
  <Application>Microsoft Office PowerPoint</Application>
  <PresentationFormat>Custom</PresentationFormat>
  <Paragraphs>237</Paragraphs>
  <Slides>21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Karnchang</vt:lpstr>
      <vt:lpstr>Times New Roman</vt:lpstr>
      <vt:lpstr>Libre Baskerville Bold</vt:lpstr>
      <vt:lpstr>Calibri Light</vt:lpstr>
      <vt:lpstr>Arial</vt:lpstr>
      <vt:lpstr>Poppins Bold</vt:lpstr>
      <vt:lpstr>Poppins </vt:lpstr>
      <vt:lpstr>Calibri</vt:lpstr>
      <vt:lpstr>Cambria Math</vt:lpstr>
      <vt:lpstr>Karnchang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Kuning Profesional Geometris Sidang Seminar Proposal Presentation</dc:title>
  <dc:creator>ogik fajar</dc:creator>
  <cp:lastModifiedBy>ismail - [2010]</cp:lastModifiedBy>
  <cp:revision>58</cp:revision>
  <dcterms:created xsi:type="dcterms:W3CDTF">2006-08-16T00:00:00Z</dcterms:created>
  <dcterms:modified xsi:type="dcterms:W3CDTF">2025-04-17T04:53:00Z</dcterms:modified>
  <dc:identifier>DAGDbghnaBI</dc:identifier>
</cp:coreProperties>
</file>