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8" r:id="rId4"/>
    <p:sldId id="293" r:id="rId5"/>
    <p:sldId id="259" r:id="rId6"/>
    <p:sldId id="296" r:id="rId7"/>
    <p:sldId id="260" r:id="rId8"/>
    <p:sldId id="262" r:id="rId9"/>
    <p:sldId id="291" r:id="rId10"/>
    <p:sldId id="292" r:id="rId11"/>
    <p:sldId id="279" r:id="rId12"/>
    <p:sldId id="294" r:id="rId13"/>
    <p:sldId id="295" r:id="rId14"/>
    <p:sldId id="271" r:id="rId15"/>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fi Eka Nurfadilah" initials="SEN" lastIdx="1" clrIdx="0">
    <p:extLst>
      <p:ext uri="{19B8F6BF-5375-455C-9EA6-DF929625EA0E}">
        <p15:presenceInfo xmlns:p15="http://schemas.microsoft.com/office/powerpoint/2012/main" userId="932176bb4112043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03C5"/>
    <a:srgbClr val="A1EFD3"/>
    <a:srgbClr val="3A3A3A"/>
    <a:srgbClr val="A202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4-23T00:17:05.926" idx="1">
    <p:pos x="3636" y="3888"/>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50A6C6-ADE2-4BDA-BFAD-A758488A7479}" type="datetimeFigureOut">
              <a:rPr lang="id-ID" smtClean="0"/>
              <a:t>24/04/2025</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D3054B-B7E9-4A3C-9164-A01F71EBC971}" type="slidenum">
              <a:rPr lang="id-ID" smtClean="0"/>
              <a:t>‹#›</a:t>
            </a:fld>
            <a:endParaRPr lang="id-ID"/>
          </a:p>
        </p:txBody>
      </p:sp>
    </p:spTree>
    <p:extLst>
      <p:ext uri="{BB962C8B-B14F-4D97-AF65-F5344CB8AC3E}">
        <p14:creationId xmlns:p14="http://schemas.microsoft.com/office/powerpoint/2010/main" val="311808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5"/>
          </p:nvPr>
        </p:nvSpPr>
        <p:spPr/>
        <p:txBody>
          <a:bodyPr/>
          <a:lstStyle/>
          <a:p>
            <a:fld id="{B6D3054B-B7E9-4A3C-9164-A01F71EBC971}" type="slidenum">
              <a:rPr lang="id-ID" smtClean="0"/>
              <a:t>1</a:t>
            </a:fld>
            <a:endParaRPr lang="id-ID"/>
          </a:p>
        </p:txBody>
      </p:sp>
    </p:spTree>
    <p:extLst>
      <p:ext uri="{BB962C8B-B14F-4D97-AF65-F5344CB8AC3E}">
        <p14:creationId xmlns:p14="http://schemas.microsoft.com/office/powerpoint/2010/main" val="3255975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3B2DA-323C-14F4-36A9-E0CC12755B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a:extLst>
              <a:ext uri="{FF2B5EF4-FFF2-40B4-BE49-F238E27FC236}">
                <a16:creationId xmlns:a16="http://schemas.microsoft.com/office/drawing/2014/main" id="{E1F65458-9A5F-28BB-98E1-04F023FE32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a:extLst>
              <a:ext uri="{FF2B5EF4-FFF2-40B4-BE49-F238E27FC236}">
                <a16:creationId xmlns:a16="http://schemas.microsoft.com/office/drawing/2014/main" id="{2D3B3686-1743-5B91-003A-0B03DDB7C483}"/>
              </a:ext>
            </a:extLst>
          </p:cNvPr>
          <p:cNvSpPr>
            <a:spLocks noGrp="1"/>
          </p:cNvSpPr>
          <p:nvPr>
            <p:ph type="dt" sz="half" idx="10"/>
          </p:nvPr>
        </p:nvSpPr>
        <p:spPr/>
        <p:txBody>
          <a:bodyPr/>
          <a:lstStyle/>
          <a:p>
            <a:fld id="{9629EB15-BC32-48F1-B925-F069B4DA8096}" type="datetimeFigureOut">
              <a:rPr lang="id-ID" smtClean="0"/>
              <a:t>24/04/2025</a:t>
            </a:fld>
            <a:endParaRPr lang="id-ID"/>
          </a:p>
        </p:txBody>
      </p:sp>
      <p:sp>
        <p:nvSpPr>
          <p:cNvPr id="5" name="Footer Placeholder 4">
            <a:extLst>
              <a:ext uri="{FF2B5EF4-FFF2-40B4-BE49-F238E27FC236}">
                <a16:creationId xmlns:a16="http://schemas.microsoft.com/office/drawing/2014/main" id="{C04C9F9C-B697-3220-5EBA-409E98A889B4}"/>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34DA25B7-4E9E-EE84-D0D2-46E13631756E}"/>
              </a:ext>
            </a:extLst>
          </p:cNvPr>
          <p:cNvSpPr>
            <a:spLocks noGrp="1"/>
          </p:cNvSpPr>
          <p:nvPr>
            <p:ph type="sldNum" sz="quarter" idx="12"/>
          </p:nvPr>
        </p:nvSpPr>
        <p:spPr/>
        <p:txBody>
          <a:bodyPr/>
          <a:lstStyle/>
          <a:p>
            <a:fld id="{2F002B50-0FB2-4AC5-863A-136F73B7E37A}" type="slidenum">
              <a:rPr lang="id-ID" smtClean="0"/>
              <a:t>‹#›</a:t>
            </a:fld>
            <a:endParaRPr lang="id-ID"/>
          </a:p>
        </p:txBody>
      </p:sp>
    </p:spTree>
    <p:extLst>
      <p:ext uri="{BB962C8B-B14F-4D97-AF65-F5344CB8AC3E}">
        <p14:creationId xmlns:p14="http://schemas.microsoft.com/office/powerpoint/2010/main" val="3905969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482DF-82EF-FE33-30C5-17256ABFC92A}"/>
              </a:ext>
            </a:extLst>
          </p:cNvPr>
          <p:cNvSpPr>
            <a:spLocks noGrp="1"/>
          </p:cNvSpPr>
          <p:nvPr>
            <p:ph type="title"/>
          </p:nvPr>
        </p:nvSpPr>
        <p:spPr/>
        <p:txBody>
          <a:bodyPr/>
          <a:lstStyle/>
          <a:p>
            <a:r>
              <a:rPr lang="en-US"/>
              <a:t>Click to edit Master title style</a:t>
            </a:r>
            <a:endParaRPr lang="id-ID"/>
          </a:p>
        </p:txBody>
      </p:sp>
      <p:sp>
        <p:nvSpPr>
          <p:cNvPr id="3" name="Vertical Text Placeholder 2">
            <a:extLst>
              <a:ext uri="{FF2B5EF4-FFF2-40B4-BE49-F238E27FC236}">
                <a16:creationId xmlns:a16="http://schemas.microsoft.com/office/drawing/2014/main" id="{25AFF4EE-D57E-B689-2DF0-4A5B765379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95B02B70-C2A5-414D-D591-E7020185AFAB}"/>
              </a:ext>
            </a:extLst>
          </p:cNvPr>
          <p:cNvSpPr>
            <a:spLocks noGrp="1"/>
          </p:cNvSpPr>
          <p:nvPr>
            <p:ph type="dt" sz="half" idx="10"/>
          </p:nvPr>
        </p:nvSpPr>
        <p:spPr/>
        <p:txBody>
          <a:bodyPr/>
          <a:lstStyle/>
          <a:p>
            <a:fld id="{9629EB15-BC32-48F1-B925-F069B4DA8096}" type="datetimeFigureOut">
              <a:rPr lang="id-ID" smtClean="0"/>
              <a:t>24/04/2025</a:t>
            </a:fld>
            <a:endParaRPr lang="id-ID"/>
          </a:p>
        </p:txBody>
      </p:sp>
      <p:sp>
        <p:nvSpPr>
          <p:cNvPr id="5" name="Footer Placeholder 4">
            <a:extLst>
              <a:ext uri="{FF2B5EF4-FFF2-40B4-BE49-F238E27FC236}">
                <a16:creationId xmlns:a16="http://schemas.microsoft.com/office/drawing/2014/main" id="{C1018DE1-D0E3-3812-E9A9-687200811F20}"/>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AE5E4926-038B-2143-F141-6EBF85CC0199}"/>
              </a:ext>
            </a:extLst>
          </p:cNvPr>
          <p:cNvSpPr>
            <a:spLocks noGrp="1"/>
          </p:cNvSpPr>
          <p:nvPr>
            <p:ph type="sldNum" sz="quarter" idx="12"/>
          </p:nvPr>
        </p:nvSpPr>
        <p:spPr/>
        <p:txBody>
          <a:bodyPr/>
          <a:lstStyle/>
          <a:p>
            <a:fld id="{2F002B50-0FB2-4AC5-863A-136F73B7E37A}" type="slidenum">
              <a:rPr lang="id-ID" smtClean="0"/>
              <a:t>‹#›</a:t>
            </a:fld>
            <a:endParaRPr lang="id-ID"/>
          </a:p>
        </p:txBody>
      </p:sp>
    </p:spTree>
    <p:extLst>
      <p:ext uri="{BB962C8B-B14F-4D97-AF65-F5344CB8AC3E}">
        <p14:creationId xmlns:p14="http://schemas.microsoft.com/office/powerpoint/2010/main" val="3416094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BF808D-1E5B-9B0A-2084-14F5A797E8F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d-ID"/>
          </a:p>
        </p:txBody>
      </p:sp>
      <p:sp>
        <p:nvSpPr>
          <p:cNvPr id="3" name="Vertical Text Placeholder 2">
            <a:extLst>
              <a:ext uri="{FF2B5EF4-FFF2-40B4-BE49-F238E27FC236}">
                <a16:creationId xmlns:a16="http://schemas.microsoft.com/office/drawing/2014/main" id="{4FC1EE03-44FA-32ED-7D67-C5BF900D73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05EEDD39-2C98-E963-A66D-80F61CB4B847}"/>
              </a:ext>
            </a:extLst>
          </p:cNvPr>
          <p:cNvSpPr>
            <a:spLocks noGrp="1"/>
          </p:cNvSpPr>
          <p:nvPr>
            <p:ph type="dt" sz="half" idx="10"/>
          </p:nvPr>
        </p:nvSpPr>
        <p:spPr/>
        <p:txBody>
          <a:bodyPr/>
          <a:lstStyle/>
          <a:p>
            <a:fld id="{9629EB15-BC32-48F1-B925-F069B4DA8096}" type="datetimeFigureOut">
              <a:rPr lang="id-ID" smtClean="0"/>
              <a:t>24/04/2025</a:t>
            </a:fld>
            <a:endParaRPr lang="id-ID"/>
          </a:p>
        </p:txBody>
      </p:sp>
      <p:sp>
        <p:nvSpPr>
          <p:cNvPr id="5" name="Footer Placeholder 4">
            <a:extLst>
              <a:ext uri="{FF2B5EF4-FFF2-40B4-BE49-F238E27FC236}">
                <a16:creationId xmlns:a16="http://schemas.microsoft.com/office/drawing/2014/main" id="{46F62F24-67AC-6DAA-6926-BEE11140EFDC}"/>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02A78787-AC98-FDF0-F45A-331CAFDD2503}"/>
              </a:ext>
            </a:extLst>
          </p:cNvPr>
          <p:cNvSpPr>
            <a:spLocks noGrp="1"/>
          </p:cNvSpPr>
          <p:nvPr>
            <p:ph type="sldNum" sz="quarter" idx="12"/>
          </p:nvPr>
        </p:nvSpPr>
        <p:spPr/>
        <p:txBody>
          <a:bodyPr/>
          <a:lstStyle/>
          <a:p>
            <a:fld id="{2F002B50-0FB2-4AC5-863A-136F73B7E37A}" type="slidenum">
              <a:rPr lang="id-ID" smtClean="0"/>
              <a:t>‹#›</a:t>
            </a:fld>
            <a:endParaRPr lang="id-ID"/>
          </a:p>
        </p:txBody>
      </p:sp>
    </p:spTree>
    <p:extLst>
      <p:ext uri="{BB962C8B-B14F-4D97-AF65-F5344CB8AC3E}">
        <p14:creationId xmlns:p14="http://schemas.microsoft.com/office/powerpoint/2010/main" val="1418147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8725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778916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BBA9D-005D-7B8E-FD9B-0DF9BD393159}"/>
              </a:ext>
            </a:extLst>
          </p:cNvPr>
          <p:cNvSpPr>
            <a:spLocks noGrp="1"/>
          </p:cNvSpPr>
          <p:nvPr>
            <p:ph type="title"/>
          </p:nvPr>
        </p:nvSpPr>
        <p:spPr/>
        <p:txBody>
          <a:bodyPr/>
          <a:lstStyle/>
          <a:p>
            <a:r>
              <a:rPr lang="en-US"/>
              <a:t>Click to edit Master title style</a:t>
            </a:r>
            <a:endParaRPr lang="id-ID"/>
          </a:p>
        </p:txBody>
      </p:sp>
      <p:sp>
        <p:nvSpPr>
          <p:cNvPr id="3" name="Content Placeholder 2">
            <a:extLst>
              <a:ext uri="{FF2B5EF4-FFF2-40B4-BE49-F238E27FC236}">
                <a16:creationId xmlns:a16="http://schemas.microsoft.com/office/drawing/2014/main" id="{33B22C25-4DE2-DF80-367E-86EC66444E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015FBAE6-9A5A-1CCF-CD18-C289EC066923}"/>
              </a:ext>
            </a:extLst>
          </p:cNvPr>
          <p:cNvSpPr>
            <a:spLocks noGrp="1"/>
          </p:cNvSpPr>
          <p:nvPr>
            <p:ph type="dt" sz="half" idx="10"/>
          </p:nvPr>
        </p:nvSpPr>
        <p:spPr/>
        <p:txBody>
          <a:bodyPr/>
          <a:lstStyle/>
          <a:p>
            <a:fld id="{9629EB15-BC32-48F1-B925-F069B4DA8096}" type="datetimeFigureOut">
              <a:rPr lang="id-ID" smtClean="0"/>
              <a:t>24/04/2025</a:t>
            </a:fld>
            <a:endParaRPr lang="id-ID"/>
          </a:p>
        </p:txBody>
      </p:sp>
      <p:sp>
        <p:nvSpPr>
          <p:cNvPr id="5" name="Footer Placeholder 4">
            <a:extLst>
              <a:ext uri="{FF2B5EF4-FFF2-40B4-BE49-F238E27FC236}">
                <a16:creationId xmlns:a16="http://schemas.microsoft.com/office/drawing/2014/main" id="{228FD3C5-272A-F82A-C3B7-709BB2FB0658}"/>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607B0467-630D-8EC1-A7F8-7D3321B03672}"/>
              </a:ext>
            </a:extLst>
          </p:cNvPr>
          <p:cNvSpPr>
            <a:spLocks noGrp="1"/>
          </p:cNvSpPr>
          <p:nvPr>
            <p:ph type="sldNum" sz="quarter" idx="12"/>
          </p:nvPr>
        </p:nvSpPr>
        <p:spPr/>
        <p:txBody>
          <a:bodyPr/>
          <a:lstStyle/>
          <a:p>
            <a:fld id="{2F002B50-0FB2-4AC5-863A-136F73B7E37A}" type="slidenum">
              <a:rPr lang="id-ID" smtClean="0"/>
              <a:t>‹#›</a:t>
            </a:fld>
            <a:endParaRPr lang="id-ID"/>
          </a:p>
        </p:txBody>
      </p:sp>
    </p:spTree>
    <p:extLst>
      <p:ext uri="{BB962C8B-B14F-4D97-AF65-F5344CB8AC3E}">
        <p14:creationId xmlns:p14="http://schemas.microsoft.com/office/powerpoint/2010/main" val="1813472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F180-A8E8-0EB7-64B8-E1EBF58BD7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d-ID"/>
          </a:p>
        </p:txBody>
      </p:sp>
      <p:sp>
        <p:nvSpPr>
          <p:cNvPr id="3" name="Text Placeholder 2">
            <a:extLst>
              <a:ext uri="{FF2B5EF4-FFF2-40B4-BE49-F238E27FC236}">
                <a16:creationId xmlns:a16="http://schemas.microsoft.com/office/drawing/2014/main" id="{744877A4-F09C-416D-7841-4046473314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B4C8E3-6F76-6A68-4D54-4E97CF4BD959}"/>
              </a:ext>
            </a:extLst>
          </p:cNvPr>
          <p:cNvSpPr>
            <a:spLocks noGrp="1"/>
          </p:cNvSpPr>
          <p:nvPr>
            <p:ph type="dt" sz="half" idx="10"/>
          </p:nvPr>
        </p:nvSpPr>
        <p:spPr/>
        <p:txBody>
          <a:bodyPr/>
          <a:lstStyle/>
          <a:p>
            <a:fld id="{9629EB15-BC32-48F1-B925-F069B4DA8096}" type="datetimeFigureOut">
              <a:rPr lang="id-ID" smtClean="0"/>
              <a:t>24/04/2025</a:t>
            </a:fld>
            <a:endParaRPr lang="id-ID"/>
          </a:p>
        </p:txBody>
      </p:sp>
      <p:sp>
        <p:nvSpPr>
          <p:cNvPr id="5" name="Footer Placeholder 4">
            <a:extLst>
              <a:ext uri="{FF2B5EF4-FFF2-40B4-BE49-F238E27FC236}">
                <a16:creationId xmlns:a16="http://schemas.microsoft.com/office/drawing/2014/main" id="{227FC1F4-6DF9-1A78-1549-D944F86311CD}"/>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E4D356F5-8FEB-6352-152C-1768DBD53C6D}"/>
              </a:ext>
            </a:extLst>
          </p:cNvPr>
          <p:cNvSpPr>
            <a:spLocks noGrp="1"/>
          </p:cNvSpPr>
          <p:nvPr>
            <p:ph type="sldNum" sz="quarter" idx="12"/>
          </p:nvPr>
        </p:nvSpPr>
        <p:spPr/>
        <p:txBody>
          <a:bodyPr/>
          <a:lstStyle/>
          <a:p>
            <a:fld id="{2F002B50-0FB2-4AC5-863A-136F73B7E37A}" type="slidenum">
              <a:rPr lang="id-ID" smtClean="0"/>
              <a:t>‹#›</a:t>
            </a:fld>
            <a:endParaRPr lang="id-ID"/>
          </a:p>
        </p:txBody>
      </p:sp>
    </p:spTree>
    <p:extLst>
      <p:ext uri="{BB962C8B-B14F-4D97-AF65-F5344CB8AC3E}">
        <p14:creationId xmlns:p14="http://schemas.microsoft.com/office/powerpoint/2010/main" val="3213559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F3A58-8D75-F326-30EE-64A0CEC2F86B}"/>
              </a:ext>
            </a:extLst>
          </p:cNvPr>
          <p:cNvSpPr>
            <a:spLocks noGrp="1"/>
          </p:cNvSpPr>
          <p:nvPr>
            <p:ph type="title"/>
          </p:nvPr>
        </p:nvSpPr>
        <p:spPr/>
        <p:txBody>
          <a:bodyPr/>
          <a:lstStyle/>
          <a:p>
            <a:r>
              <a:rPr lang="en-US"/>
              <a:t>Click to edit Master title style</a:t>
            </a:r>
            <a:endParaRPr lang="id-ID"/>
          </a:p>
        </p:txBody>
      </p:sp>
      <p:sp>
        <p:nvSpPr>
          <p:cNvPr id="3" name="Content Placeholder 2">
            <a:extLst>
              <a:ext uri="{FF2B5EF4-FFF2-40B4-BE49-F238E27FC236}">
                <a16:creationId xmlns:a16="http://schemas.microsoft.com/office/drawing/2014/main" id="{C99A4981-6A83-85EB-1A33-4F1EC2C96A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a:extLst>
              <a:ext uri="{FF2B5EF4-FFF2-40B4-BE49-F238E27FC236}">
                <a16:creationId xmlns:a16="http://schemas.microsoft.com/office/drawing/2014/main" id="{C2348307-7FE6-5CA6-F96C-06AD3BDBFC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a:extLst>
              <a:ext uri="{FF2B5EF4-FFF2-40B4-BE49-F238E27FC236}">
                <a16:creationId xmlns:a16="http://schemas.microsoft.com/office/drawing/2014/main" id="{5BA1828E-5F9B-A0A5-C672-1097DB3CFDD7}"/>
              </a:ext>
            </a:extLst>
          </p:cNvPr>
          <p:cNvSpPr>
            <a:spLocks noGrp="1"/>
          </p:cNvSpPr>
          <p:nvPr>
            <p:ph type="dt" sz="half" idx="10"/>
          </p:nvPr>
        </p:nvSpPr>
        <p:spPr/>
        <p:txBody>
          <a:bodyPr/>
          <a:lstStyle/>
          <a:p>
            <a:fld id="{9629EB15-BC32-48F1-B925-F069B4DA8096}" type="datetimeFigureOut">
              <a:rPr lang="id-ID" smtClean="0"/>
              <a:t>24/04/2025</a:t>
            </a:fld>
            <a:endParaRPr lang="id-ID"/>
          </a:p>
        </p:txBody>
      </p:sp>
      <p:sp>
        <p:nvSpPr>
          <p:cNvPr id="6" name="Footer Placeholder 5">
            <a:extLst>
              <a:ext uri="{FF2B5EF4-FFF2-40B4-BE49-F238E27FC236}">
                <a16:creationId xmlns:a16="http://schemas.microsoft.com/office/drawing/2014/main" id="{C69B6A98-B7E7-1D99-3781-D03DBB530BEF}"/>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FE482899-C09C-DC1C-00AE-54DD2FD82637}"/>
              </a:ext>
            </a:extLst>
          </p:cNvPr>
          <p:cNvSpPr>
            <a:spLocks noGrp="1"/>
          </p:cNvSpPr>
          <p:nvPr>
            <p:ph type="sldNum" sz="quarter" idx="12"/>
          </p:nvPr>
        </p:nvSpPr>
        <p:spPr/>
        <p:txBody>
          <a:bodyPr/>
          <a:lstStyle/>
          <a:p>
            <a:fld id="{2F002B50-0FB2-4AC5-863A-136F73B7E37A}" type="slidenum">
              <a:rPr lang="id-ID" smtClean="0"/>
              <a:t>‹#›</a:t>
            </a:fld>
            <a:endParaRPr lang="id-ID"/>
          </a:p>
        </p:txBody>
      </p:sp>
    </p:spTree>
    <p:extLst>
      <p:ext uri="{BB962C8B-B14F-4D97-AF65-F5344CB8AC3E}">
        <p14:creationId xmlns:p14="http://schemas.microsoft.com/office/powerpoint/2010/main" val="3356905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F5581-F293-0319-7334-60B51799F10E}"/>
              </a:ext>
            </a:extLst>
          </p:cNvPr>
          <p:cNvSpPr>
            <a:spLocks noGrp="1"/>
          </p:cNvSpPr>
          <p:nvPr>
            <p:ph type="title"/>
          </p:nvPr>
        </p:nvSpPr>
        <p:spPr>
          <a:xfrm>
            <a:off x="839788" y="365125"/>
            <a:ext cx="10515600" cy="1325563"/>
          </a:xfrm>
        </p:spPr>
        <p:txBody>
          <a:bodyPr/>
          <a:lstStyle/>
          <a:p>
            <a:r>
              <a:rPr lang="en-US"/>
              <a:t>Click to edit Master title style</a:t>
            </a:r>
            <a:endParaRPr lang="id-ID"/>
          </a:p>
        </p:txBody>
      </p:sp>
      <p:sp>
        <p:nvSpPr>
          <p:cNvPr id="3" name="Text Placeholder 2">
            <a:extLst>
              <a:ext uri="{FF2B5EF4-FFF2-40B4-BE49-F238E27FC236}">
                <a16:creationId xmlns:a16="http://schemas.microsoft.com/office/drawing/2014/main" id="{28746C3A-E3D5-CF37-4291-421A42249B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A0D062-C31A-3902-F488-EC9DEDDA59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a:extLst>
              <a:ext uri="{FF2B5EF4-FFF2-40B4-BE49-F238E27FC236}">
                <a16:creationId xmlns:a16="http://schemas.microsoft.com/office/drawing/2014/main" id="{4AC434DB-C00E-3CC3-972A-F084CFF442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2C464E-1C79-3E13-F41C-2C64AB0BB0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a:extLst>
              <a:ext uri="{FF2B5EF4-FFF2-40B4-BE49-F238E27FC236}">
                <a16:creationId xmlns:a16="http://schemas.microsoft.com/office/drawing/2014/main" id="{9A47532B-BE43-973A-2200-F6D7CA7637FC}"/>
              </a:ext>
            </a:extLst>
          </p:cNvPr>
          <p:cNvSpPr>
            <a:spLocks noGrp="1"/>
          </p:cNvSpPr>
          <p:nvPr>
            <p:ph type="dt" sz="half" idx="10"/>
          </p:nvPr>
        </p:nvSpPr>
        <p:spPr/>
        <p:txBody>
          <a:bodyPr/>
          <a:lstStyle/>
          <a:p>
            <a:fld id="{9629EB15-BC32-48F1-B925-F069B4DA8096}" type="datetimeFigureOut">
              <a:rPr lang="id-ID" smtClean="0"/>
              <a:t>24/04/2025</a:t>
            </a:fld>
            <a:endParaRPr lang="id-ID"/>
          </a:p>
        </p:txBody>
      </p:sp>
      <p:sp>
        <p:nvSpPr>
          <p:cNvPr id="8" name="Footer Placeholder 7">
            <a:extLst>
              <a:ext uri="{FF2B5EF4-FFF2-40B4-BE49-F238E27FC236}">
                <a16:creationId xmlns:a16="http://schemas.microsoft.com/office/drawing/2014/main" id="{7287BEE5-CA97-FBFD-A68E-3A8A47A67A7E}"/>
              </a:ext>
            </a:extLst>
          </p:cNvPr>
          <p:cNvSpPr>
            <a:spLocks noGrp="1"/>
          </p:cNvSpPr>
          <p:nvPr>
            <p:ph type="ftr" sz="quarter" idx="11"/>
          </p:nvPr>
        </p:nvSpPr>
        <p:spPr/>
        <p:txBody>
          <a:bodyPr/>
          <a:lstStyle/>
          <a:p>
            <a:endParaRPr lang="id-ID"/>
          </a:p>
        </p:txBody>
      </p:sp>
      <p:sp>
        <p:nvSpPr>
          <p:cNvPr id="9" name="Slide Number Placeholder 8">
            <a:extLst>
              <a:ext uri="{FF2B5EF4-FFF2-40B4-BE49-F238E27FC236}">
                <a16:creationId xmlns:a16="http://schemas.microsoft.com/office/drawing/2014/main" id="{0068B1C2-0693-CBC7-9308-32CE789537B0}"/>
              </a:ext>
            </a:extLst>
          </p:cNvPr>
          <p:cNvSpPr>
            <a:spLocks noGrp="1"/>
          </p:cNvSpPr>
          <p:nvPr>
            <p:ph type="sldNum" sz="quarter" idx="12"/>
          </p:nvPr>
        </p:nvSpPr>
        <p:spPr/>
        <p:txBody>
          <a:bodyPr/>
          <a:lstStyle/>
          <a:p>
            <a:fld id="{2F002B50-0FB2-4AC5-863A-136F73B7E37A}" type="slidenum">
              <a:rPr lang="id-ID" smtClean="0"/>
              <a:t>‹#›</a:t>
            </a:fld>
            <a:endParaRPr lang="id-ID"/>
          </a:p>
        </p:txBody>
      </p:sp>
    </p:spTree>
    <p:extLst>
      <p:ext uri="{BB962C8B-B14F-4D97-AF65-F5344CB8AC3E}">
        <p14:creationId xmlns:p14="http://schemas.microsoft.com/office/powerpoint/2010/main" val="909217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EE6EC-82CB-5E21-9CA5-7C27A7952B13}"/>
              </a:ext>
            </a:extLst>
          </p:cNvPr>
          <p:cNvSpPr>
            <a:spLocks noGrp="1"/>
          </p:cNvSpPr>
          <p:nvPr>
            <p:ph type="title"/>
          </p:nvPr>
        </p:nvSpPr>
        <p:spPr/>
        <p:txBody>
          <a:bodyPr/>
          <a:lstStyle/>
          <a:p>
            <a:r>
              <a:rPr lang="en-US"/>
              <a:t>Click to edit Master title style</a:t>
            </a:r>
            <a:endParaRPr lang="id-ID"/>
          </a:p>
        </p:txBody>
      </p:sp>
      <p:sp>
        <p:nvSpPr>
          <p:cNvPr id="3" name="Date Placeholder 2">
            <a:extLst>
              <a:ext uri="{FF2B5EF4-FFF2-40B4-BE49-F238E27FC236}">
                <a16:creationId xmlns:a16="http://schemas.microsoft.com/office/drawing/2014/main" id="{4D6769AF-E5BC-C4DC-051C-35D5D9DE821C}"/>
              </a:ext>
            </a:extLst>
          </p:cNvPr>
          <p:cNvSpPr>
            <a:spLocks noGrp="1"/>
          </p:cNvSpPr>
          <p:nvPr>
            <p:ph type="dt" sz="half" idx="10"/>
          </p:nvPr>
        </p:nvSpPr>
        <p:spPr/>
        <p:txBody>
          <a:bodyPr/>
          <a:lstStyle/>
          <a:p>
            <a:fld id="{9629EB15-BC32-48F1-B925-F069B4DA8096}" type="datetimeFigureOut">
              <a:rPr lang="id-ID" smtClean="0"/>
              <a:t>24/04/2025</a:t>
            </a:fld>
            <a:endParaRPr lang="id-ID"/>
          </a:p>
        </p:txBody>
      </p:sp>
      <p:sp>
        <p:nvSpPr>
          <p:cNvPr id="4" name="Footer Placeholder 3">
            <a:extLst>
              <a:ext uri="{FF2B5EF4-FFF2-40B4-BE49-F238E27FC236}">
                <a16:creationId xmlns:a16="http://schemas.microsoft.com/office/drawing/2014/main" id="{22B5D7DF-3CDE-5E43-55E5-86E896C01A3F}"/>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474E8C4B-9B99-8601-C7CB-145ECF68522C}"/>
              </a:ext>
            </a:extLst>
          </p:cNvPr>
          <p:cNvSpPr>
            <a:spLocks noGrp="1"/>
          </p:cNvSpPr>
          <p:nvPr>
            <p:ph type="sldNum" sz="quarter" idx="12"/>
          </p:nvPr>
        </p:nvSpPr>
        <p:spPr/>
        <p:txBody>
          <a:bodyPr/>
          <a:lstStyle/>
          <a:p>
            <a:fld id="{2F002B50-0FB2-4AC5-863A-136F73B7E37A}" type="slidenum">
              <a:rPr lang="id-ID" smtClean="0"/>
              <a:t>‹#›</a:t>
            </a:fld>
            <a:endParaRPr lang="id-ID"/>
          </a:p>
        </p:txBody>
      </p:sp>
    </p:spTree>
    <p:extLst>
      <p:ext uri="{BB962C8B-B14F-4D97-AF65-F5344CB8AC3E}">
        <p14:creationId xmlns:p14="http://schemas.microsoft.com/office/powerpoint/2010/main" val="3208972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A9A429-BF6A-3194-8225-540E1E708A22}"/>
              </a:ext>
            </a:extLst>
          </p:cNvPr>
          <p:cNvSpPr>
            <a:spLocks noGrp="1"/>
          </p:cNvSpPr>
          <p:nvPr>
            <p:ph type="dt" sz="half" idx="10"/>
          </p:nvPr>
        </p:nvSpPr>
        <p:spPr/>
        <p:txBody>
          <a:bodyPr/>
          <a:lstStyle/>
          <a:p>
            <a:fld id="{9629EB15-BC32-48F1-B925-F069B4DA8096}" type="datetimeFigureOut">
              <a:rPr lang="id-ID" smtClean="0"/>
              <a:t>24/04/2025</a:t>
            </a:fld>
            <a:endParaRPr lang="id-ID"/>
          </a:p>
        </p:txBody>
      </p:sp>
      <p:sp>
        <p:nvSpPr>
          <p:cNvPr id="3" name="Footer Placeholder 2">
            <a:extLst>
              <a:ext uri="{FF2B5EF4-FFF2-40B4-BE49-F238E27FC236}">
                <a16:creationId xmlns:a16="http://schemas.microsoft.com/office/drawing/2014/main" id="{405681C2-1474-0164-0166-6D4D55E0AE65}"/>
              </a:ext>
            </a:extLst>
          </p:cNvPr>
          <p:cNvSpPr>
            <a:spLocks noGrp="1"/>
          </p:cNvSpPr>
          <p:nvPr>
            <p:ph type="ftr" sz="quarter" idx="11"/>
          </p:nvPr>
        </p:nvSpPr>
        <p:spPr/>
        <p:txBody>
          <a:bodyPr/>
          <a:lstStyle/>
          <a:p>
            <a:endParaRPr lang="id-ID"/>
          </a:p>
        </p:txBody>
      </p:sp>
      <p:sp>
        <p:nvSpPr>
          <p:cNvPr id="4" name="Slide Number Placeholder 3">
            <a:extLst>
              <a:ext uri="{FF2B5EF4-FFF2-40B4-BE49-F238E27FC236}">
                <a16:creationId xmlns:a16="http://schemas.microsoft.com/office/drawing/2014/main" id="{2EC4DDA5-EFA2-A732-F981-56440095A661}"/>
              </a:ext>
            </a:extLst>
          </p:cNvPr>
          <p:cNvSpPr>
            <a:spLocks noGrp="1"/>
          </p:cNvSpPr>
          <p:nvPr>
            <p:ph type="sldNum" sz="quarter" idx="12"/>
          </p:nvPr>
        </p:nvSpPr>
        <p:spPr/>
        <p:txBody>
          <a:bodyPr/>
          <a:lstStyle/>
          <a:p>
            <a:fld id="{2F002B50-0FB2-4AC5-863A-136F73B7E37A}" type="slidenum">
              <a:rPr lang="id-ID" smtClean="0"/>
              <a:t>‹#›</a:t>
            </a:fld>
            <a:endParaRPr lang="id-ID"/>
          </a:p>
        </p:txBody>
      </p:sp>
    </p:spTree>
    <p:extLst>
      <p:ext uri="{BB962C8B-B14F-4D97-AF65-F5344CB8AC3E}">
        <p14:creationId xmlns:p14="http://schemas.microsoft.com/office/powerpoint/2010/main" val="3476933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5C34D-AAC4-6D99-9683-68BA5937DA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Content Placeholder 2">
            <a:extLst>
              <a:ext uri="{FF2B5EF4-FFF2-40B4-BE49-F238E27FC236}">
                <a16:creationId xmlns:a16="http://schemas.microsoft.com/office/drawing/2014/main" id="{1AEFE87F-C58D-C355-7061-0F531990A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a:extLst>
              <a:ext uri="{FF2B5EF4-FFF2-40B4-BE49-F238E27FC236}">
                <a16:creationId xmlns:a16="http://schemas.microsoft.com/office/drawing/2014/main" id="{F30E5468-1917-57FC-74D3-908BE57380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54A826-1403-E75F-67BF-37809FD9759B}"/>
              </a:ext>
            </a:extLst>
          </p:cNvPr>
          <p:cNvSpPr>
            <a:spLocks noGrp="1"/>
          </p:cNvSpPr>
          <p:nvPr>
            <p:ph type="dt" sz="half" idx="10"/>
          </p:nvPr>
        </p:nvSpPr>
        <p:spPr/>
        <p:txBody>
          <a:bodyPr/>
          <a:lstStyle/>
          <a:p>
            <a:fld id="{9629EB15-BC32-48F1-B925-F069B4DA8096}" type="datetimeFigureOut">
              <a:rPr lang="id-ID" smtClean="0"/>
              <a:t>24/04/2025</a:t>
            </a:fld>
            <a:endParaRPr lang="id-ID"/>
          </a:p>
        </p:txBody>
      </p:sp>
      <p:sp>
        <p:nvSpPr>
          <p:cNvPr id="6" name="Footer Placeholder 5">
            <a:extLst>
              <a:ext uri="{FF2B5EF4-FFF2-40B4-BE49-F238E27FC236}">
                <a16:creationId xmlns:a16="http://schemas.microsoft.com/office/drawing/2014/main" id="{76D58B9D-49BB-DFE8-B39C-2BE22C14A2C4}"/>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6B42CDD6-6BF5-7E4B-E053-331361443745}"/>
              </a:ext>
            </a:extLst>
          </p:cNvPr>
          <p:cNvSpPr>
            <a:spLocks noGrp="1"/>
          </p:cNvSpPr>
          <p:nvPr>
            <p:ph type="sldNum" sz="quarter" idx="12"/>
          </p:nvPr>
        </p:nvSpPr>
        <p:spPr/>
        <p:txBody>
          <a:bodyPr/>
          <a:lstStyle/>
          <a:p>
            <a:fld id="{2F002B50-0FB2-4AC5-863A-136F73B7E37A}" type="slidenum">
              <a:rPr lang="id-ID" smtClean="0"/>
              <a:t>‹#›</a:t>
            </a:fld>
            <a:endParaRPr lang="id-ID"/>
          </a:p>
        </p:txBody>
      </p:sp>
    </p:spTree>
    <p:extLst>
      <p:ext uri="{BB962C8B-B14F-4D97-AF65-F5344CB8AC3E}">
        <p14:creationId xmlns:p14="http://schemas.microsoft.com/office/powerpoint/2010/main" val="992420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DAD8D-6A7E-CEBE-2214-F03F6C7A53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Picture Placeholder 2">
            <a:extLst>
              <a:ext uri="{FF2B5EF4-FFF2-40B4-BE49-F238E27FC236}">
                <a16:creationId xmlns:a16="http://schemas.microsoft.com/office/drawing/2014/main" id="{59EC11DA-C972-38AC-C1C0-C26D3DA90D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a:extLst>
              <a:ext uri="{FF2B5EF4-FFF2-40B4-BE49-F238E27FC236}">
                <a16:creationId xmlns:a16="http://schemas.microsoft.com/office/drawing/2014/main" id="{C1E3B153-800C-B4DC-0B7A-302CD4509C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DA48A7-465F-68EB-1CDA-96989AFBB693}"/>
              </a:ext>
            </a:extLst>
          </p:cNvPr>
          <p:cNvSpPr>
            <a:spLocks noGrp="1"/>
          </p:cNvSpPr>
          <p:nvPr>
            <p:ph type="dt" sz="half" idx="10"/>
          </p:nvPr>
        </p:nvSpPr>
        <p:spPr/>
        <p:txBody>
          <a:bodyPr/>
          <a:lstStyle/>
          <a:p>
            <a:fld id="{9629EB15-BC32-48F1-B925-F069B4DA8096}" type="datetimeFigureOut">
              <a:rPr lang="id-ID" smtClean="0"/>
              <a:t>24/04/2025</a:t>
            </a:fld>
            <a:endParaRPr lang="id-ID"/>
          </a:p>
        </p:txBody>
      </p:sp>
      <p:sp>
        <p:nvSpPr>
          <p:cNvPr id="6" name="Footer Placeholder 5">
            <a:extLst>
              <a:ext uri="{FF2B5EF4-FFF2-40B4-BE49-F238E27FC236}">
                <a16:creationId xmlns:a16="http://schemas.microsoft.com/office/drawing/2014/main" id="{061DA4BB-3E6B-9F7F-926D-448BF46A7C13}"/>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9EAA3BD2-3F0E-E394-2829-4D27B89EAD91}"/>
              </a:ext>
            </a:extLst>
          </p:cNvPr>
          <p:cNvSpPr>
            <a:spLocks noGrp="1"/>
          </p:cNvSpPr>
          <p:nvPr>
            <p:ph type="sldNum" sz="quarter" idx="12"/>
          </p:nvPr>
        </p:nvSpPr>
        <p:spPr/>
        <p:txBody>
          <a:bodyPr/>
          <a:lstStyle/>
          <a:p>
            <a:fld id="{2F002B50-0FB2-4AC5-863A-136F73B7E37A}" type="slidenum">
              <a:rPr lang="id-ID" smtClean="0"/>
              <a:t>‹#›</a:t>
            </a:fld>
            <a:endParaRPr lang="id-ID"/>
          </a:p>
        </p:txBody>
      </p:sp>
    </p:spTree>
    <p:extLst>
      <p:ext uri="{BB962C8B-B14F-4D97-AF65-F5344CB8AC3E}">
        <p14:creationId xmlns:p14="http://schemas.microsoft.com/office/powerpoint/2010/main" val="1259973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48A56F-20A8-C37F-8161-DAEC5E1C92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a:extLst>
              <a:ext uri="{FF2B5EF4-FFF2-40B4-BE49-F238E27FC236}">
                <a16:creationId xmlns:a16="http://schemas.microsoft.com/office/drawing/2014/main" id="{4F6248D9-6988-326F-29D8-F7486E73AA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B4979664-A5F5-3599-33F6-B1B45E0E90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29EB15-BC32-48F1-B925-F069B4DA8096}" type="datetimeFigureOut">
              <a:rPr lang="id-ID" smtClean="0"/>
              <a:t>24/04/2025</a:t>
            </a:fld>
            <a:endParaRPr lang="id-ID"/>
          </a:p>
        </p:txBody>
      </p:sp>
      <p:sp>
        <p:nvSpPr>
          <p:cNvPr id="5" name="Footer Placeholder 4">
            <a:extLst>
              <a:ext uri="{FF2B5EF4-FFF2-40B4-BE49-F238E27FC236}">
                <a16:creationId xmlns:a16="http://schemas.microsoft.com/office/drawing/2014/main" id="{83221584-36A6-7B9F-C1A1-61C84E63C7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a:extLst>
              <a:ext uri="{FF2B5EF4-FFF2-40B4-BE49-F238E27FC236}">
                <a16:creationId xmlns:a16="http://schemas.microsoft.com/office/drawing/2014/main" id="{34B27CA6-008F-03B9-2BA6-1B17D2CCA7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002B50-0FB2-4AC5-863A-136F73B7E37A}" type="slidenum">
              <a:rPr lang="id-ID" smtClean="0"/>
              <a:t>‹#›</a:t>
            </a:fld>
            <a:endParaRPr lang="id-ID"/>
          </a:p>
        </p:txBody>
      </p:sp>
    </p:spTree>
    <p:extLst>
      <p:ext uri="{BB962C8B-B14F-4D97-AF65-F5344CB8AC3E}">
        <p14:creationId xmlns:p14="http://schemas.microsoft.com/office/powerpoint/2010/main" val="1048844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microsoft.com/office/2007/relationships/hdphoto" Target="../media/hdphoto2.wdp"/><Relationship Id="rId7"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microsoft.com/office/2007/relationships/hdphoto" Target="../media/hdphoto2.wdp"/><Relationship Id="rId7"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comments" Target="../comments/comment1.xml"/><Relationship Id="rId4" Type="http://schemas.openxmlformats.org/officeDocument/2006/relationships/image" Target="../media/image3.pn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3.wdp"/><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3.wdp"/><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3.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B9F37-AAE3-8058-92E3-DE8ACAE18C66}"/>
              </a:ext>
            </a:extLst>
          </p:cNvPr>
          <p:cNvSpPr>
            <a:spLocks noGrp="1"/>
          </p:cNvSpPr>
          <p:nvPr>
            <p:ph type="ctrTitle"/>
          </p:nvPr>
        </p:nvSpPr>
        <p:spPr/>
        <p:txBody>
          <a:bodyPr/>
          <a:lstStyle/>
          <a:p>
            <a:endParaRPr lang="id-ID"/>
          </a:p>
        </p:txBody>
      </p:sp>
      <p:sp>
        <p:nvSpPr>
          <p:cNvPr id="3" name="Subtitle 2">
            <a:extLst>
              <a:ext uri="{FF2B5EF4-FFF2-40B4-BE49-F238E27FC236}">
                <a16:creationId xmlns:a16="http://schemas.microsoft.com/office/drawing/2014/main" id="{9CF03D5C-8E47-94EF-72AF-6C3B5E5BF88F}"/>
              </a:ext>
            </a:extLst>
          </p:cNvPr>
          <p:cNvSpPr>
            <a:spLocks noGrp="1"/>
          </p:cNvSpPr>
          <p:nvPr>
            <p:ph type="subTitle" idx="1"/>
          </p:nvPr>
        </p:nvSpPr>
        <p:spPr/>
        <p:txBody>
          <a:bodyPr/>
          <a:lstStyle/>
          <a:p>
            <a:endParaRPr lang="id-ID"/>
          </a:p>
        </p:txBody>
      </p:sp>
      <p:pic>
        <p:nvPicPr>
          <p:cNvPr id="5" name="Picture 4">
            <a:extLst>
              <a:ext uri="{FF2B5EF4-FFF2-40B4-BE49-F238E27FC236}">
                <a16:creationId xmlns:a16="http://schemas.microsoft.com/office/drawing/2014/main" id="{E8A1258E-527C-ED88-A048-7367D971E422}"/>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F08D89F-A2CA-8859-ACB8-CC3876E9252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76" b="98708" l="424" r="90067">
                        <a14:foregroundMark x1="454" y1="32956" x2="454" y2="32956"/>
                        <a14:foregroundMark x1="18886" y1="36398" x2="19777" y2="36564"/>
                        <a14:foregroundMark x1="454" y1="32956" x2="10334" y2="34801"/>
                        <a14:foregroundMark x1="7571" y1="92044" x2="34858" y2="95759"/>
                        <a14:foregroundMark x1="34858" y1="95759" x2="70079" y2="92932"/>
                        <a14:foregroundMark x1="70079" y1="92932" x2="82223" y2="98708"/>
                        <a14:foregroundMark x1="82223" y1="98708" x2="89028" y2="97937"/>
                        <a14:backgroundMark x1="27196" y1="38691" x2="27196" y2="38691"/>
                        <a14:backgroundMark x1="27196" y1="38691" x2="32071" y2="41842"/>
                        <a14:backgroundMark x1="17929" y1="35824" x2="26923" y2="38691"/>
                        <a14:backgroundMark x1="30164" y1="38691" x2="14416" y2="34208"/>
                        <a14:backgroundMark x1="19079" y1="37237" x2="11750" y2="34047"/>
                        <a14:backgroundMark x1="19231" y1="37237" x2="10024" y2="34047"/>
                        <a14:backgroundMark x1="31224" y1="38853" x2="30830" y2="38691"/>
                        <a14:backgroundMark x1="30830" y1="38691" x2="30830" y2="38691"/>
                        <a14:backgroundMark x1="30830" y1="38691" x2="30830" y2="38691"/>
                        <a14:backgroundMark x1="30830" y1="38691" x2="30406" y2="38570"/>
                        <a14:backgroundMark x1="30406" y1="38570" x2="31133" y2="38974"/>
                        <a14:backgroundMark x1="19412" y1="37520" x2="20139" y2="37116"/>
                        <a14:backgroundMark x1="89733" y1="95477" x2="90006" y2="97456"/>
                        <a14:backgroundMark x1="89794" y1="97859" x2="89794" y2="99515"/>
                        <a14:backgroundMark x1="89340" y1="97698" x2="90006" y2="99071"/>
                      </a14:backgroundRemoval>
                    </a14:imgEffect>
                  </a14:imgLayer>
                </a14:imgProps>
              </a:ext>
              <a:ext uri="{28A0092B-C50C-407E-A947-70E740481C1C}">
                <a14:useLocalDpi xmlns:a14="http://schemas.microsoft.com/office/drawing/2010/main" val="0"/>
              </a:ext>
            </a:extLst>
          </a:blip>
          <a:srcRect t="21474"/>
          <a:stretch/>
        </p:blipFill>
        <p:spPr>
          <a:xfrm>
            <a:off x="721276" y="6683358"/>
            <a:ext cx="12192000" cy="5385335"/>
          </a:xfrm>
          <a:prstGeom prst="rect">
            <a:avLst/>
          </a:prstGeom>
        </p:spPr>
      </p:pic>
      <p:sp>
        <p:nvSpPr>
          <p:cNvPr id="7" name="TextBox 6">
            <a:extLst>
              <a:ext uri="{FF2B5EF4-FFF2-40B4-BE49-F238E27FC236}">
                <a16:creationId xmlns:a16="http://schemas.microsoft.com/office/drawing/2014/main" id="{1BA16E93-1F9E-790C-8837-FEC623AB972F}"/>
              </a:ext>
            </a:extLst>
          </p:cNvPr>
          <p:cNvSpPr txBox="1"/>
          <p:nvPr/>
        </p:nvSpPr>
        <p:spPr>
          <a:xfrm>
            <a:off x="1524000" y="-2007731"/>
            <a:ext cx="10586552" cy="1446550"/>
          </a:xfrm>
          <a:prstGeom prst="rect">
            <a:avLst/>
          </a:prstGeom>
          <a:noFill/>
        </p:spPr>
        <p:txBody>
          <a:bodyPr wrap="none" rtlCol="0">
            <a:spAutoFit/>
          </a:bodyPr>
          <a:lstStyle/>
          <a:p>
            <a:r>
              <a:rPr lang="en-US" sz="8800" dirty="0">
                <a:latin typeface="Arial Black" panose="020B0A04020102020204" pitchFamily="34" charset="0"/>
              </a:rPr>
              <a:t>UNMUH JEMBER</a:t>
            </a:r>
            <a:endParaRPr lang="id-ID" sz="8800" dirty="0">
              <a:latin typeface="Arial Black" panose="020B0A04020102020204" pitchFamily="34" charset="0"/>
            </a:endParaRPr>
          </a:p>
        </p:txBody>
      </p:sp>
      <p:sp>
        <p:nvSpPr>
          <p:cNvPr id="13" name="Rectangle: Rounded Corners 12">
            <a:extLst>
              <a:ext uri="{FF2B5EF4-FFF2-40B4-BE49-F238E27FC236}">
                <a16:creationId xmlns:a16="http://schemas.microsoft.com/office/drawing/2014/main" id="{BA00F271-0D66-A9B2-1CD5-4AE218D49C7B}"/>
              </a:ext>
            </a:extLst>
          </p:cNvPr>
          <p:cNvSpPr/>
          <p:nvPr/>
        </p:nvSpPr>
        <p:spPr>
          <a:xfrm>
            <a:off x="-4134714" y="3882823"/>
            <a:ext cx="2908300" cy="98899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dirty="0"/>
          </a:p>
        </p:txBody>
      </p:sp>
      <p:pic>
        <p:nvPicPr>
          <p:cNvPr id="14" name="Picture 13">
            <a:extLst>
              <a:ext uri="{FF2B5EF4-FFF2-40B4-BE49-F238E27FC236}">
                <a16:creationId xmlns:a16="http://schemas.microsoft.com/office/drawing/2014/main" id="{CBCEC140-2DDB-9165-73A8-9D62DAE1C8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39874">
            <a:off x="11111425" y="830981"/>
            <a:ext cx="6613037" cy="3723557"/>
          </a:xfrm>
          <a:prstGeom prst="rect">
            <a:avLst/>
          </a:prstGeom>
        </p:spPr>
      </p:pic>
      <p:pic>
        <p:nvPicPr>
          <p:cNvPr id="15" name="Picture 14">
            <a:extLst>
              <a:ext uri="{FF2B5EF4-FFF2-40B4-BE49-F238E27FC236}">
                <a16:creationId xmlns:a16="http://schemas.microsoft.com/office/drawing/2014/main" id="{23D20B38-C3F2-0E12-FDED-0667B6003E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62427" y="-3256157"/>
            <a:ext cx="3672027" cy="3694149"/>
          </a:xfrm>
          <a:prstGeom prst="rect">
            <a:avLst/>
          </a:prstGeom>
        </p:spPr>
      </p:pic>
    </p:spTree>
    <p:extLst>
      <p:ext uri="{BB962C8B-B14F-4D97-AF65-F5344CB8AC3E}">
        <p14:creationId xmlns:p14="http://schemas.microsoft.com/office/powerpoint/2010/main" val="3900555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361BC-9C00-77CE-D404-7F5987B09A8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BDBF43D-52F6-BC1D-23D7-92CFA8F9BF4A}"/>
              </a:ext>
            </a:extLst>
          </p:cNvPr>
          <p:cNvSpPr/>
          <p:nvPr/>
        </p:nvSpPr>
        <p:spPr>
          <a:xfrm>
            <a:off x="-564205" y="-447472"/>
            <a:ext cx="13268527" cy="7305472"/>
          </a:xfrm>
          <a:prstGeom prst="rect">
            <a:avLst/>
          </a:prstGeom>
          <a:solidFill>
            <a:schemeClr val="bg2">
              <a:lumMod val="10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dirty="0">
              <a:ln>
                <a:solidFill>
                  <a:schemeClr val="tx1">
                    <a:lumMod val="50000"/>
                    <a:lumOff val="50000"/>
                  </a:schemeClr>
                </a:solidFill>
              </a:ln>
              <a:solidFill>
                <a:schemeClr val="tx1">
                  <a:lumMod val="50000"/>
                  <a:lumOff val="50000"/>
                </a:schemeClr>
              </a:solidFill>
            </a:endParaRPr>
          </a:p>
        </p:txBody>
      </p:sp>
      <p:sp>
        <p:nvSpPr>
          <p:cNvPr id="7" name="TextBox 6">
            <a:extLst>
              <a:ext uri="{FF2B5EF4-FFF2-40B4-BE49-F238E27FC236}">
                <a16:creationId xmlns:a16="http://schemas.microsoft.com/office/drawing/2014/main" id="{E90D190B-6F6E-856B-7A98-BB1A8A4C1092}"/>
              </a:ext>
            </a:extLst>
          </p:cNvPr>
          <p:cNvSpPr txBox="1"/>
          <p:nvPr/>
        </p:nvSpPr>
        <p:spPr>
          <a:xfrm>
            <a:off x="2026030" y="1974069"/>
            <a:ext cx="9104176" cy="1569660"/>
          </a:xfrm>
          <a:prstGeom prst="rect">
            <a:avLst/>
          </a:prstGeom>
          <a:noFill/>
        </p:spPr>
        <p:txBody>
          <a:bodyPr wrap="square" rtlCol="0">
            <a:spAutoFit/>
          </a:bodyPr>
          <a:lstStyle/>
          <a:p>
            <a:r>
              <a:rPr lang="en-US" sz="9600" dirty="0">
                <a:solidFill>
                  <a:srgbClr val="FFC000"/>
                </a:solidFill>
                <a:latin typeface="Arial Black" panose="020B0A04020102020204" pitchFamily="34" charset="0"/>
              </a:rPr>
              <a:t>CHAPTER 3</a:t>
            </a:r>
            <a:endParaRPr lang="id-ID" sz="9600" dirty="0">
              <a:solidFill>
                <a:srgbClr val="FFC000"/>
              </a:solidFill>
              <a:latin typeface="Arial Black" panose="020B0A04020102020204" pitchFamily="34" charset="0"/>
            </a:endParaRPr>
          </a:p>
        </p:txBody>
      </p:sp>
      <p:pic>
        <p:nvPicPr>
          <p:cNvPr id="5" name="Picture 4">
            <a:extLst>
              <a:ext uri="{FF2B5EF4-FFF2-40B4-BE49-F238E27FC236}">
                <a16:creationId xmlns:a16="http://schemas.microsoft.com/office/drawing/2014/main" id="{2E2E04E4-AFA6-B4F0-31A1-774B90AED293}"/>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p:blipFill>
        <p:spPr>
          <a:xfrm flipH="1">
            <a:off x="-2788286" y="2472175"/>
            <a:ext cx="18732808" cy="8270535"/>
          </a:xfrm>
          <a:prstGeom prst="rect">
            <a:avLst/>
          </a:prstGeom>
        </p:spPr>
      </p:pic>
      <p:sp>
        <p:nvSpPr>
          <p:cNvPr id="8" name="TextBox 7">
            <a:extLst>
              <a:ext uri="{FF2B5EF4-FFF2-40B4-BE49-F238E27FC236}">
                <a16:creationId xmlns:a16="http://schemas.microsoft.com/office/drawing/2014/main" id="{6717CFC1-4904-662F-6A39-657131E1D14D}"/>
              </a:ext>
            </a:extLst>
          </p:cNvPr>
          <p:cNvSpPr txBox="1"/>
          <p:nvPr/>
        </p:nvSpPr>
        <p:spPr>
          <a:xfrm>
            <a:off x="2321898" y="3572380"/>
            <a:ext cx="7669124" cy="1015663"/>
          </a:xfrm>
          <a:prstGeom prst="rect">
            <a:avLst/>
          </a:prstGeom>
          <a:noFill/>
        </p:spPr>
        <p:txBody>
          <a:bodyPr wrap="square" rtlCol="0">
            <a:spAutoFit/>
          </a:bodyPr>
          <a:lstStyle/>
          <a:p>
            <a:r>
              <a:rPr lang="en-US" sz="6000" b="1" dirty="0">
                <a:solidFill>
                  <a:schemeClr val="bg1"/>
                </a:solidFill>
              </a:rPr>
              <a:t>Hasil dan </a:t>
            </a:r>
            <a:r>
              <a:rPr lang="en-US" sz="6000" b="1" dirty="0" err="1">
                <a:solidFill>
                  <a:schemeClr val="bg1"/>
                </a:solidFill>
              </a:rPr>
              <a:t>Pembahasan</a:t>
            </a:r>
            <a:endParaRPr lang="id-ID" sz="6000" b="1" dirty="0">
              <a:solidFill>
                <a:schemeClr val="bg1"/>
              </a:solidFill>
            </a:endParaRPr>
          </a:p>
        </p:txBody>
      </p:sp>
      <p:grpSp>
        <p:nvGrpSpPr>
          <p:cNvPr id="10" name="Group 9">
            <a:extLst>
              <a:ext uri="{FF2B5EF4-FFF2-40B4-BE49-F238E27FC236}">
                <a16:creationId xmlns:a16="http://schemas.microsoft.com/office/drawing/2014/main" id="{60CAD424-F56C-502C-59AB-C10D7BC861A9}"/>
              </a:ext>
            </a:extLst>
          </p:cNvPr>
          <p:cNvGrpSpPr/>
          <p:nvPr/>
        </p:nvGrpSpPr>
        <p:grpSpPr>
          <a:xfrm>
            <a:off x="9789509" y="169024"/>
            <a:ext cx="2249361" cy="1045921"/>
            <a:chOff x="5232400" y="-221728"/>
            <a:chExt cx="3092350" cy="1406759"/>
          </a:xfrm>
        </p:grpSpPr>
        <p:sp>
          <p:nvSpPr>
            <p:cNvPr id="11" name="Rectangle: Rounded Corners 10">
              <a:extLst>
                <a:ext uri="{FF2B5EF4-FFF2-40B4-BE49-F238E27FC236}">
                  <a16:creationId xmlns:a16="http://schemas.microsoft.com/office/drawing/2014/main" id="{CEB6A358-C700-951B-3567-73346BC7803A}"/>
                </a:ext>
              </a:extLst>
            </p:cNvPr>
            <p:cNvSpPr/>
            <p:nvPr/>
          </p:nvSpPr>
          <p:spPr>
            <a:xfrm>
              <a:off x="5232400" y="-112067"/>
              <a:ext cx="2908300" cy="98899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2" name="Picture 11">
              <a:extLst>
                <a:ext uri="{FF2B5EF4-FFF2-40B4-BE49-F238E27FC236}">
                  <a16:creationId xmlns:a16="http://schemas.microsoft.com/office/drawing/2014/main" id="{15F643AC-9BA3-ACF8-C4DE-F1E08F4C4F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39874">
              <a:off x="5826346" y="-221728"/>
              <a:ext cx="2498404" cy="1406759"/>
            </a:xfrm>
            <a:prstGeom prst="rect">
              <a:avLst/>
            </a:prstGeom>
          </p:spPr>
        </p:pic>
        <p:pic>
          <p:nvPicPr>
            <p:cNvPr id="13" name="Picture 12">
              <a:extLst>
                <a:ext uri="{FF2B5EF4-FFF2-40B4-BE49-F238E27FC236}">
                  <a16:creationId xmlns:a16="http://schemas.microsoft.com/office/drawing/2014/main" id="{D5A90BC3-14C4-7A08-8CD8-BD40BA60E9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1550" y="98366"/>
              <a:ext cx="641561" cy="645426"/>
            </a:xfrm>
            <a:prstGeom prst="rect">
              <a:avLst/>
            </a:prstGeom>
          </p:spPr>
        </p:pic>
      </p:grpSp>
      <p:grpSp>
        <p:nvGrpSpPr>
          <p:cNvPr id="2" name="Group 1">
            <a:extLst>
              <a:ext uri="{FF2B5EF4-FFF2-40B4-BE49-F238E27FC236}">
                <a16:creationId xmlns:a16="http://schemas.microsoft.com/office/drawing/2014/main" id="{FB64B5CF-254A-B3AC-1444-399BE9FC5B5B}"/>
              </a:ext>
            </a:extLst>
          </p:cNvPr>
          <p:cNvGrpSpPr/>
          <p:nvPr/>
        </p:nvGrpSpPr>
        <p:grpSpPr>
          <a:xfrm>
            <a:off x="-8136233" y="250557"/>
            <a:ext cx="7379602" cy="3996350"/>
            <a:chOff x="588607" y="1768130"/>
            <a:chExt cx="7379602" cy="3996350"/>
          </a:xfrm>
        </p:grpSpPr>
        <p:sp>
          <p:nvSpPr>
            <p:cNvPr id="3" name="Right Arrow 4">
              <a:extLst>
                <a:ext uri="{FF2B5EF4-FFF2-40B4-BE49-F238E27FC236}">
                  <a16:creationId xmlns:a16="http://schemas.microsoft.com/office/drawing/2014/main" id="{FA4E7C73-36DA-6C8F-CA5C-58DD55650155}"/>
                </a:ext>
              </a:extLst>
            </p:cNvPr>
            <p:cNvSpPr/>
            <p:nvPr/>
          </p:nvSpPr>
          <p:spPr>
            <a:xfrm rot="10800000">
              <a:off x="4670308" y="3672881"/>
              <a:ext cx="1851536" cy="1373839"/>
            </a:xfrm>
            <a:prstGeom prst="rightArrow">
              <a:avLst/>
            </a:prstGeom>
            <a:solidFill>
              <a:schemeClr val="accent4"/>
            </a:solidFill>
            <a:ln>
              <a:noFill/>
            </a:ln>
            <a:scene3d>
              <a:camera prst="orthographicFront"/>
              <a:lightRig rig="balanced" dir="t"/>
            </a:scene3d>
            <a:sp3d extrusionH="457200" contourW="12700" prstMaterial="matte">
              <a:extrusionClr>
                <a:srgbClr val="FDBDC7"/>
              </a:extrusionClr>
              <a:contourClr>
                <a:schemeClr val="bg1">
                  <a:lumMod val="9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 name="Block Arc 3">
              <a:extLst>
                <a:ext uri="{FF2B5EF4-FFF2-40B4-BE49-F238E27FC236}">
                  <a16:creationId xmlns:a16="http://schemas.microsoft.com/office/drawing/2014/main" id="{84EBEE3E-62B2-FF39-0820-40D9EF948E59}"/>
                </a:ext>
              </a:extLst>
            </p:cNvPr>
            <p:cNvSpPr/>
            <p:nvPr/>
          </p:nvSpPr>
          <p:spPr>
            <a:xfrm rot="16200000">
              <a:off x="4075934" y="1872205"/>
              <a:ext cx="3892275" cy="3892275"/>
            </a:xfrm>
            <a:prstGeom prst="blockArc">
              <a:avLst>
                <a:gd name="adj1" fmla="val 11864761"/>
                <a:gd name="adj2" fmla="val 20578708"/>
                <a:gd name="adj3" fmla="val 10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 name="TextBox 8">
              <a:extLst>
                <a:ext uri="{FF2B5EF4-FFF2-40B4-BE49-F238E27FC236}">
                  <a16:creationId xmlns:a16="http://schemas.microsoft.com/office/drawing/2014/main" id="{816FD019-5611-AA82-E59A-CF421B20A2C9}"/>
                </a:ext>
              </a:extLst>
            </p:cNvPr>
            <p:cNvSpPr txBox="1"/>
            <p:nvPr/>
          </p:nvSpPr>
          <p:spPr>
            <a:xfrm>
              <a:off x="944962" y="1945185"/>
              <a:ext cx="3154220" cy="1384995"/>
            </a:xfrm>
            <a:prstGeom prst="rect">
              <a:avLst/>
            </a:prstGeom>
            <a:noFill/>
          </p:spPr>
          <p:txBody>
            <a:bodyPr wrap="square" rtlCol="0">
              <a:spAutoFit/>
            </a:bodyPr>
            <a:lstStyle/>
            <a:p>
              <a:pPr algn="just"/>
              <a:r>
                <a:rPr lang="en-US" altLang="ko-KR" sz="1200" dirty="0" err="1">
                  <a:solidFill>
                    <a:schemeClr val="tx1">
                      <a:lumMod val="75000"/>
                      <a:lumOff val="25000"/>
                    </a:schemeClr>
                  </a:solidFill>
                  <a:cs typeface="Arial" pitchFamily="34" charset="0"/>
                </a:rPr>
                <a:t>Melalui</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karakter</a:t>
              </a:r>
              <a:r>
                <a:rPr lang="en-US" altLang="ko-KR" sz="1200" dirty="0">
                  <a:solidFill>
                    <a:schemeClr val="tx1">
                      <a:lumMod val="75000"/>
                      <a:lumOff val="25000"/>
                    </a:schemeClr>
                  </a:solidFill>
                  <a:cs typeface="Arial" pitchFamily="34" charset="0"/>
                </a:rPr>
                <a:t> dan </a:t>
              </a:r>
              <a:r>
                <a:rPr lang="en-US" altLang="ko-KR" sz="1200" dirty="0" err="1">
                  <a:solidFill>
                    <a:schemeClr val="tx1">
                      <a:lumMod val="75000"/>
                      <a:lumOff val="25000"/>
                    </a:schemeClr>
                  </a:solidFill>
                  <a:cs typeface="Arial" pitchFamily="34" charset="0"/>
                </a:rPr>
                <a:t>alur</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cerita</a:t>
              </a:r>
              <a:r>
                <a:rPr lang="en-US" altLang="ko-KR" sz="1200" dirty="0">
                  <a:solidFill>
                    <a:schemeClr val="tx1">
                      <a:lumMod val="75000"/>
                      <a:lumOff val="25000"/>
                    </a:schemeClr>
                  </a:solidFill>
                  <a:cs typeface="Arial" pitchFamily="34" charset="0"/>
                </a:rPr>
                <a:t>, novel </a:t>
              </a:r>
              <a:r>
                <a:rPr lang="en-US" altLang="ko-KR" sz="1200" dirty="0" err="1">
                  <a:solidFill>
                    <a:schemeClr val="tx1">
                      <a:lumMod val="75000"/>
                      <a:lumOff val="25000"/>
                    </a:schemeClr>
                  </a:solidFill>
                  <a:cs typeface="Arial" pitchFamily="34" charset="0"/>
                </a:rPr>
                <a:t>ini</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membantu</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pembaca</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memahami</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perubahan</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sosial</a:t>
              </a:r>
              <a:r>
                <a:rPr lang="en-US" altLang="ko-KR" sz="1200" dirty="0">
                  <a:solidFill>
                    <a:schemeClr val="tx1">
                      <a:lumMod val="75000"/>
                      <a:lumOff val="25000"/>
                    </a:schemeClr>
                  </a:solidFill>
                  <a:cs typeface="Arial" pitchFamily="34" charset="0"/>
                </a:rPr>
                <a:t> di Indonesia, </a:t>
              </a:r>
              <a:r>
                <a:rPr lang="en-US" altLang="ko-KR" sz="1200" dirty="0" err="1">
                  <a:solidFill>
                    <a:schemeClr val="tx1">
                      <a:lumMod val="75000"/>
                      <a:lumOff val="25000"/>
                    </a:schemeClr>
                  </a:solidFill>
                  <a:cs typeface="Arial" pitchFamily="34" charset="0"/>
                </a:rPr>
                <a:t>khususnya</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dalam</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aspek</a:t>
              </a:r>
              <a:r>
                <a:rPr lang="en-US" altLang="ko-KR" sz="1200" dirty="0">
                  <a:solidFill>
                    <a:schemeClr val="tx1">
                      <a:lumMod val="75000"/>
                      <a:lumOff val="25000"/>
                    </a:schemeClr>
                  </a:solidFill>
                  <a:cs typeface="Arial" pitchFamily="34" charset="0"/>
                </a:rPr>
                <a:t> gender, </a:t>
              </a:r>
              <a:r>
                <a:rPr lang="en-US" altLang="ko-KR" sz="1200" dirty="0" err="1">
                  <a:solidFill>
                    <a:schemeClr val="tx1">
                      <a:lumMod val="75000"/>
                      <a:lumOff val="25000"/>
                    </a:schemeClr>
                  </a:solidFill>
                  <a:cs typeface="Arial" pitchFamily="34" charset="0"/>
                </a:rPr>
                <a:t>keluarga</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tradisi</a:t>
              </a:r>
              <a:r>
                <a:rPr lang="en-US" altLang="ko-KR" sz="1200" dirty="0">
                  <a:solidFill>
                    <a:schemeClr val="tx1">
                      <a:lumMod val="75000"/>
                      <a:lumOff val="25000"/>
                    </a:schemeClr>
                  </a:solidFill>
                  <a:cs typeface="Arial" pitchFamily="34" charset="0"/>
                </a:rPr>
                <a:t>, dan </a:t>
              </a:r>
              <a:r>
                <a:rPr lang="en-US" altLang="ko-KR" sz="1200" dirty="0" err="1">
                  <a:solidFill>
                    <a:schemeClr val="tx1">
                      <a:lumMod val="75000"/>
                      <a:lumOff val="25000"/>
                    </a:schemeClr>
                  </a:solidFill>
                  <a:cs typeface="Arial" pitchFamily="34" charset="0"/>
                </a:rPr>
                <a:t>kelas</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sosial</a:t>
              </a:r>
              <a:r>
                <a:rPr lang="en-US" altLang="ko-KR" sz="1200" dirty="0">
                  <a:solidFill>
                    <a:schemeClr val="tx1">
                      <a:lumMod val="75000"/>
                      <a:lumOff val="25000"/>
                    </a:schemeClr>
                  </a:solidFill>
                  <a:cs typeface="Arial" pitchFamily="34" charset="0"/>
                </a:rPr>
                <a:t>. Novel </a:t>
              </a:r>
              <a:r>
                <a:rPr lang="en-US" altLang="ko-KR" sz="1200" dirty="0" err="1">
                  <a:solidFill>
                    <a:schemeClr val="tx1">
                      <a:lumMod val="75000"/>
                      <a:lumOff val="25000"/>
                    </a:schemeClr>
                  </a:solidFill>
                  <a:cs typeface="Arial" pitchFamily="34" charset="0"/>
                </a:rPr>
                <a:t>ini</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tidak</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hanya</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menjadi</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karya</a:t>
              </a:r>
              <a:r>
                <a:rPr lang="en-US" altLang="ko-KR" sz="1200" dirty="0">
                  <a:solidFill>
                    <a:schemeClr val="tx1">
                      <a:lumMod val="75000"/>
                      <a:lumOff val="25000"/>
                    </a:schemeClr>
                  </a:solidFill>
                  <a:cs typeface="Arial" pitchFamily="34" charset="0"/>
                </a:rPr>
                <a:t> sastra, </a:t>
              </a:r>
              <a:r>
                <a:rPr lang="en-US" altLang="ko-KR" sz="1200" dirty="0" err="1">
                  <a:solidFill>
                    <a:schemeClr val="tx1">
                      <a:lumMod val="75000"/>
                      <a:lumOff val="25000"/>
                    </a:schemeClr>
                  </a:solidFill>
                  <a:cs typeface="Arial" pitchFamily="34" charset="0"/>
                </a:rPr>
                <a:t>tetapi</a:t>
              </a:r>
              <a:r>
                <a:rPr lang="en-US" altLang="ko-KR" sz="1200" dirty="0">
                  <a:solidFill>
                    <a:schemeClr val="tx1">
                      <a:lumMod val="75000"/>
                      <a:lumOff val="25000"/>
                    </a:schemeClr>
                  </a:solidFill>
                  <a:cs typeface="Arial" pitchFamily="34" charset="0"/>
                </a:rPr>
                <a:t> juga </a:t>
              </a:r>
              <a:r>
                <a:rPr lang="en-US" altLang="ko-KR" sz="1200" dirty="0" err="1">
                  <a:solidFill>
                    <a:schemeClr val="tx1">
                      <a:lumMod val="75000"/>
                      <a:lumOff val="25000"/>
                    </a:schemeClr>
                  </a:solidFill>
                  <a:cs typeface="Arial" pitchFamily="34" charset="0"/>
                </a:rPr>
                <a:t>refleksi</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kompleksitas</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identitas</a:t>
              </a:r>
              <a:r>
                <a:rPr lang="en-US" altLang="ko-KR" sz="1200" dirty="0">
                  <a:solidFill>
                    <a:schemeClr val="tx1">
                      <a:lumMod val="75000"/>
                      <a:lumOff val="25000"/>
                    </a:schemeClr>
                  </a:solidFill>
                  <a:cs typeface="Arial" pitchFamily="34" charset="0"/>
                </a:rPr>
                <a:t> dan </a:t>
              </a:r>
              <a:r>
                <a:rPr lang="en-US" altLang="ko-KR" sz="1200" dirty="0" err="1">
                  <a:solidFill>
                    <a:schemeClr val="tx1">
                      <a:lumMod val="75000"/>
                      <a:lumOff val="25000"/>
                    </a:schemeClr>
                  </a:solidFill>
                  <a:cs typeface="Arial" pitchFamily="34" charset="0"/>
                </a:rPr>
                <a:t>masyarakat</a:t>
              </a:r>
              <a:r>
                <a:rPr lang="en-US" altLang="ko-KR" sz="1200" dirty="0">
                  <a:solidFill>
                    <a:schemeClr val="tx1">
                      <a:lumMod val="75000"/>
                      <a:lumOff val="25000"/>
                    </a:schemeClr>
                  </a:solidFill>
                  <a:cs typeface="Arial" pitchFamily="34" charset="0"/>
                </a:rPr>
                <a:t> yang </a:t>
              </a:r>
              <a:r>
                <a:rPr lang="en-US" altLang="ko-KR" sz="1200" dirty="0" err="1">
                  <a:solidFill>
                    <a:schemeClr val="tx1">
                      <a:lumMod val="75000"/>
                      <a:lumOff val="25000"/>
                    </a:schemeClr>
                  </a:solidFill>
                  <a:cs typeface="Arial" pitchFamily="34" charset="0"/>
                </a:rPr>
                <a:t>terus</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berubah</a:t>
              </a:r>
              <a:r>
                <a:rPr lang="en-US" altLang="ko-KR" sz="1200" dirty="0">
                  <a:solidFill>
                    <a:schemeClr val="tx1">
                      <a:lumMod val="75000"/>
                      <a:lumOff val="25000"/>
                    </a:schemeClr>
                  </a:solidFill>
                  <a:cs typeface="Arial" pitchFamily="34" charset="0"/>
                </a:rPr>
                <a:t>.</a:t>
              </a:r>
              <a:endParaRPr lang="ko-KR" altLang="en-US" sz="1200" dirty="0">
                <a:solidFill>
                  <a:schemeClr val="tx1">
                    <a:lumMod val="75000"/>
                    <a:lumOff val="25000"/>
                  </a:schemeClr>
                </a:solidFill>
                <a:cs typeface="Arial" pitchFamily="34" charset="0"/>
              </a:endParaRPr>
            </a:p>
          </p:txBody>
        </p:sp>
        <p:sp>
          <p:nvSpPr>
            <p:cNvPr id="14" name="TextBox 13">
              <a:extLst>
                <a:ext uri="{FF2B5EF4-FFF2-40B4-BE49-F238E27FC236}">
                  <a16:creationId xmlns:a16="http://schemas.microsoft.com/office/drawing/2014/main" id="{7E84FD0C-CA20-E4F7-8D2E-F472468D55E0}"/>
                </a:ext>
              </a:extLst>
            </p:cNvPr>
            <p:cNvSpPr txBox="1"/>
            <p:nvPr/>
          </p:nvSpPr>
          <p:spPr>
            <a:xfrm>
              <a:off x="588607" y="1768130"/>
              <a:ext cx="3154220" cy="276999"/>
            </a:xfrm>
            <a:prstGeom prst="rect">
              <a:avLst/>
            </a:prstGeom>
            <a:noFill/>
          </p:spPr>
          <p:txBody>
            <a:bodyPr wrap="square" rtlCol="0">
              <a:spAutoFit/>
            </a:bodyPr>
            <a:lstStyle/>
            <a:p>
              <a:pPr algn="r"/>
              <a:r>
                <a:rPr lang="nn-NO" altLang="ko-KR" sz="1200" b="1" dirty="0">
                  <a:solidFill>
                    <a:schemeClr val="tx1">
                      <a:lumMod val="75000"/>
                      <a:lumOff val="25000"/>
                    </a:schemeClr>
                  </a:solidFill>
                  <a:cs typeface="Arial" pitchFamily="34" charset="0"/>
                </a:rPr>
                <a:t>Makna Analisis Sosial dalam Gadis Kretek</a:t>
              </a:r>
              <a:endParaRPr lang="ko-KR" altLang="en-US" sz="1200" b="1" dirty="0">
                <a:solidFill>
                  <a:schemeClr val="tx1">
                    <a:lumMod val="75000"/>
                    <a:lumOff val="25000"/>
                  </a:schemeClr>
                </a:solidFill>
                <a:cs typeface="Arial" pitchFamily="34" charset="0"/>
              </a:endParaRPr>
            </a:p>
          </p:txBody>
        </p:sp>
        <p:sp>
          <p:nvSpPr>
            <p:cNvPr id="15" name="TextBox 14">
              <a:extLst>
                <a:ext uri="{FF2B5EF4-FFF2-40B4-BE49-F238E27FC236}">
                  <a16:creationId xmlns:a16="http://schemas.microsoft.com/office/drawing/2014/main" id="{83FB0455-7A45-0F1E-A788-29E052C9169E}"/>
                </a:ext>
              </a:extLst>
            </p:cNvPr>
            <p:cNvSpPr txBox="1"/>
            <p:nvPr/>
          </p:nvSpPr>
          <p:spPr>
            <a:xfrm>
              <a:off x="696285" y="3846392"/>
              <a:ext cx="2875591" cy="1200329"/>
            </a:xfrm>
            <a:prstGeom prst="rect">
              <a:avLst/>
            </a:prstGeom>
            <a:noFill/>
          </p:spPr>
          <p:txBody>
            <a:bodyPr wrap="square" rtlCol="0">
              <a:spAutoFit/>
            </a:bodyPr>
            <a:lstStyle/>
            <a:p>
              <a:pPr algn="just"/>
              <a:r>
                <a:rPr lang="id-ID" sz="1200" dirty="0"/>
                <a:t>Novel juga mengangkat isu kelas sosial, terutama dalam relasi antara pemilik usaha dan buruh. Persaingan bisnis dan dinamika kekuasaan memperlihatkan ketimpangan sosial yang menjadi bagian dari transformasi masyarakat Indonesia.</a:t>
              </a:r>
              <a:r>
                <a:rPr lang="en-US" altLang="ko-KR" sz="1200" dirty="0">
                  <a:solidFill>
                    <a:schemeClr val="tx1">
                      <a:lumMod val="75000"/>
                      <a:lumOff val="25000"/>
                    </a:schemeClr>
                  </a:solidFill>
                  <a:cs typeface="Arial" pitchFamily="34" charset="0"/>
                </a:rPr>
                <a:t>.    </a:t>
              </a:r>
              <a:endParaRPr lang="ko-KR" altLang="en-US" sz="1200" dirty="0">
                <a:solidFill>
                  <a:schemeClr val="tx1">
                    <a:lumMod val="75000"/>
                    <a:lumOff val="25000"/>
                  </a:schemeClr>
                </a:solidFill>
                <a:cs typeface="Arial" pitchFamily="34" charset="0"/>
              </a:endParaRPr>
            </a:p>
          </p:txBody>
        </p:sp>
        <p:sp>
          <p:nvSpPr>
            <p:cNvPr id="16" name="TextBox 15">
              <a:extLst>
                <a:ext uri="{FF2B5EF4-FFF2-40B4-BE49-F238E27FC236}">
                  <a16:creationId xmlns:a16="http://schemas.microsoft.com/office/drawing/2014/main" id="{93C429F7-666A-9F82-6E9E-092635D2C0CB}"/>
                </a:ext>
              </a:extLst>
            </p:cNvPr>
            <p:cNvSpPr txBox="1"/>
            <p:nvPr/>
          </p:nvSpPr>
          <p:spPr>
            <a:xfrm>
              <a:off x="696284" y="3628859"/>
              <a:ext cx="2473990" cy="276999"/>
            </a:xfrm>
            <a:prstGeom prst="rect">
              <a:avLst/>
            </a:prstGeom>
            <a:noFill/>
          </p:spPr>
          <p:txBody>
            <a:bodyPr wrap="square" rtlCol="0">
              <a:spAutoFit/>
            </a:bodyPr>
            <a:lstStyle/>
            <a:p>
              <a:pPr algn="r"/>
              <a:r>
                <a:rPr lang="en-US" altLang="ko-KR" sz="1200" b="1" dirty="0" err="1">
                  <a:solidFill>
                    <a:schemeClr val="tx1">
                      <a:lumMod val="75000"/>
                      <a:lumOff val="25000"/>
                    </a:schemeClr>
                  </a:solidFill>
                  <a:cs typeface="Arial" pitchFamily="34" charset="0"/>
                </a:rPr>
                <a:t>Perubahan</a:t>
              </a:r>
              <a:r>
                <a:rPr lang="en-US" altLang="ko-KR" sz="1200" b="1" dirty="0">
                  <a:solidFill>
                    <a:schemeClr val="tx1">
                      <a:lumMod val="75000"/>
                      <a:lumOff val="25000"/>
                    </a:schemeClr>
                  </a:solidFill>
                  <a:cs typeface="Arial" pitchFamily="34" charset="0"/>
                </a:rPr>
                <a:t> </a:t>
              </a:r>
              <a:r>
                <a:rPr lang="en-US" altLang="ko-KR" sz="1200" b="1" dirty="0" err="1">
                  <a:solidFill>
                    <a:schemeClr val="tx1">
                      <a:lumMod val="75000"/>
                      <a:lumOff val="25000"/>
                    </a:schemeClr>
                  </a:solidFill>
                  <a:cs typeface="Arial" pitchFamily="34" charset="0"/>
                </a:rPr>
                <a:t>Sosial</a:t>
              </a:r>
              <a:r>
                <a:rPr lang="en-US" altLang="ko-KR" sz="1200" b="1" dirty="0">
                  <a:solidFill>
                    <a:schemeClr val="tx1">
                      <a:lumMod val="75000"/>
                      <a:lumOff val="25000"/>
                    </a:schemeClr>
                  </a:solidFill>
                  <a:cs typeface="Arial" pitchFamily="34" charset="0"/>
                </a:rPr>
                <a:t> dan </a:t>
              </a:r>
              <a:r>
                <a:rPr lang="en-US" altLang="ko-KR" sz="1200" b="1" dirty="0" err="1">
                  <a:solidFill>
                    <a:schemeClr val="tx1">
                      <a:lumMod val="75000"/>
                      <a:lumOff val="25000"/>
                    </a:schemeClr>
                  </a:solidFill>
                  <a:cs typeface="Arial" pitchFamily="34" charset="0"/>
                </a:rPr>
                <a:t>Struktur</a:t>
              </a:r>
              <a:r>
                <a:rPr lang="en-US" altLang="ko-KR" sz="1200" b="1" dirty="0">
                  <a:solidFill>
                    <a:schemeClr val="tx1">
                      <a:lumMod val="75000"/>
                      <a:lumOff val="25000"/>
                    </a:schemeClr>
                  </a:solidFill>
                  <a:cs typeface="Arial" pitchFamily="34" charset="0"/>
                </a:rPr>
                <a:t> </a:t>
              </a:r>
              <a:r>
                <a:rPr lang="en-US" altLang="ko-KR" sz="1200" b="1" dirty="0" err="1">
                  <a:solidFill>
                    <a:schemeClr val="tx1">
                      <a:lumMod val="75000"/>
                      <a:lumOff val="25000"/>
                    </a:schemeClr>
                  </a:solidFill>
                  <a:cs typeface="Arial" pitchFamily="34" charset="0"/>
                </a:rPr>
                <a:t>Kelas</a:t>
              </a:r>
              <a:endParaRPr lang="ko-KR" altLang="en-US" sz="1200" b="1" dirty="0">
                <a:solidFill>
                  <a:schemeClr val="tx1">
                    <a:lumMod val="75000"/>
                    <a:lumOff val="25000"/>
                  </a:schemeClr>
                </a:solidFill>
                <a:cs typeface="Arial" pitchFamily="34" charset="0"/>
              </a:endParaRPr>
            </a:p>
          </p:txBody>
        </p:sp>
        <p:sp>
          <p:nvSpPr>
            <p:cNvPr id="17" name="TextBox 16">
              <a:extLst>
                <a:ext uri="{FF2B5EF4-FFF2-40B4-BE49-F238E27FC236}">
                  <a16:creationId xmlns:a16="http://schemas.microsoft.com/office/drawing/2014/main" id="{5E03D9BA-0A04-81B0-C04C-AA7FEDC310BD}"/>
                </a:ext>
              </a:extLst>
            </p:cNvPr>
            <p:cNvSpPr txBox="1"/>
            <p:nvPr/>
          </p:nvSpPr>
          <p:spPr>
            <a:xfrm>
              <a:off x="4921406" y="4203060"/>
              <a:ext cx="1142091" cy="307777"/>
            </a:xfrm>
            <a:prstGeom prst="rect">
              <a:avLst/>
            </a:prstGeom>
            <a:noFill/>
          </p:spPr>
          <p:txBody>
            <a:bodyPr wrap="square" rtlCol="0" anchor="ctr">
              <a:spAutoFit/>
            </a:bodyPr>
            <a:lstStyle/>
            <a:p>
              <a:pPr algn="ctr"/>
              <a:r>
                <a:rPr lang="en-US" altLang="ko-KR" sz="1400" b="1" dirty="0">
                  <a:solidFill>
                    <a:schemeClr val="bg1"/>
                  </a:solidFill>
                  <a:cs typeface="Arial" pitchFamily="34" charset="0"/>
                </a:rPr>
                <a:t>Option B</a:t>
              </a:r>
              <a:endParaRPr lang="ko-KR" altLang="en-US" sz="1400" b="1" dirty="0">
                <a:solidFill>
                  <a:schemeClr val="bg1"/>
                </a:solidFill>
                <a:cs typeface="Arial" pitchFamily="34" charset="0"/>
              </a:endParaRPr>
            </a:p>
          </p:txBody>
        </p:sp>
        <p:cxnSp>
          <p:nvCxnSpPr>
            <p:cNvPr id="18" name="Elbow Connector 31">
              <a:extLst>
                <a:ext uri="{FF2B5EF4-FFF2-40B4-BE49-F238E27FC236}">
                  <a16:creationId xmlns:a16="http://schemas.microsoft.com/office/drawing/2014/main" id="{4A956570-52EF-95BF-0893-3FE34C95296E}"/>
                </a:ext>
              </a:extLst>
            </p:cNvPr>
            <p:cNvCxnSpPr/>
            <p:nvPr/>
          </p:nvCxnSpPr>
          <p:spPr>
            <a:xfrm flipH="1" flipV="1">
              <a:off x="3386645" y="4936660"/>
              <a:ext cx="1351177" cy="372892"/>
            </a:xfrm>
            <a:prstGeom prst="bentConnector2">
              <a:avLst/>
            </a:prstGeom>
            <a:ln w="38100">
              <a:solidFill>
                <a:schemeClr val="accent4"/>
              </a:solidFill>
              <a:prstDash val="solid"/>
              <a:headEnd type="none"/>
              <a:tailEnd type="ova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3F92C6B-60EA-8F2B-5EE9-897AC93C3A9C}"/>
                </a:ext>
              </a:extLst>
            </p:cNvPr>
            <p:cNvSpPr/>
            <p:nvPr/>
          </p:nvSpPr>
          <p:spPr>
            <a:xfrm>
              <a:off x="4918045" y="1980745"/>
              <a:ext cx="360040" cy="3600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 name="Oval 19">
              <a:extLst>
                <a:ext uri="{FF2B5EF4-FFF2-40B4-BE49-F238E27FC236}">
                  <a16:creationId xmlns:a16="http://schemas.microsoft.com/office/drawing/2014/main" id="{C6D0D327-C167-61B5-376E-A5667D656654}"/>
                </a:ext>
              </a:extLst>
            </p:cNvPr>
            <p:cNvSpPr/>
            <p:nvPr/>
          </p:nvSpPr>
          <p:spPr>
            <a:xfrm>
              <a:off x="4628407" y="5085184"/>
              <a:ext cx="360040" cy="3600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cxnSp>
          <p:nvCxnSpPr>
            <p:cNvPr id="21" name="Elbow Connector 40">
              <a:extLst>
                <a:ext uri="{FF2B5EF4-FFF2-40B4-BE49-F238E27FC236}">
                  <a16:creationId xmlns:a16="http://schemas.microsoft.com/office/drawing/2014/main" id="{D520542F-760F-68D0-7F1D-80F3EC8A11FB}"/>
                </a:ext>
              </a:extLst>
            </p:cNvPr>
            <p:cNvCxnSpPr/>
            <p:nvPr/>
          </p:nvCxnSpPr>
          <p:spPr>
            <a:xfrm rot="10800000">
              <a:off x="4210827" y="1912240"/>
              <a:ext cx="777620" cy="265779"/>
            </a:xfrm>
            <a:prstGeom prst="bentConnector3">
              <a:avLst/>
            </a:prstGeom>
            <a:ln w="38100">
              <a:solidFill>
                <a:schemeClr val="accent4"/>
              </a:solidFill>
              <a:prstDash val="solid"/>
              <a:headEnd type="none"/>
              <a:tailEnd type="oval"/>
            </a:ln>
          </p:spPr>
          <p:style>
            <a:lnRef idx="1">
              <a:schemeClr val="accent1"/>
            </a:lnRef>
            <a:fillRef idx="0">
              <a:schemeClr val="accent1"/>
            </a:fillRef>
            <a:effectRef idx="0">
              <a:schemeClr val="accent1"/>
            </a:effectRef>
            <a:fontRef idx="minor">
              <a:schemeClr val="tx1"/>
            </a:fontRef>
          </p:style>
        </p:cxnSp>
        <p:sp>
          <p:nvSpPr>
            <p:cNvPr id="22" name="Donut 8">
              <a:extLst>
                <a:ext uri="{FF2B5EF4-FFF2-40B4-BE49-F238E27FC236}">
                  <a16:creationId xmlns:a16="http://schemas.microsoft.com/office/drawing/2014/main" id="{F04617BD-2AD7-A07E-A94C-03930ADDB0C9}"/>
                </a:ext>
              </a:extLst>
            </p:cNvPr>
            <p:cNvSpPr/>
            <p:nvPr/>
          </p:nvSpPr>
          <p:spPr>
            <a:xfrm>
              <a:off x="5995715" y="4155752"/>
              <a:ext cx="341413" cy="408098"/>
            </a:xfrm>
            <a:custGeom>
              <a:avLst/>
              <a:gdLst/>
              <a:ahLst/>
              <a:cxnLst/>
              <a:rect l="l" t="t" r="r" b="b"/>
              <a:pathLst>
                <a:path w="2688046" h="3213079">
                  <a:moveTo>
                    <a:pt x="1056023" y="556744"/>
                  </a:moveTo>
                  <a:lnTo>
                    <a:pt x="1056023" y="906412"/>
                  </a:lnTo>
                  <a:cubicBezTo>
                    <a:pt x="641240" y="1029807"/>
                    <a:pt x="338989" y="1414134"/>
                    <a:pt x="338989" y="1869056"/>
                  </a:cubicBezTo>
                  <a:cubicBezTo>
                    <a:pt x="338989" y="2424121"/>
                    <a:pt x="788958" y="2874090"/>
                    <a:pt x="1344023" y="2874090"/>
                  </a:cubicBezTo>
                  <a:cubicBezTo>
                    <a:pt x="1899088" y="2874090"/>
                    <a:pt x="2349057" y="2424121"/>
                    <a:pt x="2349057" y="1869056"/>
                  </a:cubicBezTo>
                  <a:cubicBezTo>
                    <a:pt x="2349057" y="1414134"/>
                    <a:pt x="2046806" y="1029807"/>
                    <a:pt x="1632023" y="906412"/>
                  </a:cubicBezTo>
                  <a:lnTo>
                    <a:pt x="1632023" y="556744"/>
                  </a:lnTo>
                  <a:cubicBezTo>
                    <a:pt x="2235992" y="687900"/>
                    <a:pt x="2688046" y="1225687"/>
                    <a:pt x="2688046" y="1869056"/>
                  </a:cubicBezTo>
                  <a:cubicBezTo>
                    <a:pt x="2688046" y="2611339"/>
                    <a:pt x="2086306" y="3213079"/>
                    <a:pt x="1344023" y="3213079"/>
                  </a:cubicBezTo>
                  <a:cubicBezTo>
                    <a:pt x="601740" y="3213079"/>
                    <a:pt x="0" y="2611339"/>
                    <a:pt x="0" y="1869056"/>
                  </a:cubicBezTo>
                  <a:cubicBezTo>
                    <a:pt x="0" y="1225687"/>
                    <a:pt x="452054" y="687900"/>
                    <a:pt x="1056023" y="556744"/>
                  </a:cubicBezTo>
                  <a:close/>
                  <a:moveTo>
                    <a:pt x="1344023" y="0"/>
                  </a:moveTo>
                  <a:cubicBezTo>
                    <a:pt x="1443445" y="0"/>
                    <a:pt x="1524043" y="80598"/>
                    <a:pt x="1524043" y="180020"/>
                  </a:cubicBezTo>
                  <a:lnTo>
                    <a:pt x="1524043" y="1413058"/>
                  </a:lnTo>
                  <a:cubicBezTo>
                    <a:pt x="1524043" y="1512480"/>
                    <a:pt x="1443445" y="1593078"/>
                    <a:pt x="1344023" y="1593078"/>
                  </a:cubicBezTo>
                  <a:cubicBezTo>
                    <a:pt x="1244601" y="1593078"/>
                    <a:pt x="1164003" y="1512480"/>
                    <a:pt x="1164003" y="1413058"/>
                  </a:cubicBezTo>
                  <a:lnTo>
                    <a:pt x="1164003" y="180020"/>
                  </a:lnTo>
                  <a:cubicBezTo>
                    <a:pt x="1164003" y="80598"/>
                    <a:pt x="1244601" y="0"/>
                    <a:pt x="13440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grpSp>
      <p:grpSp>
        <p:nvGrpSpPr>
          <p:cNvPr id="23" name="Group 22">
            <a:extLst>
              <a:ext uri="{FF2B5EF4-FFF2-40B4-BE49-F238E27FC236}">
                <a16:creationId xmlns:a16="http://schemas.microsoft.com/office/drawing/2014/main" id="{69DDA3B2-3832-B9AA-9D54-DF6428BC6E0E}"/>
              </a:ext>
            </a:extLst>
          </p:cNvPr>
          <p:cNvGrpSpPr/>
          <p:nvPr/>
        </p:nvGrpSpPr>
        <p:grpSpPr>
          <a:xfrm>
            <a:off x="11859811" y="1154539"/>
            <a:ext cx="7981817" cy="5068064"/>
            <a:chOff x="4075934" y="1309782"/>
            <a:chExt cx="7981817" cy="5068064"/>
          </a:xfrm>
        </p:grpSpPr>
        <p:sp>
          <p:nvSpPr>
            <p:cNvPr id="24" name="Right Arrow 5">
              <a:extLst>
                <a:ext uri="{FF2B5EF4-FFF2-40B4-BE49-F238E27FC236}">
                  <a16:creationId xmlns:a16="http://schemas.microsoft.com/office/drawing/2014/main" id="{B304506D-3244-C97D-4087-3BFBD14186E3}"/>
                </a:ext>
              </a:extLst>
            </p:cNvPr>
            <p:cNvSpPr/>
            <p:nvPr/>
          </p:nvSpPr>
          <p:spPr>
            <a:xfrm>
              <a:off x="5474460" y="2730186"/>
              <a:ext cx="1989692" cy="1487898"/>
            </a:xfrm>
            <a:prstGeom prst="rightArrow">
              <a:avLst/>
            </a:prstGeom>
            <a:solidFill>
              <a:schemeClr val="accent3"/>
            </a:solidFill>
            <a:ln>
              <a:noFill/>
            </a:ln>
            <a:scene3d>
              <a:camera prst="orthographicFront"/>
              <a:lightRig rig="balanced" dir="t"/>
            </a:scene3d>
            <a:sp3d extrusionH="457200" contourW="12700" prstMaterial="matte">
              <a:extrusionClr>
                <a:srgbClr val="FDBDC7"/>
              </a:extrusionClr>
              <a:contourClr>
                <a:schemeClr val="bg1">
                  <a:lumMod val="9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5" name="Block Arc 24">
              <a:extLst>
                <a:ext uri="{FF2B5EF4-FFF2-40B4-BE49-F238E27FC236}">
                  <a16:creationId xmlns:a16="http://schemas.microsoft.com/office/drawing/2014/main" id="{AD34261C-5E56-8AB0-D4A3-90B264345E8E}"/>
                </a:ext>
              </a:extLst>
            </p:cNvPr>
            <p:cNvSpPr/>
            <p:nvPr/>
          </p:nvSpPr>
          <p:spPr>
            <a:xfrm rot="5400000">
              <a:off x="4075934" y="1872205"/>
              <a:ext cx="3892275" cy="3892275"/>
            </a:xfrm>
            <a:prstGeom prst="blockArc">
              <a:avLst>
                <a:gd name="adj1" fmla="val 11864761"/>
                <a:gd name="adj2" fmla="val 20597355"/>
                <a:gd name="adj3" fmla="val 101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26" name="TextBox 25">
              <a:extLst>
                <a:ext uri="{FF2B5EF4-FFF2-40B4-BE49-F238E27FC236}">
                  <a16:creationId xmlns:a16="http://schemas.microsoft.com/office/drawing/2014/main" id="{2B611DBC-D320-601D-A7A8-69297F1C106A}"/>
                </a:ext>
              </a:extLst>
            </p:cNvPr>
            <p:cNvSpPr txBox="1"/>
            <p:nvPr/>
          </p:nvSpPr>
          <p:spPr>
            <a:xfrm>
              <a:off x="7933704" y="1523459"/>
              <a:ext cx="3981882" cy="1200329"/>
            </a:xfrm>
            <a:prstGeom prst="rect">
              <a:avLst/>
            </a:prstGeom>
            <a:noFill/>
          </p:spPr>
          <p:txBody>
            <a:bodyPr wrap="square" rtlCol="0">
              <a:spAutoFit/>
            </a:bodyPr>
            <a:lstStyle/>
            <a:p>
              <a:pPr algn="just"/>
              <a:r>
                <a:rPr lang="id-ID" sz="1200" dirty="0"/>
                <a:t>Konflik internal dalam keluarga Pak Raja mencerminkan krisis identitas tradisional. Ketegangan antara nilai kesetiaan dan kenyataan emosional keluarga menggambarkan perubahan peran sosial akibat modernitas. Anak-anak Pak Raja mengalami pergolakan batin dalam memahami identitas dan warisan keluarga yang ternyata penuh konflik.</a:t>
              </a:r>
              <a:endParaRPr lang="ko-KR" altLang="en-US" sz="1200" dirty="0">
                <a:solidFill>
                  <a:schemeClr val="tx1">
                    <a:lumMod val="75000"/>
                    <a:lumOff val="25000"/>
                  </a:schemeClr>
                </a:solidFill>
                <a:cs typeface="Arial" pitchFamily="34" charset="0"/>
              </a:endParaRPr>
            </a:p>
          </p:txBody>
        </p:sp>
        <p:sp>
          <p:nvSpPr>
            <p:cNvPr id="27" name="TextBox 26">
              <a:extLst>
                <a:ext uri="{FF2B5EF4-FFF2-40B4-BE49-F238E27FC236}">
                  <a16:creationId xmlns:a16="http://schemas.microsoft.com/office/drawing/2014/main" id="{C7ECE18B-BB74-C95D-046D-AB3A3FB25CF5}"/>
                </a:ext>
              </a:extLst>
            </p:cNvPr>
            <p:cNvSpPr txBox="1"/>
            <p:nvPr/>
          </p:nvSpPr>
          <p:spPr>
            <a:xfrm>
              <a:off x="8165475" y="3694560"/>
              <a:ext cx="3892276" cy="1200329"/>
            </a:xfrm>
            <a:prstGeom prst="rect">
              <a:avLst/>
            </a:prstGeom>
            <a:noFill/>
          </p:spPr>
          <p:txBody>
            <a:bodyPr wrap="square" rtlCol="0">
              <a:spAutoFit/>
            </a:bodyPr>
            <a:lstStyle/>
            <a:p>
              <a:pPr algn="just"/>
              <a:r>
                <a:rPr lang="id-ID" sz="1200" dirty="0"/>
                <a:t>Karakter Jeng Yah mewakili perempuan mandiri yang menantang norma patriarki. Ia memiliki keterampilan dalam industri kretek dan menunjukkan bahwa perempuan mampu mengambil peran penting dalam dunia kerja dan bisnis, sebuah kritik terhadap pembatasan tradisional terhadap perempuan.</a:t>
              </a:r>
              <a:r>
                <a:rPr lang="en-US" altLang="ko-KR" sz="1200" dirty="0">
                  <a:solidFill>
                    <a:schemeClr val="tx1">
                      <a:lumMod val="75000"/>
                      <a:lumOff val="25000"/>
                    </a:schemeClr>
                  </a:solidFill>
                  <a:cs typeface="Arial" pitchFamily="34" charset="0"/>
                </a:rPr>
                <a:t>.    </a:t>
              </a:r>
              <a:endParaRPr lang="ko-KR" altLang="en-US" sz="1200" dirty="0">
                <a:solidFill>
                  <a:schemeClr val="tx1">
                    <a:lumMod val="75000"/>
                    <a:lumOff val="25000"/>
                  </a:schemeClr>
                </a:solidFill>
                <a:cs typeface="Arial" pitchFamily="34" charset="0"/>
              </a:endParaRPr>
            </a:p>
          </p:txBody>
        </p:sp>
        <p:sp>
          <p:nvSpPr>
            <p:cNvPr id="28" name="TextBox 27">
              <a:extLst>
                <a:ext uri="{FF2B5EF4-FFF2-40B4-BE49-F238E27FC236}">
                  <a16:creationId xmlns:a16="http://schemas.microsoft.com/office/drawing/2014/main" id="{03677868-A026-6249-A5B6-11BCFAF8AB1A}"/>
                </a:ext>
              </a:extLst>
            </p:cNvPr>
            <p:cNvSpPr txBox="1"/>
            <p:nvPr/>
          </p:nvSpPr>
          <p:spPr>
            <a:xfrm>
              <a:off x="7914844" y="5362183"/>
              <a:ext cx="4142907" cy="1015663"/>
            </a:xfrm>
            <a:prstGeom prst="rect">
              <a:avLst/>
            </a:prstGeom>
            <a:noFill/>
          </p:spPr>
          <p:txBody>
            <a:bodyPr wrap="square" rtlCol="0">
              <a:spAutoFit/>
            </a:bodyPr>
            <a:lstStyle/>
            <a:p>
              <a:pPr algn="just"/>
              <a:r>
                <a:rPr lang="sv-SE" altLang="ko-KR" sz="1200" dirty="0">
                  <a:solidFill>
                    <a:schemeClr val="tx1">
                      <a:lumMod val="75000"/>
                      <a:lumOff val="25000"/>
                    </a:schemeClr>
                  </a:solidFill>
                  <a:cs typeface="Arial" pitchFamily="34" charset="0"/>
                </a:rPr>
                <a:t>Konflik antara pelestarian tradisi dan tuntutan modernisasi tergambar dalam perjuangan mempertahankan usaha keluarga Kretek Gadis. Industri lokal menghadapi tekanan globalisasi, mencerminkan tantangan mempertahankan nilai budaya di tengah perubahan ekonomi.</a:t>
              </a:r>
              <a:endParaRPr lang="ko-KR" altLang="en-US" sz="1200" dirty="0">
                <a:solidFill>
                  <a:schemeClr val="tx1">
                    <a:lumMod val="75000"/>
                    <a:lumOff val="25000"/>
                  </a:schemeClr>
                </a:solidFill>
                <a:cs typeface="Arial" pitchFamily="34" charset="0"/>
              </a:endParaRPr>
            </a:p>
          </p:txBody>
        </p:sp>
        <p:sp>
          <p:nvSpPr>
            <p:cNvPr id="29" name="TextBox 28">
              <a:extLst>
                <a:ext uri="{FF2B5EF4-FFF2-40B4-BE49-F238E27FC236}">
                  <a16:creationId xmlns:a16="http://schemas.microsoft.com/office/drawing/2014/main" id="{4044E557-0507-68CD-7D13-B73CB5EEC71B}"/>
                </a:ext>
              </a:extLst>
            </p:cNvPr>
            <p:cNvSpPr txBox="1"/>
            <p:nvPr/>
          </p:nvSpPr>
          <p:spPr>
            <a:xfrm>
              <a:off x="7914844" y="5085184"/>
              <a:ext cx="2512833" cy="276999"/>
            </a:xfrm>
            <a:prstGeom prst="rect">
              <a:avLst/>
            </a:prstGeom>
            <a:noFill/>
          </p:spPr>
          <p:txBody>
            <a:bodyPr wrap="square" rtlCol="0">
              <a:spAutoFit/>
            </a:bodyPr>
            <a:lstStyle/>
            <a:p>
              <a:r>
                <a:rPr lang="en-US" altLang="ko-KR" sz="1200" b="1" dirty="0" err="1">
                  <a:solidFill>
                    <a:schemeClr val="tx1">
                      <a:lumMod val="75000"/>
                      <a:lumOff val="25000"/>
                    </a:schemeClr>
                  </a:solidFill>
                  <a:cs typeface="Arial" pitchFamily="34" charset="0"/>
                </a:rPr>
                <a:t>Tradisi</a:t>
              </a:r>
              <a:r>
                <a:rPr lang="en-US" altLang="ko-KR" sz="1200" b="1" dirty="0">
                  <a:solidFill>
                    <a:schemeClr val="tx1">
                      <a:lumMod val="75000"/>
                      <a:lumOff val="25000"/>
                    </a:schemeClr>
                  </a:solidFill>
                  <a:cs typeface="Arial" pitchFamily="34" charset="0"/>
                </a:rPr>
                <a:t> vs </a:t>
              </a:r>
              <a:r>
                <a:rPr lang="en-US" altLang="ko-KR" sz="1200" b="1" dirty="0" err="1">
                  <a:solidFill>
                    <a:schemeClr val="tx1">
                      <a:lumMod val="75000"/>
                      <a:lumOff val="25000"/>
                    </a:schemeClr>
                  </a:solidFill>
                  <a:cs typeface="Arial" pitchFamily="34" charset="0"/>
                </a:rPr>
                <a:t>Modernitas</a:t>
              </a:r>
              <a:endParaRPr lang="ko-KR" altLang="en-US" sz="1200" b="1" dirty="0">
                <a:solidFill>
                  <a:schemeClr val="tx1">
                    <a:lumMod val="75000"/>
                    <a:lumOff val="25000"/>
                  </a:schemeClr>
                </a:solidFill>
                <a:cs typeface="Arial" pitchFamily="34" charset="0"/>
              </a:endParaRPr>
            </a:p>
          </p:txBody>
        </p:sp>
        <p:sp>
          <p:nvSpPr>
            <p:cNvPr id="30" name="TextBox 29">
              <a:extLst>
                <a:ext uri="{FF2B5EF4-FFF2-40B4-BE49-F238E27FC236}">
                  <a16:creationId xmlns:a16="http://schemas.microsoft.com/office/drawing/2014/main" id="{58DA3845-713F-710C-F159-17E04828BDE5}"/>
                </a:ext>
              </a:extLst>
            </p:cNvPr>
            <p:cNvSpPr txBox="1"/>
            <p:nvPr/>
          </p:nvSpPr>
          <p:spPr>
            <a:xfrm>
              <a:off x="6120191" y="3322624"/>
              <a:ext cx="1142091" cy="307777"/>
            </a:xfrm>
            <a:prstGeom prst="rect">
              <a:avLst/>
            </a:prstGeom>
            <a:noFill/>
          </p:spPr>
          <p:txBody>
            <a:bodyPr wrap="square" rtlCol="0" anchor="ctr">
              <a:spAutoFit/>
            </a:bodyPr>
            <a:lstStyle/>
            <a:p>
              <a:pPr algn="ctr"/>
              <a:r>
                <a:rPr lang="en-US" altLang="ko-KR" sz="1400" b="1" dirty="0">
                  <a:solidFill>
                    <a:schemeClr val="bg1"/>
                  </a:solidFill>
                  <a:cs typeface="Arial" pitchFamily="34" charset="0"/>
                </a:rPr>
                <a:t>Option A</a:t>
              </a:r>
              <a:endParaRPr lang="ko-KR" altLang="en-US" sz="1400" b="1" dirty="0">
                <a:solidFill>
                  <a:schemeClr val="bg1"/>
                </a:solidFill>
                <a:cs typeface="Arial" pitchFamily="34" charset="0"/>
              </a:endParaRPr>
            </a:p>
          </p:txBody>
        </p:sp>
        <p:cxnSp>
          <p:nvCxnSpPr>
            <p:cNvPr id="31" name="Elbow Connector 30">
              <a:extLst>
                <a:ext uri="{FF2B5EF4-FFF2-40B4-BE49-F238E27FC236}">
                  <a16:creationId xmlns:a16="http://schemas.microsoft.com/office/drawing/2014/main" id="{898003E6-4E27-0BFC-7897-8AEA2D0A8869}"/>
                </a:ext>
              </a:extLst>
            </p:cNvPr>
            <p:cNvCxnSpPr>
              <a:cxnSpLocks/>
            </p:cNvCxnSpPr>
            <p:nvPr/>
          </p:nvCxnSpPr>
          <p:spPr>
            <a:xfrm>
              <a:off x="7898141" y="3026948"/>
              <a:ext cx="1623929" cy="377323"/>
            </a:xfrm>
            <a:prstGeom prst="bentConnector3">
              <a:avLst>
                <a:gd name="adj1" fmla="val 100894"/>
              </a:avLst>
            </a:prstGeom>
            <a:ln w="38100">
              <a:solidFill>
                <a:schemeClr val="accent3"/>
              </a:solidFill>
              <a:prstDash val="solid"/>
              <a:headEnd type="none"/>
              <a:tailEnd type="ova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64C41972-F91B-B505-BB6D-DE14C020018B}"/>
                </a:ext>
              </a:extLst>
            </p:cNvPr>
            <p:cNvSpPr/>
            <p:nvPr/>
          </p:nvSpPr>
          <p:spPr>
            <a:xfrm>
              <a:off x="6813080" y="1980745"/>
              <a:ext cx="360040" cy="3600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3" name="Oval 32">
              <a:extLst>
                <a:ext uri="{FF2B5EF4-FFF2-40B4-BE49-F238E27FC236}">
                  <a16:creationId xmlns:a16="http://schemas.microsoft.com/office/drawing/2014/main" id="{8B0C2AA9-FE5C-3952-F225-AACC75255A7C}"/>
                </a:ext>
              </a:extLst>
            </p:cNvPr>
            <p:cNvSpPr/>
            <p:nvPr/>
          </p:nvSpPr>
          <p:spPr>
            <a:xfrm>
              <a:off x="7573664" y="2852936"/>
              <a:ext cx="360040" cy="3600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4" name="Oval 33">
              <a:extLst>
                <a:ext uri="{FF2B5EF4-FFF2-40B4-BE49-F238E27FC236}">
                  <a16:creationId xmlns:a16="http://schemas.microsoft.com/office/drawing/2014/main" id="{AEC62D03-1C63-0A0B-167F-1CFD48417AB4}"/>
                </a:ext>
              </a:extLst>
            </p:cNvPr>
            <p:cNvSpPr/>
            <p:nvPr/>
          </p:nvSpPr>
          <p:spPr>
            <a:xfrm>
              <a:off x="6813080" y="5309552"/>
              <a:ext cx="360040" cy="3600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cxnSp>
          <p:nvCxnSpPr>
            <p:cNvPr id="35" name="Elbow Connector 39">
              <a:extLst>
                <a:ext uri="{FF2B5EF4-FFF2-40B4-BE49-F238E27FC236}">
                  <a16:creationId xmlns:a16="http://schemas.microsoft.com/office/drawing/2014/main" id="{F38C2A4B-DECF-9389-25B1-1293957CCB16}"/>
                </a:ext>
              </a:extLst>
            </p:cNvPr>
            <p:cNvCxnSpPr/>
            <p:nvPr/>
          </p:nvCxnSpPr>
          <p:spPr>
            <a:xfrm rot="10800000" flipH="1">
              <a:off x="7072381" y="5223293"/>
              <a:ext cx="777620" cy="265779"/>
            </a:xfrm>
            <a:prstGeom prst="bentConnector3">
              <a:avLst/>
            </a:prstGeom>
            <a:ln w="38100">
              <a:solidFill>
                <a:schemeClr val="accent3"/>
              </a:solidFill>
              <a:prstDash val="solid"/>
              <a:headEnd type="none"/>
              <a:tailEnd type="oval"/>
            </a:ln>
          </p:spPr>
          <p:style>
            <a:lnRef idx="1">
              <a:schemeClr val="accent1"/>
            </a:lnRef>
            <a:fillRef idx="0">
              <a:schemeClr val="accent1"/>
            </a:fillRef>
            <a:effectRef idx="0">
              <a:schemeClr val="accent1"/>
            </a:effectRef>
            <a:fontRef idx="minor">
              <a:schemeClr val="tx1"/>
            </a:fontRef>
          </p:style>
        </p:cxnSp>
        <p:cxnSp>
          <p:nvCxnSpPr>
            <p:cNvPr id="36" name="Elbow Connector 41">
              <a:extLst>
                <a:ext uri="{FF2B5EF4-FFF2-40B4-BE49-F238E27FC236}">
                  <a16:creationId xmlns:a16="http://schemas.microsoft.com/office/drawing/2014/main" id="{E38E00B2-2F43-7192-273F-F68818BF9240}"/>
                </a:ext>
              </a:extLst>
            </p:cNvPr>
            <p:cNvCxnSpPr/>
            <p:nvPr/>
          </p:nvCxnSpPr>
          <p:spPr>
            <a:xfrm rot="10800000" flipH="1">
              <a:off x="7072380" y="1912240"/>
              <a:ext cx="777620" cy="265779"/>
            </a:xfrm>
            <a:prstGeom prst="bentConnector3">
              <a:avLst/>
            </a:prstGeom>
            <a:ln w="38100">
              <a:solidFill>
                <a:schemeClr val="accent3"/>
              </a:solidFill>
              <a:prstDash val="solid"/>
              <a:headEnd type="none"/>
              <a:tailEnd type="oval"/>
            </a:ln>
          </p:spPr>
          <p:style>
            <a:lnRef idx="1">
              <a:schemeClr val="accent1"/>
            </a:lnRef>
            <a:fillRef idx="0">
              <a:schemeClr val="accent1"/>
            </a:fillRef>
            <a:effectRef idx="0">
              <a:schemeClr val="accent1"/>
            </a:effectRef>
            <a:fontRef idx="minor">
              <a:schemeClr val="tx1"/>
            </a:fontRef>
          </p:style>
        </p:cxnSp>
        <p:sp>
          <p:nvSpPr>
            <p:cNvPr id="37" name="Donut 39">
              <a:extLst>
                <a:ext uri="{FF2B5EF4-FFF2-40B4-BE49-F238E27FC236}">
                  <a16:creationId xmlns:a16="http://schemas.microsoft.com/office/drawing/2014/main" id="{8F211160-AB54-6AB5-29AA-4AE75C8E47FC}"/>
                </a:ext>
              </a:extLst>
            </p:cNvPr>
            <p:cNvSpPr/>
            <p:nvPr/>
          </p:nvSpPr>
          <p:spPr>
            <a:xfrm>
              <a:off x="5659364" y="3294243"/>
              <a:ext cx="404132" cy="404132"/>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38" name="TextBox 37">
              <a:extLst>
                <a:ext uri="{FF2B5EF4-FFF2-40B4-BE49-F238E27FC236}">
                  <a16:creationId xmlns:a16="http://schemas.microsoft.com/office/drawing/2014/main" id="{CC17A841-5C80-5641-9828-3D7419100B99}"/>
                </a:ext>
              </a:extLst>
            </p:cNvPr>
            <p:cNvSpPr txBox="1"/>
            <p:nvPr/>
          </p:nvSpPr>
          <p:spPr>
            <a:xfrm>
              <a:off x="7914844" y="1309782"/>
              <a:ext cx="3106082" cy="276999"/>
            </a:xfrm>
            <a:prstGeom prst="rect">
              <a:avLst/>
            </a:prstGeom>
            <a:noFill/>
          </p:spPr>
          <p:txBody>
            <a:bodyPr wrap="square" rtlCol="0">
              <a:spAutoFit/>
            </a:bodyPr>
            <a:lstStyle/>
            <a:p>
              <a:r>
                <a:rPr lang="en-US" altLang="ko-KR" sz="1200" b="1" dirty="0" err="1">
                  <a:solidFill>
                    <a:schemeClr val="tx1">
                      <a:lumMod val="75000"/>
                      <a:lumOff val="25000"/>
                    </a:schemeClr>
                  </a:solidFill>
                  <a:cs typeface="Arial" pitchFamily="34" charset="0"/>
                </a:rPr>
                <a:t>Dinamika</a:t>
              </a:r>
              <a:r>
                <a:rPr lang="en-US" altLang="ko-KR" sz="1200" b="1" dirty="0">
                  <a:solidFill>
                    <a:schemeClr val="tx1">
                      <a:lumMod val="75000"/>
                      <a:lumOff val="25000"/>
                    </a:schemeClr>
                  </a:solidFill>
                  <a:cs typeface="Arial" pitchFamily="34" charset="0"/>
                </a:rPr>
                <a:t> </a:t>
              </a:r>
              <a:r>
                <a:rPr lang="en-US" altLang="ko-KR" sz="1200" b="1" dirty="0" err="1">
                  <a:solidFill>
                    <a:schemeClr val="tx1">
                      <a:lumMod val="75000"/>
                      <a:lumOff val="25000"/>
                    </a:schemeClr>
                  </a:solidFill>
                  <a:cs typeface="Arial" pitchFamily="34" charset="0"/>
                </a:rPr>
                <a:t>Sosial</a:t>
              </a:r>
              <a:r>
                <a:rPr lang="en-US" altLang="ko-KR" sz="1200" b="1" dirty="0">
                  <a:solidFill>
                    <a:schemeClr val="tx1">
                      <a:lumMod val="75000"/>
                      <a:lumOff val="25000"/>
                    </a:schemeClr>
                  </a:solidFill>
                  <a:cs typeface="Arial" pitchFamily="34" charset="0"/>
                </a:rPr>
                <a:t> dan </a:t>
              </a:r>
              <a:r>
                <a:rPr lang="en-US" altLang="ko-KR" sz="1200" b="1" dirty="0" err="1">
                  <a:solidFill>
                    <a:schemeClr val="tx1">
                      <a:lumMod val="75000"/>
                      <a:lumOff val="25000"/>
                    </a:schemeClr>
                  </a:solidFill>
                  <a:cs typeface="Arial" pitchFamily="34" charset="0"/>
                </a:rPr>
                <a:t>Konflik</a:t>
              </a:r>
              <a:r>
                <a:rPr lang="en-US" altLang="ko-KR" sz="1200" b="1" dirty="0">
                  <a:solidFill>
                    <a:schemeClr val="tx1">
                      <a:lumMod val="75000"/>
                      <a:lumOff val="25000"/>
                    </a:schemeClr>
                  </a:solidFill>
                  <a:cs typeface="Arial" pitchFamily="34" charset="0"/>
                </a:rPr>
                <a:t> </a:t>
              </a:r>
              <a:r>
                <a:rPr lang="en-US" altLang="ko-KR" sz="1200" b="1" dirty="0" err="1">
                  <a:solidFill>
                    <a:schemeClr val="tx1">
                      <a:lumMod val="75000"/>
                      <a:lumOff val="25000"/>
                    </a:schemeClr>
                  </a:solidFill>
                  <a:cs typeface="Arial" pitchFamily="34" charset="0"/>
                </a:rPr>
                <a:t>Keluarga</a:t>
              </a:r>
              <a:endParaRPr lang="ko-KR" altLang="en-US" sz="1200" b="1" dirty="0">
                <a:solidFill>
                  <a:schemeClr val="tx1">
                    <a:lumMod val="75000"/>
                    <a:lumOff val="25000"/>
                  </a:schemeClr>
                </a:solidFill>
                <a:cs typeface="Arial" pitchFamily="34" charset="0"/>
              </a:endParaRPr>
            </a:p>
          </p:txBody>
        </p:sp>
        <p:sp>
          <p:nvSpPr>
            <p:cNvPr id="39" name="TextBox 38">
              <a:extLst>
                <a:ext uri="{FF2B5EF4-FFF2-40B4-BE49-F238E27FC236}">
                  <a16:creationId xmlns:a16="http://schemas.microsoft.com/office/drawing/2014/main" id="{AC456AC1-7716-F9F8-58E8-68CB8E4CBDFE}"/>
                </a:ext>
              </a:extLst>
            </p:cNvPr>
            <p:cNvSpPr txBox="1"/>
            <p:nvPr/>
          </p:nvSpPr>
          <p:spPr>
            <a:xfrm>
              <a:off x="8165475" y="3491901"/>
              <a:ext cx="3106082" cy="276999"/>
            </a:xfrm>
            <a:prstGeom prst="rect">
              <a:avLst/>
            </a:prstGeom>
            <a:noFill/>
          </p:spPr>
          <p:txBody>
            <a:bodyPr wrap="square" rtlCol="0">
              <a:spAutoFit/>
            </a:bodyPr>
            <a:lstStyle/>
            <a:p>
              <a:r>
                <a:rPr lang="nl-NL" altLang="ko-KR" sz="1200" b="1" dirty="0">
                  <a:solidFill>
                    <a:schemeClr val="tx1">
                      <a:lumMod val="75000"/>
                      <a:lumOff val="25000"/>
                    </a:schemeClr>
                  </a:solidFill>
                  <a:cs typeface="Arial" pitchFamily="34" charset="0"/>
                </a:rPr>
                <a:t>Kesetaraan Gender dan Peran Perempuan</a:t>
              </a:r>
              <a:endParaRPr lang="ko-KR" altLang="en-US" sz="1200" b="1" dirty="0">
                <a:solidFill>
                  <a:schemeClr val="tx1">
                    <a:lumMod val="75000"/>
                    <a:lumOff val="25000"/>
                  </a:schemeClr>
                </a:solidFill>
                <a:cs typeface="Arial" pitchFamily="34" charset="0"/>
              </a:endParaRPr>
            </a:p>
          </p:txBody>
        </p:sp>
      </p:grpSp>
    </p:spTree>
    <p:extLst>
      <p:ext uri="{BB962C8B-B14F-4D97-AF65-F5344CB8AC3E}">
        <p14:creationId xmlns:p14="http://schemas.microsoft.com/office/powerpoint/2010/main" val="2247845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74">
            <a:extLst>
              <a:ext uri="{FF2B5EF4-FFF2-40B4-BE49-F238E27FC236}">
                <a16:creationId xmlns:a16="http://schemas.microsoft.com/office/drawing/2014/main" id="{AE9DE60A-1F4E-7C72-52E6-EBC789F438B7}"/>
              </a:ext>
            </a:extLst>
          </p:cNvPr>
          <p:cNvGrpSpPr/>
          <p:nvPr/>
        </p:nvGrpSpPr>
        <p:grpSpPr>
          <a:xfrm>
            <a:off x="-1484546" y="-183329"/>
            <a:ext cx="2762390" cy="1276504"/>
            <a:chOff x="9460924" y="-142198"/>
            <a:chExt cx="3007522" cy="1406759"/>
          </a:xfrm>
        </p:grpSpPr>
        <p:sp>
          <p:nvSpPr>
            <p:cNvPr id="76" name="Rectangle: Rounded Corners 75">
              <a:extLst>
                <a:ext uri="{FF2B5EF4-FFF2-40B4-BE49-F238E27FC236}">
                  <a16:creationId xmlns:a16="http://schemas.microsoft.com/office/drawing/2014/main" id="{057BCB9C-07EC-0B41-63EF-2CD4A8399427}"/>
                </a:ext>
              </a:extLst>
            </p:cNvPr>
            <p:cNvSpPr/>
            <p:nvPr/>
          </p:nvSpPr>
          <p:spPr>
            <a:xfrm>
              <a:off x="9460924" y="109507"/>
              <a:ext cx="2625058" cy="737501"/>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ID"/>
            </a:p>
          </p:txBody>
        </p:sp>
        <p:pic>
          <p:nvPicPr>
            <p:cNvPr id="77" name="Picture 76">
              <a:extLst>
                <a:ext uri="{FF2B5EF4-FFF2-40B4-BE49-F238E27FC236}">
                  <a16:creationId xmlns:a16="http://schemas.microsoft.com/office/drawing/2014/main" id="{2B3C0E90-6FE4-0D22-6551-BD9BB534C7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0945" y="168603"/>
              <a:ext cx="641561" cy="645426"/>
            </a:xfrm>
            <a:prstGeom prst="rect">
              <a:avLst/>
            </a:prstGeom>
          </p:spPr>
        </p:pic>
        <p:pic>
          <p:nvPicPr>
            <p:cNvPr id="78" name="Picture 77">
              <a:extLst>
                <a:ext uri="{FF2B5EF4-FFF2-40B4-BE49-F238E27FC236}">
                  <a16:creationId xmlns:a16="http://schemas.microsoft.com/office/drawing/2014/main" id="{2BCA1133-021D-484F-9E29-148A640851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9874">
              <a:off x="9970042" y="-142198"/>
              <a:ext cx="2498404" cy="1406759"/>
            </a:xfrm>
            <a:prstGeom prst="rect">
              <a:avLst/>
            </a:prstGeom>
          </p:spPr>
        </p:pic>
      </p:grpSp>
      <p:pic>
        <p:nvPicPr>
          <p:cNvPr id="69" name="Picture 68">
            <a:extLst>
              <a:ext uri="{FF2B5EF4-FFF2-40B4-BE49-F238E27FC236}">
                <a16:creationId xmlns:a16="http://schemas.microsoft.com/office/drawing/2014/main" id="{B147F988-323A-7244-45BB-29DCD1FC2DAA}"/>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saturation sat="0"/>
                    </a14:imgEffect>
                    <a14:imgEffect>
                      <a14:brightnessContrast bright="-40000" contrast="-20000"/>
                    </a14:imgEffect>
                  </a14:imgLayer>
                </a14:imgProps>
              </a:ext>
            </a:extLst>
          </a:blip>
          <a:stretch>
            <a:fillRect/>
          </a:stretch>
        </p:blipFill>
        <p:spPr>
          <a:xfrm flipH="1">
            <a:off x="-5197993" y="4876630"/>
            <a:ext cx="18732808" cy="8270535"/>
          </a:xfrm>
          <a:prstGeom prst="rect">
            <a:avLst/>
          </a:prstGeom>
        </p:spPr>
      </p:pic>
      <p:grpSp>
        <p:nvGrpSpPr>
          <p:cNvPr id="47" name="Group 46">
            <a:extLst>
              <a:ext uri="{FF2B5EF4-FFF2-40B4-BE49-F238E27FC236}">
                <a16:creationId xmlns:a16="http://schemas.microsoft.com/office/drawing/2014/main" id="{24371C0B-BBAB-798C-7013-B96FADA297A9}"/>
              </a:ext>
            </a:extLst>
          </p:cNvPr>
          <p:cNvGrpSpPr/>
          <p:nvPr/>
        </p:nvGrpSpPr>
        <p:grpSpPr>
          <a:xfrm>
            <a:off x="546191" y="1768130"/>
            <a:ext cx="7379602" cy="3996350"/>
            <a:chOff x="588607" y="1768130"/>
            <a:chExt cx="7379602" cy="3996350"/>
          </a:xfrm>
        </p:grpSpPr>
        <p:sp>
          <p:nvSpPr>
            <p:cNvPr id="4" name="Right Arrow 4">
              <a:extLst>
                <a:ext uri="{FF2B5EF4-FFF2-40B4-BE49-F238E27FC236}">
                  <a16:creationId xmlns:a16="http://schemas.microsoft.com/office/drawing/2014/main" id="{F73C0F9A-6D8C-4669-A2B4-8B3B473928DF}"/>
                </a:ext>
              </a:extLst>
            </p:cNvPr>
            <p:cNvSpPr/>
            <p:nvPr/>
          </p:nvSpPr>
          <p:spPr>
            <a:xfrm rot="10800000">
              <a:off x="4670308" y="3672881"/>
              <a:ext cx="1851536" cy="1373839"/>
            </a:xfrm>
            <a:prstGeom prst="rightArrow">
              <a:avLst/>
            </a:prstGeom>
            <a:solidFill>
              <a:schemeClr val="accent4"/>
            </a:solidFill>
            <a:ln>
              <a:noFill/>
            </a:ln>
            <a:scene3d>
              <a:camera prst="orthographicFront"/>
              <a:lightRig rig="balanced" dir="t"/>
            </a:scene3d>
            <a:sp3d extrusionH="457200" contourW="12700" prstMaterial="matte">
              <a:extrusionClr>
                <a:srgbClr val="FDBDC7"/>
              </a:extrusionClr>
              <a:contourClr>
                <a:schemeClr val="bg1">
                  <a:lumMod val="9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7" name="Block Arc 6">
              <a:extLst>
                <a:ext uri="{FF2B5EF4-FFF2-40B4-BE49-F238E27FC236}">
                  <a16:creationId xmlns:a16="http://schemas.microsoft.com/office/drawing/2014/main" id="{1F0CAEFB-B7B1-4C6D-A83B-E5CFEAD997AA}"/>
                </a:ext>
              </a:extLst>
            </p:cNvPr>
            <p:cNvSpPr/>
            <p:nvPr/>
          </p:nvSpPr>
          <p:spPr>
            <a:xfrm rot="16200000">
              <a:off x="4075934" y="1872205"/>
              <a:ext cx="3892275" cy="3892275"/>
            </a:xfrm>
            <a:prstGeom prst="blockArc">
              <a:avLst>
                <a:gd name="adj1" fmla="val 11864761"/>
                <a:gd name="adj2" fmla="val 20578708"/>
                <a:gd name="adj3" fmla="val 10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8" name="TextBox 17">
              <a:extLst>
                <a:ext uri="{FF2B5EF4-FFF2-40B4-BE49-F238E27FC236}">
                  <a16:creationId xmlns:a16="http://schemas.microsoft.com/office/drawing/2014/main" id="{72D7ACB9-3FD2-4670-82D7-F205E0BB1AA7}"/>
                </a:ext>
              </a:extLst>
            </p:cNvPr>
            <p:cNvSpPr txBox="1"/>
            <p:nvPr/>
          </p:nvSpPr>
          <p:spPr>
            <a:xfrm>
              <a:off x="944962" y="1945185"/>
              <a:ext cx="3154220" cy="1384995"/>
            </a:xfrm>
            <a:prstGeom prst="rect">
              <a:avLst/>
            </a:prstGeom>
            <a:noFill/>
          </p:spPr>
          <p:txBody>
            <a:bodyPr wrap="square" rtlCol="0">
              <a:spAutoFit/>
            </a:bodyPr>
            <a:lstStyle/>
            <a:p>
              <a:pPr algn="just"/>
              <a:r>
                <a:rPr lang="en-US" altLang="ko-KR" sz="1200" dirty="0" err="1">
                  <a:solidFill>
                    <a:schemeClr val="tx1">
                      <a:lumMod val="75000"/>
                      <a:lumOff val="25000"/>
                    </a:schemeClr>
                  </a:solidFill>
                  <a:cs typeface="Arial" pitchFamily="34" charset="0"/>
                </a:rPr>
                <a:t>Melalui</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karakter</a:t>
              </a:r>
              <a:r>
                <a:rPr lang="en-US" altLang="ko-KR" sz="1200" dirty="0">
                  <a:solidFill>
                    <a:schemeClr val="tx1">
                      <a:lumMod val="75000"/>
                      <a:lumOff val="25000"/>
                    </a:schemeClr>
                  </a:solidFill>
                  <a:cs typeface="Arial" pitchFamily="34" charset="0"/>
                </a:rPr>
                <a:t> dan </a:t>
              </a:r>
              <a:r>
                <a:rPr lang="en-US" altLang="ko-KR" sz="1200" dirty="0" err="1">
                  <a:solidFill>
                    <a:schemeClr val="tx1">
                      <a:lumMod val="75000"/>
                      <a:lumOff val="25000"/>
                    </a:schemeClr>
                  </a:solidFill>
                  <a:cs typeface="Arial" pitchFamily="34" charset="0"/>
                </a:rPr>
                <a:t>alur</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cerita</a:t>
              </a:r>
              <a:r>
                <a:rPr lang="en-US" altLang="ko-KR" sz="1200" dirty="0">
                  <a:solidFill>
                    <a:schemeClr val="tx1">
                      <a:lumMod val="75000"/>
                      <a:lumOff val="25000"/>
                    </a:schemeClr>
                  </a:solidFill>
                  <a:cs typeface="Arial" pitchFamily="34" charset="0"/>
                </a:rPr>
                <a:t>, novel </a:t>
              </a:r>
              <a:r>
                <a:rPr lang="en-US" altLang="ko-KR" sz="1200" dirty="0" err="1">
                  <a:solidFill>
                    <a:schemeClr val="tx1">
                      <a:lumMod val="75000"/>
                      <a:lumOff val="25000"/>
                    </a:schemeClr>
                  </a:solidFill>
                  <a:cs typeface="Arial" pitchFamily="34" charset="0"/>
                </a:rPr>
                <a:t>ini</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membantu</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pembaca</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memahami</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perubahan</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sosial</a:t>
              </a:r>
              <a:r>
                <a:rPr lang="en-US" altLang="ko-KR" sz="1200" dirty="0">
                  <a:solidFill>
                    <a:schemeClr val="tx1">
                      <a:lumMod val="75000"/>
                      <a:lumOff val="25000"/>
                    </a:schemeClr>
                  </a:solidFill>
                  <a:cs typeface="Arial" pitchFamily="34" charset="0"/>
                </a:rPr>
                <a:t> di Indonesia, </a:t>
              </a:r>
              <a:r>
                <a:rPr lang="en-US" altLang="ko-KR" sz="1200" dirty="0" err="1">
                  <a:solidFill>
                    <a:schemeClr val="tx1">
                      <a:lumMod val="75000"/>
                      <a:lumOff val="25000"/>
                    </a:schemeClr>
                  </a:solidFill>
                  <a:cs typeface="Arial" pitchFamily="34" charset="0"/>
                </a:rPr>
                <a:t>khususnya</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dalam</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aspek</a:t>
              </a:r>
              <a:r>
                <a:rPr lang="en-US" altLang="ko-KR" sz="1200" dirty="0">
                  <a:solidFill>
                    <a:schemeClr val="tx1">
                      <a:lumMod val="75000"/>
                      <a:lumOff val="25000"/>
                    </a:schemeClr>
                  </a:solidFill>
                  <a:cs typeface="Arial" pitchFamily="34" charset="0"/>
                </a:rPr>
                <a:t> gender, </a:t>
              </a:r>
              <a:r>
                <a:rPr lang="en-US" altLang="ko-KR" sz="1200" dirty="0" err="1">
                  <a:solidFill>
                    <a:schemeClr val="tx1">
                      <a:lumMod val="75000"/>
                      <a:lumOff val="25000"/>
                    </a:schemeClr>
                  </a:solidFill>
                  <a:cs typeface="Arial" pitchFamily="34" charset="0"/>
                </a:rPr>
                <a:t>keluarga</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tradisi</a:t>
              </a:r>
              <a:r>
                <a:rPr lang="en-US" altLang="ko-KR" sz="1200" dirty="0">
                  <a:solidFill>
                    <a:schemeClr val="tx1">
                      <a:lumMod val="75000"/>
                      <a:lumOff val="25000"/>
                    </a:schemeClr>
                  </a:solidFill>
                  <a:cs typeface="Arial" pitchFamily="34" charset="0"/>
                </a:rPr>
                <a:t>, dan </a:t>
              </a:r>
              <a:r>
                <a:rPr lang="en-US" altLang="ko-KR" sz="1200" dirty="0" err="1">
                  <a:solidFill>
                    <a:schemeClr val="tx1">
                      <a:lumMod val="75000"/>
                      <a:lumOff val="25000"/>
                    </a:schemeClr>
                  </a:solidFill>
                  <a:cs typeface="Arial" pitchFamily="34" charset="0"/>
                </a:rPr>
                <a:t>kelas</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sosial</a:t>
              </a:r>
              <a:r>
                <a:rPr lang="en-US" altLang="ko-KR" sz="1200" dirty="0">
                  <a:solidFill>
                    <a:schemeClr val="tx1">
                      <a:lumMod val="75000"/>
                      <a:lumOff val="25000"/>
                    </a:schemeClr>
                  </a:solidFill>
                  <a:cs typeface="Arial" pitchFamily="34" charset="0"/>
                </a:rPr>
                <a:t>. Novel </a:t>
              </a:r>
              <a:r>
                <a:rPr lang="en-US" altLang="ko-KR" sz="1200" dirty="0" err="1">
                  <a:solidFill>
                    <a:schemeClr val="tx1">
                      <a:lumMod val="75000"/>
                      <a:lumOff val="25000"/>
                    </a:schemeClr>
                  </a:solidFill>
                  <a:cs typeface="Arial" pitchFamily="34" charset="0"/>
                </a:rPr>
                <a:t>ini</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tidak</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hanya</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menjadi</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karya</a:t>
              </a:r>
              <a:r>
                <a:rPr lang="en-US" altLang="ko-KR" sz="1200" dirty="0">
                  <a:solidFill>
                    <a:schemeClr val="tx1">
                      <a:lumMod val="75000"/>
                      <a:lumOff val="25000"/>
                    </a:schemeClr>
                  </a:solidFill>
                  <a:cs typeface="Arial" pitchFamily="34" charset="0"/>
                </a:rPr>
                <a:t> sastra, </a:t>
              </a:r>
              <a:r>
                <a:rPr lang="en-US" altLang="ko-KR" sz="1200" dirty="0" err="1">
                  <a:solidFill>
                    <a:schemeClr val="tx1">
                      <a:lumMod val="75000"/>
                      <a:lumOff val="25000"/>
                    </a:schemeClr>
                  </a:solidFill>
                  <a:cs typeface="Arial" pitchFamily="34" charset="0"/>
                </a:rPr>
                <a:t>tetapi</a:t>
              </a:r>
              <a:r>
                <a:rPr lang="en-US" altLang="ko-KR" sz="1200" dirty="0">
                  <a:solidFill>
                    <a:schemeClr val="tx1">
                      <a:lumMod val="75000"/>
                      <a:lumOff val="25000"/>
                    </a:schemeClr>
                  </a:solidFill>
                  <a:cs typeface="Arial" pitchFamily="34" charset="0"/>
                </a:rPr>
                <a:t> juga </a:t>
              </a:r>
              <a:r>
                <a:rPr lang="en-US" altLang="ko-KR" sz="1200" dirty="0" err="1">
                  <a:solidFill>
                    <a:schemeClr val="tx1">
                      <a:lumMod val="75000"/>
                      <a:lumOff val="25000"/>
                    </a:schemeClr>
                  </a:solidFill>
                  <a:cs typeface="Arial" pitchFamily="34" charset="0"/>
                </a:rPr>
                <a:t>refleksi</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kompleksitas</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identitas</a:t>
              </a:r>
              <a:r>
                <a:rPr lang="en-US" altLang="ko-KR" sz="1200" dirty="0">
                  <a:solidFill>
                    <a:schemeClr val="tx1">
                      <a:lumMod val="75000"/>
                      <a:lumOff val="25000"/>
                    </a:schemeClr>
                  </a:solidFill>
                  <a:cs typeface="Arial" pitchFamily="34" charset="0"/>
                </a:rPr>
                <a:t> dan </a:t>
              </a:r>
              <a:r>
                <a:rPr lang="en-US" altLang="ko-KR" sz="1200" dirty="0" err="1">
                  <a:solidFill>
                    <a:schemeClr val="tx1">
                      <a:lumMod val="75000"/>
                      <a:lumOff val="25000"/>
                    </a:schemeClr>
                  </a:solidFill>
                  <a:cs typeface="Arial" pitchFamily="34" charset="0"/>
                </a:rPr>
                <a:t>masyarakat</a:t>
              </a:r>
              <a:r>
                <a:rPr lang="en-US" altLang="ko-KR" sz="1200" dirty="0">
                  <a:solidFill>
                    <a:schemeClr val="tx1">
                      <a:lumMod val="75000"/>
                      <a:lumOff val="25000"/>
                    </a:schemeClr>
                  </a:solidFill>
                  <a:cs typeface="Arial" pitchFamily="34" charset="0"/>
                </a:rPr>
                <a:t> yang </a:t>
              </a:r>
              <a:r>
                <a:rPr lang="en-US" altLang="ko-KR" sz="1200" dirty="0" err="1">
                  <a:solidFill>
                    <a:schemeClr val="tx1">
                      <a:lumMod val="75000"/>
                      <a:lumOff val="25000"/>
                    </a:schemeClr>
                  </a:solidFill>
                  <a:cs typeface="Arial" pitchFamily="34" charset="0"/>
                </a:rPr>
                <a:t>terus</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berubah</a:t>
              </a:r>
              <a:r>
                <a:rPr lang="en-US" altLang="ko-KR" sz="1200" dirty="0">
                  <a:solidFill>
                    <a:schemeClr val="tx1">
                      <a:lumMod val="75000"/>
                      <a:lumOff val="25000"/>
                    </a:schemeClr>
                  </a:solidFill>
                  <a:cs typeface="Arial" pitchFamily="34" charset="0"/>
                </a:rPr>
                <a:t>.</a:t>
              </a:r>
              <a:endParaRPr lang="ko-KR" altLang="en-US" sz="1200" dirty="0">
                <a:solidFill>
                  <a:schemeClr val="tx1">
                    <a:lumMod val="75000"/>
                    <a:lumOff val="25000"/>
                  </a:schemeClr>
                </a:solidFill>
                <a:cs typeface="Arial" pitchFamily="34" charset="0"/>
              </a:endParaRPr>
            </a:p>
          </p:txBody>
        </p:sp>
        <p:sp>
          <p:nvSpPr>
            <p:cNvPr id="19" name="TextBox 18">
              <a:extLst>
                <a:ext uri="{FF2B5EF4-FFF2-40B4-BE49-F238E27FC236}">
                  <a16:creationId xmlns:a16="http://schemas.microsoft.com/office/drawing/2014/main" id="{615BA81E-F1AF-45E8-BA39-97D9CB683905}"/>
                </a:ext>
              </a:extLst>
            </p:cNvPr>
            <p:cNvSpPr txBox="1"/>
            <p:nvPr/>
          </p:nvSpPr>
          <p:spPr>
            <a:xfrm>
              <a:off x="588607" y="1768130"/>
              <a:ext cx="3154220" cy="276999"/>
            </a:xfrm>
            <a:prstGeom prst="rect">
              <a:avLst/>
            </a:prstGeom>
            <a:noFill/>
          </p:spPr>
          <p:txBody>
            <a:bodyPr wrap="square" rtlCol="0">
              <a:spAutoFit/>
            </a:bodyPr>
            <a:lstStyle/>
            <a:p>
              <a:pPr algn="r"/>
              <a:r>
                <a:rPr lang="nn-NO" altLang="ko-KR" sz="1200" b="1" dirty="0">
                  <a:solidFill>
                    <a:schemeClr val="tx1">
                      <a:lumMod val="75000"/>
                      <a:lumOff val="25000"/>
                    </a:schemeClr>
                  </a:solidFill>
                  <a:cs typeface="Arial" pitchFamily="34" charset="0"/>
                </a:rPr>
                <a:t>Makna Analisis Sosial dalam Gadis Kretek</a:t>
              </a:r>
              <a:endParaRPr lang="ko-KR" altLang="en-US" sz="1200" b="1" dirty="0">
                <a:solidFill>
                  <a:schemeClr val="tx1">
                    <a:lumMod val="75000"/>
                    <a:lumOff val="25000"/>
                  </a:schemeClr>
                </a:solidFill>
                <a:cs typeface="Arial" pitchFamily="34" charset="0"/>
              </a:endParaRPr>
            </a:p>
          </p:txBody>
        </p:sp>
        <p:sp>
          <p:nvSpPr>
            <p:cNvPr id="21" name="TextBox 20">
              <a:extLst>
                <a:ext uri="{FF2B5EF4-FFF2-40B4-BE49-F238E27FC236}">
                  <a16:creationId xmlns:a16="http://schemas.microsoft.com/office/drawing/2014/main" id="{70B87BC6-DFF1-4F08-A92B-EED847764D43}"/>
                </a:ext>
              </a:extLst>
            </p:cNvPr>
            <p:cNvSpPr txBox="1"/>
            <p:nvPr/>
          </p:nvSpPr>
          <p:spPr>
            <a:xfrm>
              <a:off x="696285" y="3846392"/>
              <a:ext cx="2875591" cy="1200329"/>
            </a:xfrm>
            <a:prstGeom prst="rect">
              <a:avLst/>
            </a:prstGeom>
            <a:noFill/>
          </p:spPr>
          <p:txBody>
            <a:bodyPr wrap="square" rtlCol="0">
              <a:spAutoFit/>
            </a:bodyPr>
            <a:lstStyle/>
            <a:p>
              <a:pPr algn="just"/>
              <a:r>
                <a:rPr lang="id-ID" sz="1200" dirty="0"/>
                <a:t>Novel juga mengangkat isu kelas sosial, terutama dalam relasi antara pemilik usaha dan buruh. Persaingan bisnis dan dinamika kekuasaan memperlihatkan ketimpangan sosial yang menjadi bagian dari transformasi masyarakat Indonesia.</a:t>
              </a:r>
              <a:r>
                <a:rPr lang="en-US" altLang="ko-KR" sz="1200" dirty="0">
                  <a:solidFill>
                    <a:schemeClr val="tx1">
                      <a:lumMod val="75000"/>
                      <a:lumOff val="25000"/>
                    </a:schemeClr>
                  </a:solidFill>
                  <a:cs typeface="Arial" pitchFamily="34" charset="0"/>
                </a:rPr>
                <a:t>.    </a:t>
              </a:r>
              <a:endParaRPr lang="ko-KR" altLang="en-US" sz="1200" dirty="0">
                <a:solidFill>
                  <a:schemeClr val="tx1">
                    <a:lumMod val="75000"/>
                    <a:lumOff val="25000"/>
                  </a:schemeClr>
                </a:solidFill>
                <a:cs typeface="Arial" pitchFamily="34" charset="0"/>
              </a:endParaRPr>
            </a:p>
          </p:txBody>
        </p:sp>
        <p:sp>
          <p:nvSpPr>
            <p:cNvPr id="22" name="TextBox 21">
              <a:extLst>
                <a:ext uri="{FF2B5EF4-FFF2-40B4-BE49-F238E27FC236}">
                  <a16:creationId xmlns:a16="http://schemas.microsoft.com/office/drawing/2014/main" id="{648E4AB3-4F37-4176-8EB9-46545AEC952F}"/>
                </a:ext>
              </a:extLst>
            </p:cNvPr>
            <p:cNvSpPr txBox="1"/>
            <p:nvPr/>
          </p:nvSpPr>
          <p:spPr>
            <a:xfrm>
              <a:off x="696284" y="3628859"/>
              <a:ext cx="2473990" cy="276999"/>
            </a:xfrm>
            <a:prstGeom prst="rect">
              <a:avLst/>
            </a:prstGeom>
            <a:noFill/>
          </p:spPr>
          <p:txBody>
            <a:bodyPr wrap="square" rtlCol="0">
              <a:spAutoFit/>
            </a:bodyPr>
            <a:lstStyle/>
            <a:p>
              <a:pPr algn="r"/>
              <a:r>
                <a:rPr lang="en-US" altLang="ko-KR" sz="1200" b="1" dirty="0" err="1">
                  <a:solidFill>
                    <a:schemeClr val="tx1">
                      <a:lumMod val="75000"/>
                      <a:lumOff val="25000"/>
                    </a:schemeClr>
                  </a:solidFill>
                  <a:cs typeface="Arial" pitchFamily="34" charset="0"/>
                </a:rPr>
                <a:t>Perubahan</a:t>
              </a:r>
              <a:r>
                <a:rPr lang="en-US" altLang="ko-KR" sz="1200" b="1" dirty="0">
                  <a:solidFill>
                    <a:schemeClr val="tx1">
                      <a:lumMod val="75000"/>
                      <a:lumOff val="25000"/>
                    </a:schemeClr>
                  </a:solidFill>
                  <a:cs typeface="Arial" pitchFamily="34" charset="0"/>
                </a:rPr>
                <a:t> </a:t>
              </a:r>
              <a:r>
                <a:rPr lang="en-US" altLang="ko-KR" sz="1200" b="1" dirty="0" err="1">
                  <a:solidFill>
                    <a:schemeClr val="tx1">
                      <a:lumMod val="75000"/>
                      <a:lumOff val="25000"/>
                    </a:schemeClr>
                  </a:solidFill>
                  <a:cs typeface="Arial" pitchFamily="34" charset="0"/>
                </a:rPr>
                <a:t>Sosial</a:t>
              </a:r>
              <a:r>
                <a:rPr lang="en-US" altLang="ko-KR" sz="1200" b="1" dirty="0">
                  <a:solidFill>
                    <a:schemeClr val="tx1">
                      <a:lumMod val="75000"/>
                      <a:lumOff val="25000"/>
                    </a:schemeClr>
                  </a:solidFill>
                  <a:cs typeface="Arial" pitchFamily="34" charset="0"/>
                </a:rPr>
                <a:t> dan </a:t>
              </a:r>
              <a:r>
                <a:rPr lang="en-US" altLang="ko-KR" sz="1200" b="1" dirty="0" err="1">
                  <a:solidFill>
                    <a:schemeClr val="tx1">
                      <a:lumMod val="75000"/>
                      <a:lumOff val="25000"/>
                    </a:schemeClr>
                  </a:solidFill>
                  <a:cs typeface="Arial" pitchFamily="34" charset="0"/>
                </a:rPr>
                <a:t>Struktur</a:t>
              </a:r>
              <a:r>
                <a:rPr lang="en-US" altLang="ko-KR" sz="1200" b="1" dirty="0">
                  <a:solidFill>
                    <a:schemeClr val="tx1">
                      <a:lumMod val="75000"/>
                      <a:lumOff val="25000"/>
                    </a:schemeClr>
                  </a:solidFill>
                  <a:cs typeface="Arial" pitchFamily="34" charset="0"/>
                </a:rPr>
                <a:t> </a:t>
              </a:r>
              <a:r>
                <a:rPr lang="en-US" altLang="ko-KR" sz="1200" b="1" dirty="0" err="1">
                  <a:solidFill>
                    <a:schemeClr val="tx1">
                      <a:lumMod val="75000"/>
                      <a:lumOff val="25000"/>
                    </a:schemeClr>
                  </a:solidFill>
                  <a:cs typeface="Arial" pitchFamily="34" charset="0"/>
                </a:rPr>
                <a:t>Kelas</a:t>
              </a:r>
              <a:endParaRPr lang="ko-KR" altLang="en-US" sz="1200" b="1" dirty="0">
                <a:solidFill>
                  <a:schemeClr val="tx1">
                    <a:lumMod val="75000"/>
                    <a:lumOff val="25000"/>
                  </a:schemeClr>
                </a:solidFill>
                <a:cs typeface="Arial" pitchFamily="34" charset="0"/>
              </a:endParaRPr>
            </a:p>
          </p:txBody>
        </p:sp>
        <p:sp>
          <p:nvSpPr>
            <p:cNvPr id="27" name="TextBox 26">
              <a:extLst>
                <a:ext uri="{FF2B5EF4-FFF2-40B4-BE49-F238E27FC236}">
                  <a16:creationId xmlns:a16="http://schemas.microsoft.com/office/drawing/2014/main" id="{3434A59A-C4F0-4688-A74E-1DCC8F26CECF}"/>
                </a:ext>
              </a:extLst>
            </p:cNvPr>
            <p:cNvSpPr txBox="1"/>
            <p:nvPr/>
          </p:nvSpPr>
          <p:spPr>
            <a:xfrm>
              <a:off x="4921406" y="4203060"/>
              <a:ext cx="1142091" cy="307777"/>
            </a:xfrm>
            <a:prstGeom prst="rect">
              <a:avLst/>
            </a:prstGeom>
            <a:noFill/>
          </p:spPr>
          <p:txBody>
            <a:bodyPr wrap="square" rtlCol="0" anchor="ctr">
              <a:spAutoFit/>
            </a:bodyPr>
            <a:lstStyle/>
            <a:p>
              <a:pPr algn="ctr"/>
              <a:r>
                <a:rPr lang="en-US" altLang="ko-KR" sz="1400" b="1" dirty="0">
                  <a:solidFill>
                    <a:schemeClr val="bg1"/>
                  </a:solidFill>
                  <a:cs typeface="Arial" pitchFamily="34" charset="0"/>
                </a:rPr>
                <a:t>Option B</a:t>
              </a:r>
              <a:endParaRPr lang="ko-KR" altLang="en-US" sz="1400" b="1" dirty="0">
                <a:solidFill>
                  <a:schemeClr val="bg1"/>
                </a:solidFill>
                <a:cs typeface="Arial" pitchFamily="34" charset="0"/>
              </a:endParaRPr>
            </a:p>
          </p:txBody>
        </p:sp>
        <p:cxnSp>
          <p:nvCxnSpPr>
            <p:cNvPr id="30" name="Elbow Connector 31">
              <a:extLst>
                <a:ext uri="{FF2B5EF4-FFF2-40B4-BE49-F238E27FC236}">
                  <a16:creationId xmlns:a16="http://schemas.microsoft.com/office/drawing/2014/main" id="{C9A6F7D6-7032-4949-9850-7243600B0534}"/>
                </a:ext>
              </a:extLst>
            </p:cNvPr>
            <p:cNvCxnSpPr/>
            <p:nvPr/>
          </p:nvCxnSpPr>
          <p:spPr>
            <a:xfrm flipH="1" flipV="1">
              <a:off x="3386645" y="4936660"/>
              <a:ext cx="1351177" cy="372892"/>
            </a:xfrm>
            <a:prstGeom prst="bentConnector2">
              <a:avLst/>
            </a:prstGeom>
            <a:ln w="38100">
              <a:solidFill>
                <a:schemeClr val="accent4"/>
              </a:solidFill>
              <a:prstDash val="solid"/>
              <a:headEnd type="none"/>
              <a:tailEnd type="ova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300A6344-76C8-4818-9EBC-A094C7D61FF7}"/>
                </a:ext>
              </a:extLst>
            </p:cNvPr>
            <p:cNvSpPr/>
            <p:nvPr/>
          </p:nvSpPr>
          <p:spPr>
            <a:xfrm>
              <a:off x="4918045" y="1980745"/>
              <a:ext cx="360040" cy="3600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6" name="Oval 35">
              <a:extLst>
                <a:ext uri="{FF2B5EF4-FFF2-40B4-BE49-F238E27FC236}">
                  <a16:creationId xmlns:a16="http://schemas.microsoft.com/office/drawing/2014/main" id="{752B150D-2CB5-4AFD-8B8C-42DE8437325E}"/>
                </a:ext>
              </a:extLst>
            </p:cNvPr>
            <p:cNvSpPr/>
            <p:nvPr/>
          </p:nvSpPr>
          <p:spPr>
            <a:xfrm>
              <a:off x="4628407" y="5085184"/>
              <a:ext cx="360040" cy="3600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cxnSp>
          <p:nvCxnSpPr>
            <p:cNvPr id="38" name="Elbow Connector 40">
              <a:extLst>
                <a:ext uri="{FF2B5EF4-FFF2-40B4-BE49-F238E27FC236}">
                  <a16:creationId xmlns:a16="http://schemas.microsoft.com/office/drawing/2014/main" id="{6738C768-1CFC-4BA8-957F-31CBAE272D22}"/>
                </a:ext>
              </a:extLst>
            </p:cNvPr>
            <p:cNvCxnSpPr/>
            <p:nvPr/>
          </p:nvCxnSpPr>
          <p:spPr>
            <a:xfrm rot="10800000">
              <a:off x="4210827" y="1912240"/>
              <a:ext cx="777620" cy="265779"/>
            </a:xfrm>
            <a:prstGeom prst="bentConnector3">
              <a:avLst/>
            </a:prstGeom>
            <a:ln w="38100">
              <a:solidFill>
                <a:schemeClr val="accent4"/>
              </a:solidFill>
              <a:prstDash val="solid"/>
              <a:headEnd type="none"/>
              <a:tailEnd type="oval"/>
            </a:ln>
          </p:spPr>
          <p:style>
            <a:lnRef idx="1">
              <a:schemeClr val="accent1"/>
            </a:lnRef>
            <a:fillRef idx="0">
              <a:schemeClr val="accent1"/>
            </a:fillRef>
            <a:effectRef idx="0">
              <a:schemeClr val="accent1"/>
            </a:effectRef>
            <a:fontRef idx="minor">
              <a:schemeClr val="tx1"/>
            </a:fontRef>
          </p:style>
        </p:cxnSp>
        <p:sp>
          <p:nvSpPr>
            <p:cNvPr id="40" name="Donut 8">
              <a:extLst>
                <a:ext uri="{FF2B5EF4-FFF2-40B4-BE49-F238E27FC236}">
                  <a16:creationId xmlns:a16="http://schemas.microsoft.com/office/drawing/2014/main" id="{50E1138E-1A6C-4B07-A0EF-BAA551A5DE24}"/>
                </a:ext>
              </a:extLst>
            </p:cNvPr>
            <p:cNvSpPr/>
            <p:nvPr/>
          </p:nvSpPr>
          <p:spPr>
            <a:xfrm>
              <a:off x="5995715" y="4155752"/>
              <a:ext cx="341413" cy="408098"/>
            </a:xfrm>
            <a:custGeom>
              <a:avLst/>
              <a:gdLst/>
              <a:ahLst/>
              <a:cxnLst/>
              <a:rect l="l" t="t" r="r" b="b"/>
              <a:pathLst>
                <a:path w="2688046" h="3213079">
                  <a:moveTo>
                    <a:pt x="1056023" y="556744"/>
                  </a:moveTo>
                  <a:lnTo>
                    <a:pt x="1056023" y="906412"/>
                  </a:lnTo>
                  <a:cubicBezTo>
                    <a:pt x="641240" y="1029807"/>
                    <a:pt x="338989" y="1414134"/>
                    <a:pt x="338989" y="1869056"/>
                  </a:cubicBezTo>
                  <a:cubicBezTo>
                    <a:pt x="338989" y="2424121"/>
                    <a:pt x="788958" y="2874090"/>
                    <a:pt x="1344023" y="2874090"/>
                  </a:cubicBezTo>
                  <a:cubicBezTo>
                    <a:pt x="1899088" y="2874090"/>
                    <a:pt x="2349057" y="2424121"/>
                    <a:pt x="2349057" y="1869056"/>
                  </a:cubicBezTo>
                  <a:cubicBezTo>
                    <a:pt x="2349057" y="1414134"/>
                    <a:pt x="2046806" y="1029807"/>
                    <a:pt x="1632023" y="906412"/>
                  </a:cubicBezTo>
                  <a:lnTo>
                    <a:pt x="1632023" y="556744"/>
                  </a:lnTo>
                  <a:cubicBezTo>
                    <a:pt x="2235992" y="687900"/>
                    <a:pt x="2688046" y="1225687"/>
                    <a:pt x="2688046" y="1869056"/>
                  </a:cubicBezTo>
                  <a:cubicBezTo>
                    <a:pt x="2688046" y="2611339"/>
                    <a:pt x="2086306" y="3213079"/>
                    <a:pt x="1344023" y="3213079"/>
                  </a:cubicBezTo>
                  <a:cubicBezTo>
                    <a:pt x="601740" y="3213079"/>
                    <a:pt x="0" y="2611339"/>
                    <a:pt x="0" y="1869056"/>
                  </a:cubicBezTo>
                  <a:cubicBezTo>
                    <a:pt x="0" y="1225687"/>
                    <a:pt x="452054" y="687900"/>
                    <a:pt x="1056023" y="556744"/>
                  </a:cubicBezTo>
                  <a:close/>
                  <a:moveTo>
                    <a:pt x="1344023" y="0"/>
                  </a:moveTo>
                  <a:cubicBezTo>
                    <a:pt x="1443445" y="0"/>
                    <a:pt x="1524043" y="80598"/>
                    <a:pt x="1524043" y="180020"/>
                  </a:cubicBezTo>
                  <a:lnTo>
                    <a:pt x="1524043" y="1413058"/>
                  </a:lnTo>
                  <a:cubicBezTo>
                    <a:pt x="1524043" y="1512480"/>
                    <a:pt x="1443445" y="1593078"/>
                    <a:pt x="1344023" y="1593078"/>
                  </a:cubicBezTo>
                  <a:cubicBezTo>
                    <a:pt x="1244601" y="1593078"/>
                    <a:pt x="1164003" y="1512480"/>
                    <a:pt x="1164003" y="1413058"/>
                  </a:cubicBezTo>
                  <a:lnTo>
                    <a:pt x="1164003" y="180020"/>
                  </a:lnTo>
                  <a:cubicBezTo>
                    <a:pt x="1164003" y="80598"/>
                    <a:pt x="1244601" y="0"/>
                    <a:pt x="13440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grpSp>
      <p:grpSp>
        <p:nvGrpSpPr>
          <p:cNvPr id="63" name="Group 62">
            <a:extLst>
              <a:ext uri="{FF2B5EF4-FFF2-40B4-BE49-F238E27FC236}">
                <a16:creationId xmlns:a16="http://schemas.microsoft.com/office/drawing/2014/main" id="{95D9B8A6-F4F6-D470-9A6C-79E5B4119486}"/>
              </a:ext>
            </a:extLst>
          </p:cNvPr>
          <p:cNvGrpSpPr/>
          <p:nvPr/>
        </p:nvGrpSpPr>
        <p:grpSpPr>
          <a:xfrm>
            <a:off x="4075934" y="1309782"/>
            <a:ext cx="7981817" cy="5068064"/>
            <a:chOff x="4075934" y="1309782"/>
            <a:chExt cx="7981817" cy="5068064"/>
          </a:xfrm>
        </p:grpSpPr>
        <p:sp>
          <p:nvSpPr>
            <p:cNvPr id="5" name="Right Arrow 5">
              <a:extLst>
                <a:ext uri="{FF2B5EF4-FFF2-40B4-BE49-F238E27FC236}">
                  <a16:creationId xmlns:a16="http://schemas.microsoft.com/office/drawing/2014/main" id="{EBCF255A-3261-47E7-B698-349EA5BA112E}"/>
                </a:ext>
              </a:extLst>
            </p:cNvPr>
            <p:cNvSpPr/>
            <p:nvPr/>
          </p:nvSpPr>
          <p:spPr>
            <a:xfrm>
              <a:off x="5474460" y="2730186"/>
              <a:ext cx="1989692" cy="1487898"/>
            </a:xfrm>
            <a:prstGeom prst="rightArrow">
              <a:avLst/>
            </a:prstGeom>
            <a:solidFill>
              <a:schemeClr val="accent3"/>
            </a:solidFill>
            <a:ln>
              <a:noFill/>
            </a:ln>
            <a:scene3d>
              <a:camera prst="orthographicFront"/>
              <a:lightRig rig="balanced" dir="t"/>
            </a:scene3d>
            <a:sp3d extrusionH="457200" contourW="12700" prstMaterial="matte">
              <a:extrusionClr>
                <a:srgbClr val="FDBDC7"/>
              </a:extrusionClr>
              <a:contourClr>
                <a:schemeClr val="bg1">
                  <a:lumMod val="9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6" name="Block Arc 5">
              <a:extLst>
                <a:ext uri="{FF2B5EF4-FFF2-40B4-BE49-F238E27FC236}">
                  <a16:creationId xmlns:a16="http://schemas.microsoft.com/office/drawing/2014/main" id="{84CCE4FB-25BB-48F8-9DC4-B3D5D51D24AE}"/>
                </a:ext>
              </a:extLst>
            </p:cNvPr>
            <p:cNvSpPr/>
            <p:nvPr/>
          </p:nvSpPr>
          <p:spPr>
            <a:xfrm rot="5400000">
              <a:off x="4075934" y="1872205"/>
              <a:ext cx="3892275" cy="3892275"/>
            </a:xfrm>
            <a:prstGeom prst="blockArc">
              <a:avLst>
                <a:gd name="adj1" fmla="val 11864761"/>
                <a:gd name="adj2" fmla="val 20597355"/>
                <a:gd name="adj3" fmla="val 101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 name="TextBox 8">
              <a:extLst>
                <a:ext uri="{FF2B5EF4-FFF2-40B4-BE49-F238E27FC236}">
                  <a16:creationId xmlns:a16="http://schemas.microsoft.com/office/drawing/2014/main" id="{2617F922-CF00-4123-91B7-6B693A708295}"/>
                </a:ext>
              </a:extLst>
            </p:cNvPr>
            <p:cNvSpPr txBox="1"/>
            <p:nvPr/>
          </p:nvSpPr>
          <p:spPr>
            <a:xfrm>
              <a:off x="7933704" y="1523459"/>
              <a:ext cx="3981882" cy="1200329"/>
            </a:xfrm>
            <a:prstGeom prst="rect">
              <a:avLst/>
            </a:prstGeom>
            <a:noFill/>
          </p:spPr>
          <p:txBody>
            <a:bodyPr wrap="square" rtlCol="0">
              <a:spAutoFit/>
            </a:bodyPr>
            <a:lstStyle/>
            <a:p>
              <a:pPr algn="just"/>
              <a:r>
                <a:rPr lang="id-ID" sz="1200" dirty="0"/>
                <a:t>Konflik internal dalam keluarga Pak Raja mencerminkan krisis identitas tradisional. Ketegangan antara nilai kesetiaan dan kenyataan emosional keluarga menggambarkan perubahan peran sosial akibat modernitas. Anak-anak Pak Raja mengalami pergolakan batin dalam memahami identitas dan warisan keluarga yang ternyata penuh konflik.</a:t>
              </a:r>
              <a:endParaRPr lang="ko-KR" altLang="en-US" sz="1200" dirty="0">
                <a:solidFill>
                  <a:schemeClr val="tx1">
                    <a:lumMod val="75000"/>
                    <a:lumOff val="25000"/>
                  </a:schemeClr>
                </a:solidFill>
                <a:cs typeface="Arial" pitchFamily="34" charset="0"/>
              </a:endParaRPr>
            </a:p>
          </p:txBody>
        </p:sp>
        <p:sp>
          <p:nvSpPr>
            <p:cNvPr id="12" name="TextBox 11">
              <a:extLst>
                <a:ext uri="{FF2B5EF4-FFF2-40B4-BE49-F238E27FC236}">
                  <a16:creationId xmlns:a16="http://schemas.microsoft.com/office/drawing/2014/main" id="{03B4FEF6-2936-4A49-97D1-772A678A1819}"/>
                </a:ext>
              </a:extLst>
            </p:cNvPr>
            <p:cNvSpPr txBox="1"/>
            <p:nvPr/>
          </p:nvSpPr>
          <p:spPr>
            <a:xfrm>
              <a:off x="8165475" y="3694560"/>
              <a:ext cx="3892276" cy="1200329"/>
            </a:xfrm>
            <a:prstGeom prst="rect">
              <a:avLst/>
            </a:prstGeom>
            <a:noFill/>
          </p:spPr>
          <p:txBody>
            <a:bodyPr wrap="square" rtlCol="0">
              <a:spAutoFit/>
            </a:bodyPr>
            <a:lstStyle/>
            <a:p>
              <a:pPr algn="just"/>
              <a:r>
                <a:rPr lang="id-ID" sz="1200" dirty="0"/>
                <a:t>Karakter Jeng Yah mewakili perempuan mandiri yang menantang norma patriarki. Ia memiliki keterampilan dalam industri kretek dan menunjukkan bahwa perempuan mampu mengambil peran penting dalam dunia kerja dan bisnis, sebuah kritik terhadap pembatasan tradisional terhadap perempuan.</a:t>
              </a:r>
              <a:r>
                <a:rPr lang="en-US" altLang="ko-KR" sz="1200" dirty="0">
                  <a:solidFill>
                    <a:schemeClr val="tx1">
                      <a:lumMod val="75000"/>
                      <a:lumOff val="25000"/>
                    </a:schemeClr>
                  </a:solidFill>
                  <a:cs typeface="Arial" pitchFamily="34" charset="0"/>
                </a:rPr>
                <a:t>.    </a:t>
              </a:r>
              <a:endParaRPr lang="ko-KR" altLang="en-US" sz="1200" dirty="0">
                <a:solidFill>
                  <a:schemeClr val="tx1">
                    <a:lumMod val="75000"/>
                    <a:lumOff val="25000"/>
                  </a:schemeClr>
                </a:solidFill>
                <a:cs typeface="Arial" pitchFamily="34" charset="0"/>
              </a:endParaRPr>
            </a:p>
          </p:txBody>
        </p:sp>
        <p:sp>
          <p:nvSpPr>
            <p:cNvPr id="15" name="TextBox 14">
              <a:extLst>
                <a:ext uri="{FF2B5EF4-FFF2-40B4-BE49-F238E27FC236}">
                  <a16:creationId xmlns:a16="http://schemas.microsoft.com/office/drawing/2014/main" id="{FC954FC2-9B4E-4DB3-8B50-5F940C6F9948}"/>
                </a:ext>
              </a:extLst>
            </p:cNvPr>
            <p:cNvSpPr txBox="1"/>
            <p:nvPr/>
          </p:nvSpPr>
          <p:spPr>
            <a:xfrm>
              <a:off x="7914844" y="5362183"/>
              <a:ext cx="4142907" cy="1015663"/>
            </a:xfrm>
            <a:prstGeom prst="rect">
              <a:avLst/>
            </a:prstGeom>
            <a:noFill/>
          </p:spPr>
          <p:txBody>
            <a:bodyPr wrap="square" rtlCol="0">
              <a:spAutoFit/>
            </a:bodyPr>
            <a:lstStyle/>
            <a:p>
              <a:pPr algn="just"/>
              <a:r>
                <a:rPr lang="sv-SE" altLang="ko-KR" sz="1200" dirty="0">
                  <a:solidFill>
                    <a:schemeClr val="tx1">
                      <a:lumMod val="75000"/>
                      <a:lumOff val="25000"/>
                    </a:schemeClr>
                  </a:solidFill>
                  <a:cs typeface="Arial" pitchFamily="34" charset="0"/>
                </a:rPr>
                <a:t>Konflik antara pelestarian tradisi dan tuntutan modernisasi tergambar dalam perjuangan mempertahankan usaha keluarga Kretek Gadis. Industri lokal menghadapi tekanan globalisasi, mencerminkan tantangan mempertahankan nilai budaya di tengah perubahan ekonomi.</a:t>
              </a:r>
              <a:endParaRPr lang="ko-KR" altLang="en-US" sz="1200" dirty="0">
                <a:solidFill>
                  <a:schemeClr val="tx1">
                    <a:lumMod val="75000"/>
                    <a:lumOff val="25000"/>
                  </a:schemeClr>
                </a:solidFill>
                <a:cs typeface="Arial" pitchFamily="34" charset="0"/>
              </a:endParaRPr>
            </a:p>
          </p:txBody>
        </p:sp>
        <p:sp>
          <p:nvSpPr>
            <p:cNvPr id="16" name="TextBox 15">
              <a:extLst>
                <a:ext uri="{FF2B5EF4-FFF2-40B4-BE49-F238E27FC236}">
                  <a16:creationId xmlns:a16="http://schemas.microsoft.com/office/drawing/2014/main" id="{34DD026F-7E30-4E19-A25F-DAD37553D44E}"/>
                </a:ext>
              </a:extLst>
            </p:cNvPr>
            <p:cNvSpPr txBox="1"/>
            <p:nvPr/>
          </p:nvSpPr>
          <p:spPr>
            <a:xfrm>
              <a:off x="7914844" y="5085184"/>
              <a:ext cx="2512833" cy="276999"/>
            </a:xfrm>
            <a:prstGeom prst="rect">
              <a:avLst/>
            </a:prstGeom>
            <a:noFill/>
          </p:spPr>
          <p:txBody>
            <a:bodyPr wrap="square" rtlCol="0">
              <a:spAutoFit/>
            </a:bodyPr>
            <a:lstStyle/>
            <a:p>
              <a:r>
                <a:rPr lang="en-US" altLang="ko-KR" sz="1200" b="1" dirty="0" err="1">
                  <a:solidFill>
                    <a:schemeClr val="tx1">
                      <a:lumMod val="75000"/>
                      <a:lumOff val="25000"/>
                    </a:schemeClr>
                  </a:solidFill>
                  <a:cs typeface="Arial" pitchFamily="34" charset="0"/>
                </a:rPr>
                <a:t>Tradisi</a:t>
              </a:r>
              <a:r>
                <a:rPr lang="en-US" altLang="ko-KR" sz="1200" b="1" dirty="0">
                  <a:solidFill>
                    <a:schemeClr val="tx1">
                      <a:lumMod val="75000"/>
                      <a:lumOff val="25000"/>
                    </a:schemeClr>
                  </a:solidFill>
                  <a:cs typeface="Arial" pitchFamily="34" charset="0"/>
                </a:rPr>
                <a:t> vs </a:t>
              </a:r>
              <a:r>
                <a:rPr lang="en-US" altLang="ko-KR" sz="1200" b="1" dirty="0" err="1">
                  <a:solidFill>
                    <a:schemeClr val="tx1">
                      <a:lumMod val="75000"/>
                      <a:lumOff val="25000"/>
                    </a:schemeClr>
                  </a:solidFill>
                  <a:cs typeface="Arial" pitchFamily="34" charset="0"/>
                </a:rPr>
                <a:t>Modernitas</a:t>
              </a:r>
              <a:endParaRPr lang="ko-KR" altLang="en-US" sz="1200" b="1" dirty="0">
                <a:solidFill>
                  <a:schemeClr val="tx1">
                    <a:lumMod val="75000"/>
                    <a:lumOff val="25000"/>
                  </a:schemeClr>
                </a:solidFill>
                <a:cs typeface="Arial" pitchFamily="34" charset="0"/>
              </a:endParaRPr>
            </a:p>
          </p:txBody>
        </p:sp>
        <p:sp>
          <p:nvSpPr>
            <p:cNvPr id="26" name="TextBox 25">
              <a:extLst>
                <a:ext uri="{FF2B5EF4-FFF2-40B4-BE49-F238E27FC236}">
                  <a16:creationId xmlns:a16="http://schemas.microsoft.com/office/drawing/2014/main" id="{06DEF19E-2934-4237-A8A7-740E6D8CAB5A}"/>
                </a:ext>
              </a:extLst>
            </p:cNvPr>
            <p:cNvSpPr txBox="1"/>
            <p:nvPr/>
          </p:nvSpPr>
          <p:spPr>
            <a:xfrm>
              <a:off x="6120191" y="3322624"/>
              <a:ext cx="1142091" cy="307777"/>
            </a:xfrm>
            <a:prstGeom prst="rect">
              <a:avLst/>
            </a:prstGeom>
            <a:noFill/>
          </p:spPr>
          <p:txBody>
            <a:bodyPr wrap="square" rtlCol="0" anchor="ctr">
              <a:spAutoFit/>
            </a:bodyPr>
            <a:lstStyle/>
            <a:p>
              <a:pPr algn="ctr"/>
              <a:r>
                <a:rPr lang="en-US" altLang="ko-KR" sz="1400" b="1" dirty="0">
                  <a:solidFill>
                    <a:schemeClr val="bg1"/>
                  </a:solidFill>
                  <a:cs typeface="Arial" pitchFamily="34" charset="0"/>
                </a:rPr>
                <a:t>Option A</a:t>
              </a:r>
              <a:endParaRPr lang="ko-KR" altLang="en-US" sz="1400" b="1" dirty="0">
                <a:solidFill>
                  <a:schemeClr val="bg1"/>
                </a:solidFill>
                <a:cs typeface="Arial" pitchFamily="34" charset="0"/>
              </a:endParaRPr>
            </a:p>
          </p:txBody>
        </p:sp>
        <p:cxnSp>
          <p:nvCxnSpPr>
            <p:cNvPr id="29" name="Elbow Connector 30">
              <a:extLst>
                <a:ext uri="{FF2B5EF4-FFF2-40B4-BE49-F238E27FC236}">
                  <a16:creationId xmlns:a16="http://schemas.microsoft.com/office/drawing/2014/main" id="{8815EF0C-6F06-4C3F-B6C7-8AA13031378A}"/>
                </a:ext>
              </a:extLst>
            </p:cNvPr>
            <p:cNvCxnSpPr>
              <a:cxnSpLocks/>
            </p:cNvCxnSpPr>
            <p:nvPr/>
          </p:nvCxnSpPr>
          <p:spPr>
            <a:xfrm>
              <a:off x="7898141" y="3026948"/>
              <a:ext cx="1623929" cy="377323"/>
            </a:xfrm>
            <a:prstGeom prst="bentConnector3">
              <a:avLst>
                <a:gd name="adj1" fmla="val 100894"/>
              </a:avLst>
            </a:prstGeom>
            <a:ln w="38100">
              <a:solidFill>
                <a:schemeClr val="accent3"/>
              </a:solidFill>
              <a:prstDash val="solid"/>
              <a:headEnd type="none"/>
              <a:tailEnd type="ova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DCDDB10A-D903-44A3-A75C-37F02B6E1084}"/>
                </a:ext>
              </a:extLst>
            </p:cNvPr>
            <p:cNvSpPr/>
            <p:nvPr/>
          </p:nvSpPr>
          <p:spPr>
            <a:xfrm>
              <a:off x="6813080" y="1980745"/>
              <a:ext cx="360040" cy="3600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2" name="Oval 31">
              <a:extLst>
                <a:ext uri="{FF2B5EF4-FFF2-40B4-BE49-F238E27FC236}">
                  <a16:creationId xmlns:a16="http://schemas.microsoft.com/office/drawing/2014/main" id="{F8CEB911-41D9-4686-A75D-378D8DC54455}"/>
                </a:ext>
              </a:extLst>
            </p:cNvPr>
            <p:cNvSpPr/>
            <p:nvPr/>
          </p:nvSpPr>
          <p:spPr>
            <a:xfrm>
              <a:off x="7573664" y="2852936"/>
              <a:ext cx="360040" cy="3600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3" name="Oval 32">
              <a:extLst>
                <a:ext uri="{FF2B5EF4-FFF2-40B4-BE49-F238E27FC236}">
                  <a16:creationId xmlns:a16="http://schemas.microsoft.com/office/drawing/2014/main" id="{8A567AA3-FA5A-4565-98E8-1B616180622F}"/>
                </a:ext>
              </a:extLst>
            </p:cNvPr>
            <p:cNvSpPr/>
            <p:nvPr/>
          </p:nvSpPr>
          <p:spPr>
            <a:xfrm>
              <a:off x="6813080" y="5309552"/>
              <a:ext cx="360040" cy="3600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cxnSp>
          <p:nvCxnSpPr>
            <p:cNvPr id="37" name="Elbow Connector 39">
              <a:extLst>
                <a:ext uri="{FF2B5EF4-FFF2-40B4-BE49-F238E27FC236}">
                  <a16:creationId xmlns:a16="http://schemas.microsoft.com/office/drawing/2014/main" id="{393AFDEA-1D42-4D08-A5CC-151A9FA29E36}"/>
                </a:ext>
              </a:extLst>
            </p:cNvPr>
            <p:cNvCxnSpPr/>
            <p:nvPr/>
          </p:nvCxnSpPr>
          <p:spPr>
            <a:xfrm rot="10800000" flipH="1">
              <a:off x="7072381" y="5223293"/>
              <a:ext cx="777620" cy="265779"/>
            </a:xfrm>
            <a:prstGeom prst="bentConnector3">
              <a:avLst/>
            </a:prstGeom>
            <a:ln w="38100">
              <a:solidFill>
                <a:schemeClr val="accent3"/>
              </a:solidFill>
              <a:prstDash val="solid"/>
              <a:headEnd type="none"/>
              <a:tailEnd type="oval"/>
            </a:ln>
          </p:spPr>
          <p:style>
            <a:lnRef idx="1">
              <a:schemeClr val="accent1"/>
            </a:lnRef>
            <a:fillRef idx="0">
              <a:schemeClr val="accent1"/>
            </a:fillRef>
            <a:effectRef idx="0">
              <a:schemeClr val="accent1"/>
            </a:effectRef>
            <a:fontRef idx="minor">
              <a:schemeClr val="tx1"/>
            </a:fontRef>
          </p:style>
        </p:cxnSp>
        <p:cxnSp>
          <p:nvCxnSpPr>
            <p:cNvPr id="39" name="Elbow Connector 41">
              <a:extLst>
                <a:ext uri="{FF2B5EF4-FFF2-40B4-BE49-F238E27FC236}">
                  <a16:creationId xmlns:a16="http://schemas.microsoft.com/office/drawing/2014/main" id="{56B344E6-AD67-4EDC-9625-D6307BF4D20C}"/>
                </a:ext>
              </a:extLst>
            </p:cNvPr>
            <p:cNvCxnSpPr/>
            <p:nvPr/>
          </p:nvCxnSpPr>
          <p:spPr>
            <a:xfrm rot="10800000" flipH="1">
              <a:off x="7072380" y="1912240"/>
              <a:ext cx="777620" cy="265779"/>
            </a:xfrm>
            <a:prstGeom prst="bentConnector3">
              <a:avLst/>
            </a:prstGeom>
            <a:ln w="38100">
              <a:solidFill>
                <a:schemeClr val="accent3"/>
              </a:solidFill>
              <a:prstDash val="solid"/>
              <a:headEnd type="none"/>
              <a:tailEnd type="oval"/>
            </a:ln>
          </p:spPr>
          <p:style>
            <a:lnRef idx="1">
              <a:schemeClr val="accent1"/>
            </a:lnRef>
            <a:fillRef idx="0">
              <a:schemeClr val="accent1"/>
            </a:fillRef>
            <a:effectRef idx="0">
              <a:schemeClr val="accent1"/>
            </a:effectRef>
            <a:fontRef idx="minor">
              <a:schemeClr val="tx1"/>
            </a:fontRef>
          </p:style>
        </p:cxnSp>
        <p:sp>
          <p:nvSpPr>
            <p:cNvPr id="41" name="Donut 39">
              <a:extLst>
                <a:ext uri="{FF2B5EF4-FFF2-40B4-BE49-F238E27FC236}">
                  <a16:creationId xmlns:a16="http://schemas.microsoft.com/office/drawing/2014/main" id="{A685F633-3A6D-448E-A116-6E8C7FD0ED22}"/>
                </a:ext>
              </a:extLst>
            </p:cNvPr>
            <p:cNvSpPr/>
            <p:nvPr/>
          </p:nvSpPr>
          <p:spPr>
            <a:xfrm>
              <a:off x="5659364" y="3294243"/>
              <a:ext cx="404132" cy="404132"/>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42" name="TextBox 41">
              <a:extLst>
                <a:ext uri="{FF2B5EF4-FFF2-40B4-BE49-F238E27FC236}">
                  <a16:creationId xmlns:a16="http://schemas.microsoft.com/office/drawing/2014/main" id="{368DD685-D6C7-C6FD-FCBC-C223FDE17545}"/>
                </a:ext>
              </a:extLst>
            </p:cNvPr>
            <p:cNvSpPr txBox="1"/>
            <p:nvPr/>
          </p:nvSpPr>
          <p:spPr>
            <a:xfrm>
              <a:off x="7914844" y="1309782"/>
              <a:ext cx="3106082" cy="276999"/>
            </a:xfrm>
            <a:prstGeom prst="rect">
              <a:avLst/>
            </a:prstGeom>
            <a:noFill/>
          </p:spPr>
          <p:txBody>
            <a:bodyPr wrap="square" rtlCol="0">
              <a:spAutoFit/>
            </a:bodyPr>
            <a:lstStyle/>
            <a:p>
              <a:r>
                <a:rPr lang="en-US" altLang="ko-KR" sz="1200" b="1" dirty="0" err="1">
                  <a:solidFill>
                    <a:schemeClr val="tx1">
                      <a:lumMod val="75000"/>
                      <a:lumOff val="25000"/>
                    </a:schemeClr>
                  </a:solidFill>
                  <a:cs typeface="Arial" pitchFamily="34" charset="0"/>
                </a:rPr>
                <a:t>Dinamika</a:t>
              </a:r>
              <a:r>
                <a:rPr lang="en-US" altLang="ko-KR" sz="1200" b="1" dirty="0">
                  <a:solidFill>
                    <a:schemeClr val="tx1">
                      <a:lumMod val="75000"/>
                      <a:lumOff val="25000"/>
                    </a:schemeClr>
                  </a:solidFill>
                  <a:cs typeface="Arial" pitchFamily="34" charset="0"/>
                </a:rPr>
                <a:t> </a:t>
              </a:r>
              <a:r>
                <a:rPr lang="en-US" altLang="ko-KR" sz="1200" b="1" dirty="0" err="1">
                  <a:solidFill>
                    <a:schemeClr val="tx1">
                      <a:lumMod val="75000"/>
                      <a:lumOff val="25000"/>
                    </a:schemeClr>
                  </a:solidFill>
                  <a:cs typeface="Arial" pitchFamily="34" charset="0"/>
                </a:rPr>
                <a:t>Sosial</a:t>
              </a:r>
              <a:r>
                <a:rPr lang="en-US" altLang="ko-KR" sz="1200" b="1" dirty="0">
                  <a:solidFill>
                    <a:schemeClr val="tx1">
                      <a:lumMod val="75000"/>
                      <a:lumOff val="25000"/>
                    </a:schemeClr>
                  </a:solidFill>
                  <a:cs typeface="Arial" pitchFamily="34" charset="0"/>
                </a:rPr>
                <a:t> dan </a:t>
              </a:r>
              <a:r>
                <a:rPr lang="en-US" altLang="ko-KR" sz="1200" b="1" dirty="0" err="1">
                  <a:solidFill>
                    <a:schemeClr val="tx1">
                      <a:lumMod val="75000"/>
                      <a:lumOff val="25000"/>
                    </a:schemeClr>
                  </a:solidFill>
                  <a:cs typeface="Arial" pitchFamily="34" charset="0"/>
                </a:rPr>
                <a:t>Konflik</a:t>
              </a:r>
              <a:r>
                <a:rPr lang="en-US" altLang="ko-KR" sz="1200" b="1" dirty="0">
                  <a:solidFill>
                    <a:schemeClr val="tx1">
                      <a:lumMod val="75000"/>
                      <a:lumOff val="25000"/>
                    </a:schemeClr>
                  </a:solidFill>
                  <a:cs typeface="Arial" pitchFamily="34" charset="0"/>
                </a:rPr>
                <a:t> </a:t>
              </a:r>
              <a:r>
                <a:rPr lang="en-US" altLang="ko-KR" sz="1200" b="1" dirty="0" err="1">
                  <a:solidFill>
                    <a:schemeClr val="tx1">
                      <a:lumMod val="75000"/>
                      <a:lumOff val="25000"/>
                    </a:schemeClr>
                  </a:solidFill>
                  <a:cs typeface="Arial" pitchFamily="34" charset="0"/>
                </a:rPr>
                <a:t>Keluarga</a:t>
              </a:r>
              <a:endParaRPr lang="ko-KR" altLang="en-US" sz="1200" b="1" dirty="0">
                <a:solidFill>
                  <a:schemeClr val="tx1">
                    <a:lumMod val="75000"/>
                    <a:lumOff val="25000"/>
                  </a:schemeClr>
                </a:solidFill>
                <a:cs typeface="Arial" pitchFamily="34" charset="0"/>
              </a:endParaRPr>
            </a:p>
          </p:txBody>
        </p:sp>
        <p:sp>
          <p:nvSpPr>
            <p:cNvPr id="43" name="TextBox 42">
              <a:extLst>
                <a:ext uri="{FF2B5EF4-FFF2-40B4-BE49-F238E27FC236}">
                  <a16:creationId xmlns:a16="http://schemas.microsoft.com/office/drawing/2014/main" id="{500B4CE2-C88D-6E7B-51AE-497ADE52633A}"/>
                </a:ext>
              </a:extLst>
            </p:cNvPr>
            <p:cNvSpPr txBox="1"/>
            <p:nvPr/>
          </p:nvSpPr>
          <p:spPr>
            <a:xfrm>
              <a:off x="8165475" y="3491901"/>
              <a:ext cx="3106082" cy="276999"/>
            </a:xfrm>
            <a:prstGeom prst="rect">
              <a:avLst/>
            </a:prstGeom>
            <a:noFill/>
          </p:spPr>
          <p:txBody>
            <a:bodyPr wrap="square" rtlCol="0">
              <a:spAutoFit/>
            </a:bodyPr>
            <a:lstStyle/>
            <a:p>
              <a:r>
                <a:rPr lang="nl-NL" altLang="ko-KR" sz="1200" b="1" dirty="0">
                  <a:solidFill>
                    <a:schemeClr val="tx1">
                      <a:lumMod val="75000"/>
                      <a:lumOff val="25000"/>
                    </a:schemeClr>
                  </a:solidFill>
                  <a:cs typeface="Arial" pitchFamily="34" charset="0"/>
                </a:rPr>
                <a:t>Kesetaraan Gender dan Peran Perempuan</a:t>
              </a:r>
              <a:endParaRPr lang="ko-KR" altLang="en-US" sz="1200" b="1" dirty="0">
                <a:solidFill>
                  <a:schemeClr val="tx1">
                    <a:lumMod val="75000"/>
                    <a:lumOff val="25000"/>
                  </a:schemeClr>
                </a:solidFill>
                <a:cs typeface="Arial" pitchFamily="34" charset="0"/>
              </a:endParaRPr>
            </a:p>
          </p:txBody>
        </p:sp>
      </p:grpSp>
      <p:grpSp>
        <p:nvGrpSpPr>
          <p:cNvPr id="65" name="Group 64">
            <a:extLst>
              <a:ext uri="{FF2B5EF4-FFF2-40B4-BE49-F238E27FC236}">
                <a16:creationId xmlns:a16="http://schemas.microsoft.com/office/drawing/2014/main" id="{FA9FFB84-CAAD-0A21-5D67-4F719271A902}"/>
              </a:ext>
            </a:extLst>
          </p:cNvPr>
          <p:cNvGrpSpPr/>
          <p:nvPr/>
        </p:nvGrpSpPr>
        <p:grpSpPr>
          <a:xfrm>
            <a:off x="230295" y="-39882"/>
            <a:ext cx="2249361" cy="1045921"/>
            <a:chOff x="5232400" y="-221728"/>
            <a:chExt cx="3092350" cy="1406759"/>
          </a:xfrm>
        </p:grpSpPr>
        <p:sp>
          <p:nvSpPr>
            <p:cNvPr id="66" name="Rectangle: Rounded Corners 65">
              <a:extLst>
                <a:ext uri="{FF2B5EF4-FFF2-40B4-BE49-F238E27FC236}">
                  <a16:creationId xmlns:a16="http://schemas.microsoft.com/office/drawing/2014/main" id="{76A228F1-5B56-B726-CB44-BD019287D53B}"/>
                </a:ext>
              </a:extLst>
            </p:cNvPr>
            <p:cNvSpPr/>
            <p:nvPr/>
          </p:nvSpPr>
          <p:spPr>
            <a:xfrm>
              <a:off x="5232400" y="-112067"/>
              <a:ext cx="2908300" cy="98899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67" name="Picture 66">
              <a:extLst>
                <a:ext uri="{FF2B5EF4-FFF2-40B4-BE49-F238E27FC236}">
                  <a16:creationId xmlns:a16="http://schemas.microsoft.com/office/drawing/2014/main" id="{0DF8D16A-17B0-C3D9-E144-03F1AD2E9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9874">
              <a:off x="5826346" y="-221728"/>
              <a:ext cx="2498404" cy="1406759"/>
            </a:xfrm>
            <a:prstGeom prst="rect">
              <a:avLst/>
            </a:prstGeom>
          </p:spPr>
        </p:pic>
        <p:pic>
          <p:nvPicPr>
            <p:cNvPr id="68" name="Picture 67">
              <a:extLst>
                <a:ext uri="{FF2B5EF4-FFF2-40B4-BE49-F238E27FC236}">
                  <a16:creationId xmlns:a16="http://schemas.microsoft.com/office/drawing/2014/main" id="{3B3870E6-BC73-67FD-B831-92A64C6F25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1550" y="98366"/>
              <a:ext cx="641561" cy="645426"/>
            </a:xfrm>
            <a:prstGeom prst="rect">
              <a:avLst/>
            </a:prstGeom>
          </p:spPr>
        </p:pic>
      </p:grpSp>
      <p:sp>
        <p:nvSpPr>
          <p:cNvPr id="70" name="TextBox 69">
            <a:extLst>
              <a:ext uri="{FF2B5EF4-FFF2-40B4-BE49-F238E27FC236}">
                <a16:creationId xmlns:a16="http://schemas.microsoft.com/office/drawing/2014/main" id="{C1F333E9-BF29-76AB-03E6-C432EBD7A890}"/>
              </a:ext>
            </a:extLst>
          </p:cNvPr>
          <p:cNvSpPr txBox="1"/>
          <p:nvPr/>
        </p:nvSpPr>
        <p:spPr>
          <a:xfrm flipH="1">
            <a:off x="-8799148" y="5146739"/>
            <a:ext cx="8933397" cy="1446550"/>
          </a:xfrm>
          <a:prstGeom prst="rect">
            <a:avLst/>
          </a:prstGeom>
          <a:noFill/>
        </p:spPr>
        <p:txBody>
          <a:bodyPr wrap="square" rtlCol="0">
            <a:spAutoFit/>
          </a:bodyPr>
          <a:lstStyle/>
          <a:p>
            <a:r>
              <a:rPr lang="en-US" sz="8800" dirty="0">
                <a:solidFill>
                  <a:schemeClr val="bg1"/>
                </a:solidFill>
                <a:latin typeface="Arial Black" panose="020B0A04020102020204" pitchFamily="34" charset="0"/>
              </a:rPr>
              <a:t>TERIMA</a:t>
            </a:r>
            <a:endParaRPr lang="en-ID" sz="8800" dirty="0">
              <a:solidFill>
                <a:schemeClr val="bg1"/>
              </a:solidFill>
              <a:latin typeface="Arial Black" panose="020B0A04020102020204" pitchFamily="34" charset="0"/>
            </a:endParaRPr>
          </a:p>
        </p:txBody>
      </p:sp>
      <p:sp>
        <p:nvSpPr>
          <p:cNvPr id="71" name="TextBox 70">
            <a:extLst>
              <a:ext uri="{FF2B5EF4-FFF2-40B4-BE49-F238E27FC236}">
                <a16:creationId xmlns:a16="http://schemas.microsoft.com/office/drawing/2014/main" id="{A7C92FC4-AB60-FD3A-4FD6-6361F25A6873}"/>
              </a:ext>
            </a:extLst>
          </p:cNvPr>
          <p:cNvSpPr txBox="1"/>
          <p:nvPr/>
        </p:nvSpPr>
        <p:spPr>
          <a:xfrm flipH="1">
            <a:off x="14600570" y="6134725"/>
            <a:ext cx="5070799" cy="1446550"/>
          </a:xfrm>
          <a:prstGeom prst="rect">
            <a:avLst/>
          </a:prstGeom>
          <a:noFill/>
        </p:spPr>
        <p:txBody>
          <a:bodyPr wrap="square" rtlCol="0">
            <a:spAutoFit/>
          </a:bodyPr>
          <a:lstStyle/>
          <a:p>
            <a:r>
              <a:rPr lang="en-US" sz="8800" dirty="0">
                <a:solidFill>
                  <a:schemeClr val="bg1"/>
                </a:solidFill>
                <a:latin typeface="Arial Black" panose="020B0A04020102020204" pitchFamily="34" charset="0"/>
              </a:rPr>
              <a:t>KASIH</a:t>
            </a:r>
            <a:endParaRPr lang="en-ID" sz="8800" dirty="0">
              <a:solidFill>
                <a:schemeClr val="bg1"/>
              </a:solidFill>
              <a:latin typeface="Arial Black" panose="020B0A04020102020204" pitchFamily="34" charset="0"/>
            </a:endParaRPr>
          </a:p>
        </p:txBody>
      </p:sp>
      <p:pic>
        <p:nvPicPr>
          <p:cNvPr id="72" name="Picture 71">
            <a:extLst>
              <a:ext uri="{FF2B5EF4-FFF2-40B4-BE49-F238E27FC236}">
                <a16:creationId xmlns:a16="http://schemas.microsoft.com/office/drawing/2014/main" id="{8BB84537-859C-CB26-315A-9E8D0C7EC7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2998" y="376718"/>
            <a:ext cx="2133600" cy="2143125"/>
          </a:xfrm>
          <a:prstGeom prst="rect">
            <a:avLst/>
          </a:prstGeom>
        </p:spPr>
      </p:pic>
      <p:sp>
        <p:nvSpPr>
          <p:cNvPr id="73" name="Flowchart: Connector 72">
            <a:extLst>
              <a:ext uri="{FF2B5EF4-FFF2-40B4-BE49-F238E27FC236}">
                <a16:creationId xmlns:a16="http://schemas.microsoft.com/office/drawing/2014/main" id="{2B591F02-2DEB-0E41-59D4-10DECC262595}"/>
              </a:ext>
            </a:extLst>
          </p:cNvPr>
          <p:cNvSpPr/>
          <p:nvPr/>
        </p:nvSpPr>
        <p:spPr>
          <a:xfrm>
            <a:off x="12825812" y="198107"/>
            <a:ext cx="2947544" cy="2832301"/>
          </a:xfrm>
          <a:prstGeom prst="flowChartConnector">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4" name="Flowchart: Connector 73">
            <a:extLst>
              <a:ext uri="{FF2B5EF4-FFF2-40B4-BE49-F238E27FC236}">
                <a16:creationId xmlns:a16="http://schemas.microsoft.com/office/drawing/2014/main" id="{15F18780-8966-D107-8AB9-76AC671DB0B5}"/>
              </a:ext>
            </a:extLst>
          </p:cNvPr>
          <p:cNvSpPr/>
          <p:nvPr/>
        </p:nvSpPr>
        <p:spPr>
          <a:xfrm>
            <a:off x="-7972574" y="53773"/>
            <a:ext cx="3195587" cy="3079650"/>
          </a:xfrm>
          <a:prstGeom prst="flowChartConnector">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79" name="Picture 78">
            <a:extLst>
              <a:ext uri="{FF2B5EF4-FFF2-40B4-BE49-F238E27FC236}">
                <a16:creationId xmlns:a16="http://schemas.microsoft.com/office/drawing/2014/main" id="{E740564C-FA16-D486-B764-9A547C12A69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4276539" y="4152275"/>
            <a:ext cx="12192000" cy="6858000"/>
          </a:xfrm>
          <a:prstGeom prst="rect">
            <a:avLst/>
          </a:prstGeom>
        </p:spPr>
      </p:pic>
      <p:sp>
        <p:nvSpPr>
          <p:cNvPr id="48" name="Rectangle 47">
            <a:extLst>
              <a:ext uri="{FF2B5EF4-FFF2-40B4-BE49-F238E27FC236}">
                <a16:creationId xmlns:a16="http://schemas.microsoft.com/office/drawing/2014/main" id="{0EC97203-799F-4FAC-A277-336238ED2D10}"/>
              </a:ext>
            </a:extLst>
          </p:cNvPr>
          <p:cNvSpPr/>
          <p:nvPr/>
        </p:nvSpPr>
        <p:spPr>
          <a:xfrm>
            <a:off x="16862207" y="1435032"/>
            <a:ext cx="5108316" cy="610097"/>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Cooper Black" panose="0208090404030B020404" pitchFamily="18" charset="0"/>
                <a:ea typeface="Adobe Gothic Std B" panose="020B0800000000000000" pitchFamily="34" charset="-128"/>
              </a:rPr>
              <a:t>Kesimpulan</a:t>
            </a:r>
            <a:endParaRPr lang="en-ID" sz="4800" dirty="0">
              <a:latin typeface="Cooper Black" panose="0208090404030B020404" pitchFamily="18" charset="0"/>
              <a:ea typeface="Adobe Gothic Std B" panose="020B0800000000000000" pitchFamily="34" charset="-128"/>
            </a:endParaRPr>
          </a:p>
        </p:txBody>
      </p:sp>
      <p:sp>
        <p:nvSpPr>
          <p:cNvPr id="49" name="Arrow: Left-Right-Up 48">
            <a:extLst>
              <a:ext uri="{FF2B5EF4-FFF2-40B4-BE49-F238E27FC236}">
                <a16:creationId xmlns:a16="http://schemas.microsoft.com/office/drawing/2014/main" id="{5BF6A56A-F453-4BA9-B412-79D3149BD7A7}"/>
              </a:ext>
            </a:extLst>
          </p:cNvPr>
          <p:cNvSpPr/>
          <p:nvPr/>
        </p:nvSpPr>
        <p:spPr>
          <a:xfrm>
            <a:off x="4881284" y="-2419428"/>
            <a:ext cx="778080" cy="492172"/>
          </a:xfrm>
          <a:prstGeom prst="leftRightUpArrow">
            <a:avLst/>
          </a:prstGeom>
          <a:gradFill flip="none" rotWithShape="1">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0" name="Rectangle: Rounded Corners 49">
            <a:extLst>
              <a:ext uri="{FF2B5EF4-FFF2-40B4-BE49-F238E27FC236}">
                <a16:creationId xmlns:a16="http://schemas.microsoft.com/office/drawing/2014/main" id="{80E19198-CAE6-4421-B26B-58D8F5774E22}"/>
              </a:ext>
            </a:extLst>
          </p:cNvPr>
          <p:cNvSpPr/>
          <p:nvPr/>
        </p:nvSpPr>
        <p:spPr>
          <a:xfrm>
            <a:off x="-3625594" y="2632782"/>
            <a:ext cx="3195588" cy="4427845"/>
          </a:xfrm>
          <a:prstGeom prst="roundRect">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D" dirty="0"/>
              <a:t>Novel </a:t>
            </a:r>
            <a:r>
              <a:rPr lang="en-ID" dirty="0" err="1"/>
              <a:t>Gadis</a:t>
            </a:r>
            <a:r>
              <a:rPr lang="en-ID" dirty="0"/>
              <a:t> Kretek </a:t>
            </a:r>
            <a:r>
              <a:rPr lang="en-ID" dirty="0" err="1"/>
              <a:t>karya</a:t>
            </a:r>
            <a:r>
              <a:rPr lang="en-ID" dirty="0"/>
              <a:t> </a:t>
            </a:r>
            <a:r>
              <a:rPr lang="en-ID" dirty="0" err="1"/>
              <a:t>Ratih</a:t>
            </a:r>
            <a:r>
              <a:rPr lang="en-ID" dirty="0"/>
              <a:t> </a:t>
            </a:r>
            <a:r>
              <a:rPr lang="en-ID" dirty="0" err="1"/>
              <a:t>Kumala</a:t>
            </a:r>
            <a:r>
              <a:rPr lang="en-ID" dirty="0"/>
              <a:t> </a:t>
            </a:r>
            <a:r>
              <a:rPr lang="en-ID" dirty="0" err="1"/>
              <a:t>mengangkat</a:t>
            </a:r>
            <a:r>
              <a:rPr lang="en-ID" dirty="0"/>
              <a:t> </a:t>
            </a:r>
            <a:r>
              <a:rPr lang="en-ID" dirty="0" err="1"/>
              <a:t>dinamika</a:t>
            </a:r>
            <a:r>
              <a:rPr lang="en-ID" dirty="0"/>
              <a:t> </a:t>
            </a:r>
            <a:r>
              <a:rPr lang="en-ID" dirty="0" err="1"/>
              <a:t>sosial</a:t>
            </a:r>
            <a:r>
              <a:rPr lang="en-ID" dirty="0"/>
              <a:t> Indonesia </a:t>
            </a:r>
            <a:r>
              <a:rPr lang="en-ID" dirty="0" err="1"/>
              <a:t>melalui</a:t>
            </a:r>
            <a:r>
              <a:rPr lang="en-ID" dirty="0"/>
              <a:t> </a:t>
            </a:r>
            <a:r>
              <a:rPr lang="en-ID" dirty="0" err="1"/>
              <a:t>konflik</a:t>
            </a:r>
            <a:r>
              <a:rPr lang="en-ID" dirty="0"/>
              <a:t> </a:t>
            </a:r>
            <a:r>
              <a:rPr lang="en-ID" dirty="0" err="1"/>
              <a:t>keluarga</a:t>
            </a:r>
            <a:r>
              <a:rPr lang="en-ID" dirty="0"/>
              <a:t>, </a:t>
            </a:r>
            <a:r>
              <a:rPr lang="en-ID" dirty="0" err="1"/>
              <a:t>kesetaraan</a:t>
            </a:r>
            <a:r>
              <a:rPr lang="en-ID" dirty="0"/>
              <a:t> gender, dan </a:t>
            </a:r>
            <a:r>
              <a:rPr lang="en-ID" dirty="0" err="1"/>
              <a:t>benturan</a:t>
            </a:r>
            <a:r>
              <a:rPr lang="en-ID" dirty="0"/>
              <a:t> </a:t>
            </a:r>
            <a:r>
              <a:rPr lang="en-ID" dirty="0" err="1"/>
              <a:t>antara</a:t>
            </a:r>
            <a:r>
              <a:rPr lang="en-ID" dirty="0"/>
              <a:t> </a:t>
            </a:r>
            <a:r>
              <a:rPr lang="en-ID" dirty="0" err="1"/>
              <a:t>tradisi</a:t>
            </a:r>
            <a:r>
              <a:rPr lang="en-ID" dirty="0"/>
              <a:t> dan </a:t>
            </a:r>
            <a:r>
              <a:rPr lang="en-ID" dirty="0" err="1"/>
              <a:t>modernitas</a:t>
            </a:r>
            <a:r>
              <a:rPr lang="en-ID" dirty="0"/>
              <a:t>. </a:t>
            </a:r>
            <a:r>
              <a:rPr lang="en-ID" dirty="0" err="1"/>
              <a:t>Pencarian</a:t>
            </a:r>
            <a:r>
              <a:rPr lang="en-ID" dirty="0"/>
              <a:t> </a:t>
            </a:r>
            <a:r>
              <a:rPr lang="en-ID" dirty="0" err="1"/>
              <a:t>Jeng</a:t>
            </a:r>
            <a:r>
              <a:rPr lang="en-ID" dirty="0"/>
              <a:t> Yah </a:t>
            </a:r>
            <a:r>
              <a:rPr lang="en-ID" dirty="0" err="1"/>
              <a:t>mengungkap</a:t>
            </a:r>
            <a:r>
              <a:rPr lang="en-ID" dirty="0"/>
              <a:t> </a:t>
            </a:r>
            <a:r>
              <a:rPr lang="en-ID" dirty="0" err="1"/>
              <a:t>rahasia</a:t>
            </a:r>
            <a:r>
              <a:rPr lang="en-ID" dirty="0"/>
              <a:t> </a:t>
            </a:r>
            <a:r>
              <a:rPr lang="en-ID" dirty="0" err="1"/>
              <a:t>keluarga</a:t>
            </a:r>
            <a:r>
              <a:rPr lang="en-ID" dirty="0"/>
              <a:t> </a:t>
            </a:r>
            <a:r>
              <a:rPr lang="en-ID" dirty="0" err="1"/>
              <a:t>Soeraja</a:t>
            </a:r>
            <a:r>
              <a:rPr lang="en-ID" dirty="0"/>
              <a:t> </a:t>
            </a:r>
            <a:r>
              <a:rPr lang="en-ID" dirty="0" err="1"/>
              <a:t>serta</a:t>
            </a:r>
            <a:r>
              <a:rPr lang="en-ID" dirty="0"/>
              <a:t> </a:t>
            </a:r>
            <a:r>
              <a:rPr lang="en-ID" dirty="0" err="1"/>
              <a:t>sejarah</a:t>
            </a:r>
            <a:r>
              <a:rPr lang="en-ID" dirty="0"/>
              <a:t> </a:t>
            </a:r>
            <a:r>
              <a:rPr lang="en-ID" dirty="0" err="1"/>
              <a:t>industri</a:t>
            </a:r>
            <a:r>
              <a:rPr lang="en-ID" dirty="0"/>
              <a:t> kretek. </a:t>
            </a:r>
            <a:r>
              <a:rPr lang="en-ID" dirty="0" err="1"/>
              <a:t>Tokoh</a:t>
            </a:r>
            <a:r>
              <a:rPr lang="en-ID" dirty="0"/>
              <a:t> </a:t>
            </a:r>
            <a:r>
              <a:rPr lang="en-ID" dirty="0" err="1"/>
              <a:t>Jeng</a:t>
            </a:r>
            <a:r>
              <a:rPr lang="en-ID" dirty="0"/>
              <a:t> Yah </a:t>
            </a:r>
            <a:r>
              <a:rPr lang="en-ID" dirty="0" err="1"/>
              <a:t>merepresentasikan</a:t>
            </a:r>
            <a:r>
              <a:rPr lang="en-ID" dirty="0"/>
              <a:t> </a:t>
            </a:r>
            <a:r>
              <a:rPr lang="en-ID" dirty="0" err="1"/>
              <a:t>perjuangan</a:t>
            </a:r>
            <a:r>
              <a:rPr lang="en-ID" dirty="0"/>
              <a:t> </a:t>
            </a:r>
            <a:r>
              <a:rPr lang="en-ID" dirty="0" err="1"/>
              <a:t>perempuan</a:t>
            </a:r>
            <a:r>
              <a:rPr lang="en-ID" dirty="0"/>
              <a:t> </a:t>
            </a:r>
            <a:r>
              <a:rPr lang="en-ID" dirty="0" err="1"/>
              <a:t>melawan</a:t>
            </a:r>
            <a:r>
              <a:rPr lang="en-ID" dirty="0"/>
              <a:t> </a:t>
            </a:r>
            <a:r>
              <a:rPr lang="en-ID" dirty="0" err="1"/>
              <a:t>norma</a:t>
            </a:r>
            <a:r>
              <a:rPr lang="en-ID" dirty="0"/>
              <a:t> </a:t>
            </a:r>
            <a:r>
              <a:rPr lang="en-ID" dirty="0" err="1"/>
              <a:t>patriarki</a:t>
            </a:r>
            <a:r>
              <a:rPr lang="en-ID" dirty="0"/>
              <a:t>.</a:t>
            </a:r>
          </a:p>
        </p:txBody>
      </p:sp>
      <p:sp>
        <p:nvSpPr>
          <p:cNvPr id="51" name="Rectangle 50">
            <a:extLst>
              <a:ext uri="{FF2B5EF4-FFF2-40B4-BE49-F238E27FC236}">
                <a16:creationId xmlns:a16="http://schemas.microsoft.com/office/drawing/2014/main" id="{313BF176-ECC5-4343-8429-B29368FCD26D}"/>
              </a:ext>
            </a:extLst>
          </p:cNvPr>
          <p:cNvSpPr/>
          <p:nvPr/>
        </p:nvSpPr>
        <p:spPr>
          <a:xfrm>
            <a:off x="-9111314" y="11010275"/>
            <a:ext cx="5108316" cy="610097"/>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Cooper Black" panose="0208090404030B020404" pitchFamily="18" charset="0"/>
                <a:ea typeface="Adobe Gothic Std B" panose="020B0800000000000000" pitchFamily="34" charset="-128"/>
              </a:rPr>
              <a:t>Kesimpulan</a:t>
            </a:r>
            <a:endParaRPr lang="en-ID" sz="4800" dirty="0">
              <a:latin typeface="Cooper Black" panose="0208090404030B020404" pitchFamily="18" charset="0"/>
              <a:ea typeface="Adobe Gothic Std B" panose="020B0800000000000000" pitchFamily="34" charset="-128"/>
            </a:endParaRPr>
          </a:p>
        </p:txBody>
      </p:sp>
    </p:spTree>
    <p:extLst>
      <p:ext uri="{BB962C8B-B14F-4D97-AF65-F5344CB8AC3E}">
        <p14:creationId xmlns:p14="http://schemas.microsoft.com/office/powerpoint/2010/main" val="3094701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C46E660-C472-4B2D-A8DF-CCE06E41C46A}"/>
              </a:ext>
            </a:extLst>
          </p:cNvPr>
          <p:cNvSpPr/>
          <p:nvPr/>
        </p:nvSpPr>
        <p:spPr>
          <a:xfrm>
            <a:off x="4493483" y="1615684"/>
            <a:ext cx="2947544" cy="3866087"/>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D" dirty="0" err="1"/>
              <a:t>Sementara</a:t>
            </a:r>
            <a:r>
              <a:rPr lang="en-ID" dirty="0"/>
              <a:t> </a:t>
            </a:r>
            <a:r>
              <a:rPr lang="en-ID" dirty="0" err="1"/>
              <a:t>itu</a:t>
            </a:r>
            <a:r>
              <a:rPr lang="en-ID" dirty="0"/>
              <a:t>, </a:t>
            </a:r>
            <a:r>
              <a:rPr lang="en-ID" dirty="0" err="1"/>
              <a:t>industri</a:t>
            </a:r>
            <a:r>
              <a:rPr lang="en-ID" dirty="0"/>
              <a:t> kretek </a:t>
            </a:r>
            <a:r>
              <a:rPr lang="en-ID" dirty="0" err="1"/>
              <a:t>menjadi</a:t>
            </a:r>
            <a:r>
              <a:rPr lang="en-ID" dirty="0"/>
              <a:t> </a:t>
            </a:r>
            <a:r>
              <a:rPr lang="en-ID" dirty="0" err="1"/>
              <a:t>simbol</a:t>
            </a:r>
            <a:r>
              <a:rPr lang="en-ID" dirty="0"/>
              <a:t> </a:t>
            </a:r>
            <a:r>
              <a:rPr lang="en-ID" dirty="0" err="1"/>
              <a:t>konflik</a:t>
            </a:r>
            <a:r>
              <a:rPr lang="en-ID" dirty="0"/>
              <a:t> </a:t>
            </a:r>
            <a:r>
              <a:rPr lang="en-ID" dirty="0" err="1"/>
              <a:t>antara</a:t>
            </a:r>
            <a:r>
              <a:rPr lang="en-ID" dirty="0"/>
              <a:t> </a:t>
            </a:r>
            <a:r>
              <a:rPr lang="en-ID" dirty="0" err="1"/>
              <a:t>warisan</a:t>
            </a:r>
            <a:r>
              <a:rPr lang="en-ID" dirty="0"/>
              <a:t> </a:t>
            </a:r>
            <a:r>
              <a:rPr lang="en-ID" dirty="0" err="1"/>
              <a:t>lokal</a:t>
            </a:r>
            <a:r>
              <a:rPr lang="en-ID" dirty="0"/>
              <a:t> dan </a:t>
            </a:r>
            <a:r>
              <a:rPr lang="en-ID" dirty="0" err="1"/>
              <a:t>tekanan</a:t>
            </a:r>
            <a:r>
              <a:rPr lang="en-ID" dirty="0"/>
              <a:t> </a:t>
            </a:r>
            <a:r>
              <a:rPr lang="en-ID" dirty="0" err="1"/>
              <a:t>modernisasi</a:t>
            </a:r>
            <a:r>
              <a:rPr lang="en-ID" dirty="0"/>
              <a:t>. </a:t>
            </a:r>
            <a:r>
              <a:rPr lang="en-ID" dirty="0" err="1"/>
              <a:t>Secara</a:t>
            </a:r>
            <a:r>
              <a:rPr lang="en-ID" dirty="0"/>
              <a:t> </a:t>
            </a:r>
            <a:r>
              <a:rPr lang="en-ID" dirty="0" err="1"/>
              <a:t>keseluruhan</a:t>
            </a:r>
            <a:r>
              <a:rPr lang="en-ID" dirty="0"/>
              <a:t>, novel </a:t>
            </a:r>
            <a:r>
              <a:rPr lang="en-ID" dirty="0" err="1"/>
              <a:t>ini</a:t>
            </a:r>
            <a:r>
              <a:rPr lang="en-ID" dirty="0"/>
              <a:t> </a:t>
            </a:r>
            <a:r>
              <a:rPr lang="en-ID" dirty="0" err="1"/>
              <a:t>mencerminkan</a:t>
            </a:r>
            <a:r>
              <a:rPr lang="en-ID" dirty="0"/>
              <a:t> </a:t>
            </a:r>
            <a:r>
              <a:rPr lang="en-ID" dirty="0" err="1"/>
              <a:t>perubahan</a:t>
            </a:r>
            <a:r>
              <a:rPr lang="en-ID" dirty="0"/>
              <a:t> </a:t>
            </a:r>
            <a:r>
              <a:rPr lang="en-ID" dirty="0" err="1"/>
              <a:t>sosial</a:t>
            </a:r>
            <a:r>
              <a:rPr lang="en-ID" dirty="0"/>
              <a:t> dan </a:t>
            </a:r>
            <a:r>
              <a:rPr lang="en-ID" dirty="0" err="1"/>
              <a:t>budaya</a:t>
            </a:r>
            <a:r>
              <a:rPr lang="en-ID" dirty="0"/>
              <a:t> Indonesia </a:t>
            </a:r>
            <a:r>
              <a:rPr lang="en-ID" dirty="0" err="1"/>
              <a:t>serta</a:t>
            </a:r>
            <a:r>
              <a:rPr lang="en-ID" dirty="0"/>
              <a:t> </a:t>
            </a:r>
            <a:r>
              <a:rPr lang="en-ID" dirty="0" err="1"/>
              <a:t>relevan</a:t>
            </a:r>
            <a:r>
              <a:rPr lang="en-ID" dirty="0"/>
              <a:t> </a:t>
            </a:r>
            <a:r>
              <a:rPr lang="en-ID" dirty="0" err="1"/>
              <a:t>dalam</a:t>
            </a:r>
            <a:r>
              <a:rPr lang="en-ID" dirty="0"/>
              <a:t> </a:t>
            </a:r>
            <a:r>
              <a:rPr lang="en-ID" dirty="0" err="1"/>
              <a:t>menggambarkan</a:t>
            </a:r>
            <a:r>
              <a:rPr lang="en-ID" dirty="0"/>
              <a:t> </a:t>
            </a:r>
            <a:r>
              <a:rPr lang="en-ID" dirty="0" err="1"/>
              <a:t>tantangan</a:t>
            </a:r>
            <a:r>
              <a:rPr lang="en-ID" dirty="0"/>
              <a:t> </a:t>
            </a:r>
            <a:r>
              <a:rPr lang="en-ID" dirty="0" err="1"/>
              <a:t>identitas</a:t>
            </a:r>
            <a:r>
              <a:rPr lang="en-ID" dirty="0"/>
              <a:t> dan </a:t>
            </a:r>
            <a:r>
              <a:rPr lang="en-ID" dirty="0" err="1"/>
              <a:t>adaptasi</a:t>
            </a:r>
            <a:r>
              <a:rPr lang="en-ID" dirty="0"/>
              <a:t> zaman.</a:t>
            </a:r>
          </a:p>
        </p:txBody>
      </p:sp>
      <p:grpSp>
        <p:nvGrpSpPr>
          <p:cNvPr id="75" name="Group 74">
            <a:extLst>
              <a:ext uri="{FF2B5EF4-FFF2-40B4-BE49-F238E27FC236}">
                <a16:creationId xmlns:a16="http://schemas.microsoft.com/office/drawing/2014/main" id="{AE9DE60A-1F4E-7C72-52E6-EBC789F438B7}"/>
              </a:ext>
            </a:extLst>
          </p:cNvPr>
          <p:cNvGrpSpPr/>
          <p:nvPr/>
        </p:nvGrpSpPr>
        <p:grpSpPr>
          <a:xfrm>
            <a:off x="-3771085" y="-261534"/>
            <a:ext cx="2762390" cy="1276504"/>
            <a:chOff x="9460924" y="-142198"/>
            <a:chExt cx="3007522" cy="1406759"/>
          </a:xfrm>
        </p:grpSpPr>
        <p:sp>
          <p:nvSpPr>
            <p:cNvPr id="76" name="Rectangle: Rounded Corners 75">
              <a:extLst>
                <a:ext uri="{FF2B5EF4-FFF2-40B4-BE49-F238E27FC236}">
                  <a16:creationId xmlns:a16="http://schemas.microsoft.com/office/drawing/2014/main" id="{057BCB9C-07EC-0B41-63EF-2CD4A8399427}"/>
                </a:ext>
              </a:extLst>
            </p:cNvPr>
            <p:cNvSpPr/>
            <p:nvPr/>
          </p:nvSpPr>
          <p:spPr>
            <a:xfrm>
              <a:off x="9460924" y="109507"/>
              <a:ext cx="2625058" cy="737501"/>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ID"/>
            </a:p>
          </p:txBody>
        </p:sp>
        <p:pic>
          <p:nvPicPr>
            <p:cNvPr id="77" name="Picture 76">
              <a:extLst>
                <a:ext uri="{FF2B5EF4-FFF2-40B4-BE49-F238E27FC236}">
                  <a16:creationId xmlns:a16="http://schemas.microsoft.com/office/drawing/2014/main" id="{2B3C0E90-6FE4-0D22-6551-BD9BB534C7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0945" y="168603"/>
              <a:ext cx="641561" cy="645426"/>
            </a:xfrm>
            <a:prstGeom prst="rect">
              <a:avLst/>
            </a:prstGeom>
          </p:spPr>
        </p:pic>
        <p:pic>
          <p:nvPicPr>
            <p:cNvPr id="78" name="Picture 77">
              <a:extLst>
                <a:ext uri="{FF2B5EF4-FFF2-40B4-BE49-F238E27FC236}">
                  <a16:creationId xmlns:a16="http://schemas.microsoft.com/office/drawing/2014/main" id="{2BCA1133-021D-484F-9E29-148A640851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9874">
              <a:off x="9970042" y="-142198"/>
              <a:ext cx="2498404" cy="1406759"/>
            </a:xfrm>
            <a:prstGeom prst="rect">
              <a:avLst/>
            </a:prstGeom>
          </p:spPr>
        </p:pic>
      </p:grpSp>
      <p:pic>
        <p:nvPicPr>
          <p:cNvPr id="69" name="Picture 68">
            <a:extLst>
              <a:ext uri="{FF2B5EF4-FFF2-40B4-BE49-F238E27FC236}">
                <a16:creationId xmlns:a16="http://schemas.microsoft.com/office/drawing/2014/main" id="{B147F988-323A-7244-45BB-29DCD1FC2DAA}"/>
              </a:ext>
            </a:extLst>
          </p:cNvPr>
          <p:cNvPicPr>
            <a:picLocks noChangeAspect="1"/>
          </p:cNvPicPr>
          <p:nvPr/>
        </p:nvPicPr>
        <p:blipFill rotWithShape="1">
          <a:blip r:embed="rId4">
            <a:duotone>
              <a:prstClr val="black"/>
              <a:schemeClr val="accent1">
                <a:tint val="45000"/>
                <a:satMod val="400000"/>
              </a:schemeClr>
            </a:duotone>
            <a:extLst>
              <a:ext uri="{BEBA8EAE-BF5A-486C-A8C5-ECC9F3942E4B}">
                <a14:imgProps xmlns:a14="http://schemas.microsoft.com/office/drawing/2010/main">
                  <a14:imgLayer r:embed="rId5">
                    <a14:imgEffect>
                      <a14:saturation sat="0"/>
                    </a14:imgEffect>
                    <a14:imgEffect>
                      <a14:brightnessContrast bright="-40000" contrast="-20000"/>
                    </a14:imgEffect>
                  </a14:imgLayer>
                </a14:imgProps>
              </a:ext>
            </a:extLst>
          </a:blip>
          <a:srcRect t="3946" r="10725"/>
          <a:stretch/>
        </p:blipFill>
        <p:spPr>
          <a:xfrm flipH="1">
            <a:off x="3696322" y="2334314"/>
            <a:ext cx="16723601" cy="7944223"/>
          </a:xfrm>
          <a:prstGeom prst="rect">
            <a:avLst/>
          </a:prstGeom>
        </p:spPr>
      </p:pic>
      <p:grpSp>
        <p:nvGrpSpPr>
          <p:cNvPr id="65" name="Group 64">
            <a:extLst>
              <a:ext uri="{FF2B5EF4-FFF2-40B4-BE49-F238E27FC236}">
                <a16:creationId xmlns:a16="http://schemas.microsoft.com/office/drawing/2014/main" id="{FA9FFB84-CAAD-0A21-5D67-4F719271A902}"/>
              </a:ext>
            </a:extLst>
          </p:cNvPr>
          <p:cNvGrpSpPr/>
          <p:nvPr/>
        </p:nvGrpSpPr>
        <p:grpSpPr>
          <a:xfrm>
            <a:off x="9942639" y="113118"/>
            <a:ext cx="2249361" cy="1045921"/>
            <a:chOff x="5232400" y="-221728"/>
            <a:chExt cx="3092350" cy="1406759"/>
          </a:xfrm>
        </p:grpSpPr>
        <p:sp>
          <p:nvSpPr>
            <p:cNvPr id="66" name="Rectangle: Rounded Corners 65">
              <a:extLst>
                <a:ext uri="{FF2B5EF4-FFF2-40B4-BE49-F238E27FC236}">
                  <a16:creationId xmlns:a16="http://schemas.microsoft.com/office/drawing/2014/main" id="{76A228F1-5B56-B726-CB44-BD019287D53B}"/>
                </a:ext>
              </a:extLst>
            </p:cNvPr>
            <p:cNvSpPr/>
            <p:nvPr/>
          </p:nvSpPr>
          <p:spPr>
            <a:xfrm>
              <a:off x="5232400" y="-112067"/>
              <a:ext cx="2908300" cy="98899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67" name="Picture 66">
              <a:extLst>
                <a:ext uri="{FF2B5EF4-FFF2-40B4-BE49-F238E27FC236}">
                  <a16:creationId xmlns:a16="http://schemas.microsoft.com/office/drawing/2014/main" id="{0DF8D16A-17B0-C3D9-E144-03F1AD2E9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9874">
              <a:off x="5826346" y="-221728"/>
              <a:ext cx="2498404" cy="1406759"/>
            </a:xfrm>
            <a:prstGeom prst="rect">
              <a:avLst/>
            </a:prstGeom>
          </p:spPr>
        </p:pic>
        <p:pic>
          <p:nvPicPr>
            <p:cNvPr id="68" name="Picture 67">
              <a:extLst>
                <a:ext uri="{FF2B5EF4-FFF2-40B4-BE49-F238E27FC236}">
                  <a16:creationId xmlns:a16="http://schemas.microsoft.com/office/drawing/2014/main" id="{3B3870E6-BC73-67FD-B831-92A64C6F25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1550" y="98366"/>
              <a:ext cx="641561" cy="645426"/>
            </a:xfrm>
            <a:prstGeom prst="rect">
              <a:avLst/>
            </a:prstGeom>
          </p:spPr>
        </p:pic>
      </p:grpSp>
      <p:sp>
        <p:nvSpPr>
          <p:cNvPr id="70" name="TextBox 69">
            <a:extLst>
              <a:ext uri="{FF2B5EF4-FFF2-40B4-BE49-F238E27FC236}">
                <a16:creationId xmlns:a16="http://schemas.microsoft.com/office/drawing/2014/main" id="{C1F333E9-BF29-76AB-03E6-C432EBD7A890}"/>
              </a:ext>
            </a:extLst>
          </p:cNvPr>
          <p:cNvSpPr txBox="1"/>
          <p:nvPr/>
        </p:nvSpPr>
        <p:spPr>
          <a:xfrm flipH="1">
            <a:off x="-8799148" y="5146739"/>
            <a:ext cx="8933397" cy="1446550"/>
          </a:xfrm>
          <a:prstGeom prst="rect">
            <a:avLst/>
          </a:prstGeom>
          <a:noFill/>
        </p:spPr>
        <p:txBody>
          <a:bodyPr wrap="square" rtlCol="0">
            <a:spAutoFit/>
          </a:bodyPr>
          <a:lstStyle/>
          <a:p>
            <a:r>
              <a:rPr lang="en-US" sz="8800" dirty="0">
                <a:solidFill>
                  <a:schemeClr val="bg1"/>
                </a:solidFill>
                <a:latin typeface="Arial Black" panose="020B0A04020102020204" pitchFamily="34" charset="0"/>
              </a:rPr>
              <a:t>TERIMA</a:t>
            </a:r>
            <a:endParaRPr lang="en-ID" sz="8800" dirty="0">
              <a:solidFill>
                <a:schemeClr val="bg1"/>
              </a:solidFill>
              <a:latin typeface="Arial Black" panose="020B0A04020102020204" pitchFamily="34" charset="0"/>
            </a:endParaRPr>
          </a:p>
        </p:txBody>
      </p:sp>
      <p:sp>
        <p:nvSpPr>
          <p:cNvPr id="71" name="TextBox 70">
            <a:extLst>
              <a:ext uri="{FF2B5EF4-FFF2-40B4-BE49-F238E27FC236}">
                <a16:creationId xmlns:a16="http://schemas.microsoft.com/office/drawing/2014/main" id="{A7C92FC4-AB60-FD3A-4FD6-6361F25A6873}"/>
              </a:ext>
            </a:extLst>
          </p:cNvPr>
          <p:cNvSpPr txBox="1"/>
          <p:nvPr/>
        </p:nvSpPr>
        <p:spPr>
          <a:xfrm flipH="1">
            <a:off x="14600570" y="6134725"/>
            <a:ext cx="5070799" cy="1446550"/>
          </a:xfrm>
          <a:prstGeom prst="rect">
            <a:avLst/>
          </a:prstGeom>
          <a:noFill/>
        </p:spPr>
        <p:txBody>
          <a:bodyPr wrap="square" rtlCol="0">
            <a:spAutoFit/>
          </a:bodyPr>
          <a:lstStyle/>
          <a:p>
            <a:r>
              <a:rPr lang="en-US" sz="8800" dirty="0">
                <a:solidFill>
                  <a:schemeClr val="bg1"/>
                </a:solidFill>
                <a:latin typeface="Arial Black" panose="020B0A04020102020204" pitchFamily="34" charset="0"/>
              </a:rPr>
              <a:t>KASIH</a:t>
            </a:r>
            <a:endParaRPr lang="en-ID" sz="8800" dirty="0">
              <a:solidFill>
                <a:schemeClr val="bg1"/>
              </a:solidFill>
              <a:latin typeface="Arial Black" panose="020B0A04020102020204" pitchFamily="34" charset="0"/>
            </a:endParaRPr>
          </a:p>
        </p:txBody>
      </p:sp>
      <p:pic>
        <p:nvPicPr>
          <p:cNvPr id="72" name="Picture 71">
            <a:extLst>
              <a:ext uri="{FF2B5EF4-FFF2-40B4-BE49-F238E27FC236}">
                <a16:creationId xmlns:a16="http://schemas.microsoft.com/office/drawing/2014/main" id="{8BB84537-859C-CB26-315A-9E8D0C7EC7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2998" y="376718"/>
            <a:ext cx="2133600" cy="2143125"/>
          </a:xfrm>
          <a:prstGeom prst="rect">
            <a:avLst/>
          </a:prstGeom>
        </p:spPr>
      </p:pic>
      <p:sp>
        <p:nvSpPr>
          <p:cNvPr id="73" name="Flowchart: Connector 72">
            <a:extLst>
              <a:ext uri="{FF2B5EF4-FFF2-40B4-BE49-F238E27FC236}">
                <a16:creationId xmlns:a16="http://schemas.microsoft.com/office/drawing/2014/main" id="{2B591F02-2DEB-0E41-59D4-10DECC262595}"/>
              </a:ext>
            </a:extLst>
          </p:cNvPr>
          <p:cNvSpPr/>
          <p:nvPr/>
        </p:nvSpPr>
        <p:spPr>
          <a:xfrm>
            <a:off x="12825812" y="198107"/>
            <a:ext cx="2947544" cy="2832301"/>
          </a:xfrm>
          <a:prstGeom prst="flowChartConnector">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4" name="Flowchart: Connector 73">
            <a:extLst>
              <a:ext uri="{FF2B5EF4-FFF2-40B4-BE49-F238E27FC236}">
                <a16:creationId xmlns:a16="http://schemas.microsoft.com/office/drawing/2014/main" id="{15F18780-8966-D107-8AB9-76AC671DB0B5}"/>
              </a:ext>
            </a:extLst>
          </p:cNvPr>
          <p:cNvSpPr/>
          <p:nvPr/>
        </p:nvSpPr>
        <p:spPr>
          <a:xfrm>
            <a:off x="-7972574" y="53773"/>
            <a:ext cx="3195587" cy="3079650"/>
          </a:xfrm>
          <a:prstGeom prst="flowChartConnector">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79" name="Picture 78">
            <a:extLst>
              <a:ext uri="{FF2B5EF4-FFF2-40B4-BE49-F238E27FC236}">
                <a16:creationId xmlns:a16="http://schemas.microsoft.com/office/drawing/2014/main" id="{E740564C-FA16-D486-B764-9A547C12A69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4276539" y="4152275"/>
            <a:ext cx="12192000" cy="6858000"/>
          </a:xfrm>
          <a:prstGeom prst="rect">
            <a:avLst/>
          </a:prstGeom>
        </p:spPr>
      </p:pic>
      <p:sp>
        <p:nvSpPr>
          <p:cNvPr id="3" name="Rectangle 2">
            <a:extLst>
              <a:ext uri="{FF2B5EF4-FFF2-40B4-BE49-F238E27FC236}">
                <a16:creationId xmlns:a16="http://schemas.microsoft.com/office/drawing/2014/main" id="{5F010614-B7D5-459C-9763-481C73DED20C}"/>
              </a:ext>
            </a:extLst>
          </p:cNvPr>
          <p:cNvSpPr/>
          <p:nvPr/>
        </p:nvSpPr>
        <p:spPr>
          <a:xfrm>
            <a:off x="987685" y="636078"/>
            <a:ext cx="5108316" cy="610097"/>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Cooper Black" panose="0208090404030B020404" pitchFamily="18" charset="0"/>
                <a:ea typeface="Adobe Gothic Std B" panose="020B0800000000000000" pitchFamily="34" charset="-128"/>
              </a:rPr>
              <a:t>Kesimpulan</a:t>
            </a:r>
            <a:endParaRPr lang="en-ID" sz="4800" dirty="0">
              <a:latin typeface="Cooper Black" panose="0208090404030B020404" pitchFamily="18" charset="0"/>
              <a:ea typeface="Adobe Gothic Std B" panose="020B0800000000000000" pitchFamily="34" charset="-128"/>
            </a:endParaRPr>
          </a:p>
        </p:txBody>
      </p:sp>
      <p:sp>
        <p:nvSpPr>
          <p:cNvPr id="8" name="Rectangle: Rounded Corners 7">
            <a:extLst>
              <a:ext uri="{FF2B5EF4-FFF2-40B4-BE49-F238E27FC236}">
                <a16:creationId xmlns:a16="http://schemas.microsoft.com/office/drawing/2014/main" id="{070601CA-2745-4834-A9DF-CA98558E884F}"/>
              </a:ext>
            </a:extLst>
          </p:cNvPr>
          <p:cNvSpPr/>
          <p:nvPr/>
        </p:nvSpPr>
        <p:spPr>
          <a:xfrm>
            <a:off x="359754" y="1593598"/>
            <a:ext cx="3195588" cy="4427845"/>
          </a:xfrm>
          <a:prstGeom prst="roundRect">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D" dirty="0"/>
              <a:t>Novel </a:t>
            </a:r>
            <a:r>
              <a:rPr lang="en-ID" dirty="0" err="1"/>
              <a:t>Gadis</a:t>
            </a:r>
            <a:r>
              <a:rPr lang="en-ID" dirty="0"/>
              <a:t> Kretek </a:t>
            </a:r>
            <a:r>
              <a:rPr lang="en-ID" dirty="0" err="1"/>
              <a:t>karya</a:t>
            </a:r>
            <a:r>
              <a:rPr lang="en-ID" dirty="0"/>
              <a:t> </a:t>
            </a:r>
            <a:r>
              <a:rPr lang="en-ID" dirty="0" err="1"/>
              <a:t>Ratih</a:t>
            </a:r>
            <a:r>
              <a:rPr lang="en-ID" dirty="0"/>
              <a:t> </a:t>
            </a:r>
            <a:r>
              <a:rPr lang="en-ID" dirty="0" err="1"/>
              <a:t>Kumala</a:t>
            </a:r>
            <a:r>
              <a:rPr lang="en-ID" dirty="0"/>
              <a:t> </a:t>
            </a:r>
            <a:r>
              <a:rPr lang="en-ID" dirty="0" err="1"/>
              <a:t>mengangkat</a:t>
            </a:r>
            <a:r>
              <a:rPr lang="en-ID" dirty="0"/>
              <a:t> </a:t>
            </a:r>
            <a:r>
              <a:rPr lang="en-ID" dirty="0" err="1"/>
              <a:t>dinamika</a:t>
            </a:r>
            <a:r>
              <a:rPr lang="en-ID" dirty="0"/>
              <a:t> </a:t>
            </a:r>
            <a:r>
              <a:rPr lang="en-ID" dirty="0" err="1"/>
              <a:t>sosial</a:t>
            </a:r>
            <a:r>
              <a:rPr lang="en-ID" dirty="0"/>
              <a:t> Indonesia </a:t>
            </a:r>
            <a:r>
              <a:rPr lang="en-ID" dirty="0" err="1"/>
              <a:t>melalui</a:t>
            </a:r>
            <a:r>
              <a:rPr lang="en-ID" dirty="0"/>
              <a:t> </a:t>
            </a:r>
            <a:r>
              <a:rPr lang="en-ID" dirty="0" err="1"/>
              <a:t>konflik</a:t>
            </a:r>
            <a:r>
              <a:rPr lang="en-ID" dirty="0"/>
              <a:t> </a:t>
            </a:r>
            <a:r>
              <a:rPr lang="en-ID" dirty="0" err="1"/>
              <a:t>keluarga</a:t>
            </a:r>
            <a:r>
              <a:rPr lang="en-ID" dirty="0"/>
              <a:t>, </a:t>
            </a:r>
            <a:r>
              <a:rPr lang="en-ID" dirty="0" err="1"/>
              <a:t>kesetaraan</a:t>
            </a:r>
            <a:r>
              <a:rPr lang="en-ID" dirty="0"/>
              <a:t> gender, dan </a:t>
            </a:r>
            <a:r>
              <a:rPr lang="en-ID" dirty="0" err="1"/>
              <a:t>benturan</a:t>
            </a:r>
            <a:r>
              <a:rPr lang="en-ID" dirty="0"/>
              <a:t> </a:t>
            </a:r>
            <a:r>
              <a:rPr lang="en-ID" dirty="0" err="1"/>
              <a:t>antara</a:t>
            </a:r>
            <a:r>
              <a:rPr lang="en-ID" dirty="0"/>
              <a:t> </a:t>
            </a:r>
            <a:r>
              <a:rPr lang="en-ID" dirty="0" err="1"/>
              <a:t>tradisi</a:t>
            </a:r>
            <a:r>
              <a:rPr lang="en-ID" dirty="0"/>
              <a:t> dan </a:t>
            </a:r>
            <a:r>
              <a:rPr lang="en-ID" dirty="0" err="1"/>
              <a:t>modernitas</a:t>
            </a:r>
            <a:r>
              <a:rPr lang="en-ID" dirty="0"/>
              <a:t>. </a:t>
            </a:r>
            <a:r>
              <a:rPr lang="en-ID" dirty="0" err="1"/>
              <a:t>Pencarian</a:t>
            </a:r>
            <a:r>
              <a:rPr lang="en-ID" dirty="0"/>
              <a:t> </a:t>
            </a:r>
            <a:r>
              <a:rPr lang="en-ID" dirty="0" err="1"/>
              <a:t>Jeng</a:t>
            </a:r>
            <a:r>
              <a:rPr lang="en-ID" dirty="0"/>
              <a:t> Yah </a:t>
            </a:r>
            <a:r>
              <a:rPr lang="en-ID" dirty="0" err="1"/>
              <a:t>mengungkap</a:t>
            </a:r>
            <a:r>
              <a:rPr lang="en-ID" dirty="0"/>
              <a:t> </a:t>
            </a:r>
            <a:r>
              <a:rPr lang="en-ID" dirty="0" err="1"/>
              <a:t>rahasia</a:t>
            </a:r>
            <a:r>
              <a:rPr lang="en-ID" dirty="0"/>
              <a:t> </a:t>
            </a:r>
            <a:r>
              <a:rPr lang="en-ID" dirty="0" err="1"/>
              <a:t>keluarga</a:t>
            </a:r>
            <a:r>
              <a:rPr lang="en-ID" dirty="0"/>
              <a:t> </a:t>
            </a:r>
            <a:r>
              <a:rPr lang="en-ID" dirty="0" err="1"/>
              <a:t>Soeraja</a:t>
            </a:r>
            <a:r>
              <a:rPr lang="en-ID" dirty="0"/>
              <a:t> </a:t>
            </a:r>
            <a:r>
              <a:rPr lang="en-ID" dirty="0" err="1"/>
              <a:t>serta</a:t>
            </a:r>
            <a:r>
              <a:rPr lang="en-ID" dirty="0"/>
              <a:t> </a:t>
            </a:r>
            <a:r>
              <a:rPr lang="en-ID" dirty="0" err="1"/>
              <a:t>sejarah</a:t>
            </a:r>
            <a:r>
              <a:rPr lang="en-ID" dirty="0"/>
              <a:t> </a:t>
            </a:r>
            <a:r>
              <a:rPr lang="en-ID" dirty="0" err="1"/>
              <a:t>industri</a:t>
            </a:r>
            <a:r>
              <a:rPr lang="en-ID" dirty="0"/>
              <a:t> kretek. </a:t>
            </a:r>
            <a:r>
              <a:rPr lang="en-ID" dirty="0" err="1"/>
              <a:t>Tokoh</a:t>
            </a:r>
            <a:r>
              <a:rPr lang="en-ID" dirty="0"/>
              <a:t> </a:t>
            </a:r>
            <a:r>
              <a:rPr lang="en-ID" dirty="0" err="1"/>
              <a:t>Jeng</a:t>
            </a:r>
            <a:r>
              <a:rPr lang="en-ID" dirty="0"/>
              <a:t> Yah </a:t>
            </a:r>
            <a:r>
              <a:rPr lang="en-ID" dirty="0" err="1"/>
              <a:t>merepresentasikan</a:t>
            </a:r>
            <a:r>
              <a:rPr lang="en-ID" dirty="0"/>
              <a:t> </a:t>
            </a:r>
            <a:r>
              <a:rPr lang="en-ID" dirty="0" err="1"/>
              <a:t>perjuangan</a:t>
            </a:r>
            <a:r>
              <a:rPr lang="en-ID" dirty="0"/>
              <a:t> </a:t>
            </a:r>
            <a:r>
              <a:rPr lang="en-ID" dirty="0" err="1"/>
              <a:t>perempuan</a:t>
            </a:r>
            <a:r>
              <a:rPr lang="en-ID" dirty="0"/>
              <a:t> </a:t>
            </a:r>
            <a:r>
              <a:rPr lang="en-ID" dirty="0" err="1"/>
              <a:t>melawan</a:t>
            </a:r>
            <a:r>
              <a:rPr lang="en-ID" dirty="0"/>
              <a:t> </a:t>
            </a:r>
            <a:r>
              <a:rPr lang="en-ID" dirty="0" err="1"/>
              <a:t>norma</a:t>
            </a:r>
            <a:r>
              <a:rPr lang="en-ID" dirty="0"/>
              <a:t> </a:t>
            </a:r>
            <a:r>
              <a:rPr lang="en-ID" dirty="0" err="1"/>
              <a:t>patriarki</a:t>
            </a:r>
            <a:r>
              <a:rPr lang="en-ID" dirty="0"/>
              <a:t>.</a:t>
            </a:r>
          </a:p>
        </p:txBody>
      </p:sp>
      <p:sp>
        <p:nvSpPr>
          <p:cNvPr id="11" name="Arrow: Left-Right-Up 10">
            <a:extLst>
              <a:ext uri="{FF2B5EF4-FFF2-40B4-BE49-F238E27FC236}">
                <a16:creationId xmlns:a16="http://schemas.microsoft.com/office/drawing/2014/main" id="{E23BA103-B5F3-4273-9D0E-2D6374EE6753}"/>
              </a:ext>
            </a:extLst>
          </p:cNvPr>
          <p:cNvSpPr/>
          <p:nvPr/>
        </p:nvSpPr>
        <p:spPr>
          <a:xfrm>
            <a:off x="3608355" y="1472633"/>
            <a:ext cx="778080" cy="492172"/>
          </a:xfrm>
          <a:prstGeom prst="leftRightUpArrow">
            <a:avLst/>
          </a:prstGeom>
          <a:gradFill flip="none" rotWithShape="1">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52" name="Group 51">
            <a:extLst>
              <a:ext uri="{FF2B5EF4-FFF2-40B4-BE49-F238E27FC236}">
                <a16:creationId xmlns:a16="http://schemas.microsoft.com/office/drawing/2014/main" id="{1972F644-A489-4EE1-83B3-EC49454BA137}"/>
              </a:ext>
            </a:extLst>
          </p:cNvPr>
          <p:cNvGrpSpPr/>
          <p:nvPr/>
        </p:nvGrpSpPr>
        <p:grpSpPr>
          <a:xfrm>
            <a:off x="2568106" y="-2942522"/>
            <a:ext cx="6268040" cy="2262564"/>
            <a:chOff x="2385226" y="1448280"/>
            <a:chExt cx="6268040" cy="2262564"/>
          </a:xfrm>
        </p:grpSpPr>
        <p:sp>
          <p:nvSpPr>
            <p:cNvPr id="53" name="Rectangle 52">
              <a:extLst>
                <a:ext uri="{FF2B5EF4-FFF2-40B4-BE49-F238E27FC236}">
                  <a16:creationId xmlns:a16="http://schemas.microsoft.com/office/drawing/2014/main" id="{5CF54F7A-F74F-4850-B50E-C34BFB50EFAE}"/>
                </a:ext>
              </a:extLst>
            </p:cNvPr>
            <p:cNvSpPr/>
            <p:nvPr/>
          </p:nvSpPr>
          <p:spPr>
            <a:xfrm>
              <a:off x="3298824" y="1448280"/>
              <a:ext cx="4397224" cy="909157"/>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Bookman Old Style" panose="02050604050505020204" pitchFamily="18" charset="0"/>
                </a:rPr>
                <a:t>REKOMENDASI</a:t>
              </a:r>
              <a:endParaRPr lang="en-ID" sz="4000" dirty="0">
                <a:latin typeface="Bookman Old Style" panose="02050604050505020204" pitchFamily="18" charset="0"/>
              </a:endParaRPr>
            </a:p>
          </p:txBody>
        </p:sp>
        <p:cxnSp>
          <p:nvCxnSpPr>
            <p:cNvPr id="54" name="Connector: Elbow 53">
              <a:extLst>
                <a:ext uri="{FF2B5EF4-FFF2-40B4-BE49-F238E27FC236}">
                  <a16:creationId xmlns:a16="http://schemas.microsoft.com/office/drawing/2014/main" id="{98B3295C-CCFD-4F6B-BD49-F86E2231AB36}"/>
                </a:ext>
              </a:extLst>
            </p:cNvPr>
            <p:cNvCxnSpPr>
              <a:cxnSpLocks/>
            </p:cNvCxnSpPr>
            <p:nvPr/>
          </p:nvCxnSpPr>
          <p:spPr>
            <a:xfrm rot="16200000" flipH="1">
              <a:off x="7463786" y="2521364"/>
              <a:ext cx="1387017" cy="991943"/>
            </a:xfrm>
            <a:prstGeom prst="bentConnector3">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11C40642-D15C-4C1D-94E6-194A6FAA442D}"/>
                </a:ext>
              </a:extLst>
            </p:cNvPr>
            <p:cNvCxnSpPr/>
            <p:nvPr/>
          </p:nvCxnSpPr>
          <p:spPr>
            <a:xfrm rot="5400000">
              <a:off x="2265536" y="2122110"/>
              <a:ext cx="1131003" cy="891623"/>
            </a:xfrm>
            <a:prstGeom prst="bentConnector3">
              <a:avLst>
                <a:gd name="adj1" fmla="val 3947"/>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56" name="Rectangle: Rounded Corners 55">
            <a:extLst>
              <a:ext uri="{FF2B5EF4-FFF2-40B4-BE49-F238E27FC236}">
                <a16:creationId xmlns:a16="http://schemas.microsoft.com/office/drawing/2014/main" id="{92F2E9E8-5B66-482B-A0CB-1CD4A706BAED}"/>
              </a:ext>
            </a:extLst>
          </p:cNvPr>
          <p:cNvSpPr/>
          <p:nvPr/>
        </p:nvSpPr>
        <p:spPr>
          <a:xfrm>
            <a:off x="-6746776" y="8199079"/>
            <a:ext cx="5152990" cy="2811196"/>
          </a:xfrm>
          <a:prstGeom prst="roundRect">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dirty="0" err="1"/>
              <a:t>Penelitian</a:t>
            </a:r>
            <a:r>
              <a:rPr lang="en-ID" dirty="0"/>
              <a:t> </a:t>
            </a:r>
            <a:r>
              <a:rPr lang="en-ID" dirty="0" err="1"/>
              <a:t>ini</a:t>
            </a:r>
            <a:r>
              <a:rPr lang="en-ID" dirty="0"/>
              <a:t> </a:t>
            </a:r>
            <a:r>
              <a:rPr lang="en-ID" dirty="0" err="1"/>
              <a:t>mendorong</a:t>
            </a:r>
            <a:r>
              <a:rPr lang="en-ID" dirty="0"/>
              <a:t> </a:t>
            </a:r>
            <a:r>
              <a:rPr lang="en-ID" dirty="0" err="1"/>
              <a:t>pembaca</a:t>
            </a:r>
            <a:r>
              <a:rPr lang="en-ID" dirty="0"/>
              <a:t> dan </a:t>
            </a:r>
            <a:r>
              <a:rPr lang="en-ID" dirty="0" err="1"/>
              <a:t>peneliti</a:t>
            </a:r>
            <a:r>
              <a:rPr lang="en-ID" dirty="0"/>
              <a:t> </a:t>
            </a:r>
            <a:r>
              <a:rPr lang="en-ID" dirty="0" err="1"/>
              <a:t>untuk</a:t>
            </a:r>
            <a:r>
              <a:rPr lang="en-ID" dirty="0"/>
              <a:t> </a:t>
            </a:r>
            <a:r>
              <a:rPr lang="en-ID" dirty="0" err="1"/>
              <a:t>menggali</a:t>
            </a:r>
            <a:r>
              <a:rPr lang="en-ID" dirty="0"/>
              <a:t> </a:t>
            </a:r>
            <a:r>
              <a:rPr lang="en-ID" dirty="0" err="1"/>
              <a:t>aspek</a:t>
            </a:r>
            <a:r>
              <a:rPr lang="en-ID" dirty="0"/>
              <a:t> </a:t>
            </a:r>
            <a:r>
              <a:rPr lang="en-ID" dirty="0" err="1"/>
              <a:t>sosial</a:t>
            </a:r>
            <a:r>
              <a:rPr lang="en-ID" dirty="0"/>
              <a:t>, </a:t>
            </a:r>
            <a:r>
              <a:rPr lang="en-ID" dirty="0" err="1"/>
              <a:t>ekonomi</a:t>
            </a:r>
            <a:r>
              <a:rPr lang="en-ID" dirty="0"/>
              <a:t>, dan </a:t>
            </a:r>
            <a:r>
              <a:rPr lang="en-ID" dirty="0" err="1"/>
              <a:t>politik</a:t>
            </a:r>
            <a:r>
              <a:rPr lang="en-ID" dirty="0"/>
              <a:t> </a:t>
            </a:r>
            <a:r>
              <a:rPr lang="en-ID" dirty="0" err="1"/>
              <a:t>dalam</a:t>
            </a:r>
            <a:r>
              <a:rPr lang="en-ID" dirty="0"/>
              <a:t> </a:t>
            </a:r>
            <a:r>
              <a:rPr lang="en-ID" i="1" dirty="0" err="1"/>
              <a:t>Gadis</a:t>
            </a:r>
            <a:r>
              <a:rPr lang="en-ID" i="1" dirty="0"/>
              <a:t> Kretek</a:t>
            </a:r>
            <a:r>
              <a:rPr lang="en-ID" dirty="0"/>
              <a:t> </a:t>
            </a:r>
            <a:r>
              <a:rPr lang="en-ID" dirty="0" err="1"/>
              <a:t>guna</a:t>
            </a:r>
            <a:r>
              <a:rPr lang="en-ID" dirty="0"/>
              <a:t> </a:t>
            </a:r>
            <a:r>
              <a:rPr lang="en-ID" dirty="0" err="1"/>
              <a:t>memahami</a:t>
            </a:r>
            <a:r>
              <a:rPr lang="en-ID" dirty="0"/>
              <a:t> </a:t>
            </a:r>
            <a:r>
              <a:rPr lang="en-ID" dirty="0" err="1"/>
              <a:t>isu</a:t>
            </a:r>
            <a:r>
              <a:rPr lang="en-ID" dirty="0"/>
              <a:t> </a:t>
            </a:r>
            <a:r>
              <a:rPr lang="en-ID" dirty="0" err="1"/>
              <a:t>ketimpangan</a:t>
            </a:r>
            <a:r>
              <a:rPr lang="en-ID" dirty="0"/>
              <a:t> gender dan </a:t>
            </a:r>
            <a:r>
              <a:rPr lang="en-ID" dirty="0" err="1"/>
              <a:t>kelas</a:t>
            </a:r>
            <a:r>
              <a:rPr lang="en-ID" dirty="0"/>
              <a:t> </a:t>
            </a:r>
            <a:r>
              <a:rPr lang="en-ID" dirty="0" err="1"/>
              <a:t>secara</a:t>
            </a:r>
            <a:r>
              <a:rPr lang="en-ID" dirty="0"/>
              <a:t> </a:t>
            </a:r>
            <a:r>
              <a:rPr lang="en-ID" dirty="0" err="1"/>
              <a:t>lebih</a:t>
            </a:r>
            <a:r>
              <a:rPr lang="en-ID" dirty="0"/>
              <a:t> </a:t>
            </a:r>
            <a:r>
              <a:rPr lang="en-ID" dirty="0" err="1"/>
              <a:t>mendalam</a:t>
            </a:r>
            <a:r>
              <a:rPr lang="en-ID" dirty="0"/>
              <a:t>. Kajian </a:t>
            </a:r>
            <a:r>
              <a:rPr lang="en-ID" dirty="0" err="1"/>
              <a:t>lanjutan</a:t>
            </a:r>
            <a:r>
              <a:rPr lang="en-ID" dirty="0"/>
              <a:t> </a:t>
            </a:r>
            <a:r>
              <a:rPr lang="en-ID" dirty="0" err="1"/>
              <a:t>dapat</a:t>
            </a:r>
            <a:r>
              <a:rPr lang="en-ID" dirty="0"/>
              <a:t> </a:t>
            </a:r>
            <a:r>
              <a:rPr lang="en-ID" dirty="0" err="1"/>
              <a:t>membandingkan</a:t>
            </a:r>
            <a:r>
              <a:rPr lang="en-ID" dirty="0"/>
              <a:t> </a:t>
            </a:r>
            <a:r>
              <a:rPr lang="en-ID" dirty="0" err="1"/>
              <a:t>realitas</a:t>
            </a:r>
            <a:r>
              <a:rPr lang="en-ID" dirty="0"/>
              <a:t> </a:t>
            </a:r>
            <a:r>
              <a:rPr lang="en-ID" dirty="0" err="1"/>
              <a:t>dalam</a:t>
            </a:r>
            <a:r>
              <a:rPr lang="en-ID" dirty="0"/>
              <a:t> novel </a:t>
            </a:r>
            <a:r>
              <a:rPr lang="en-ID" dirty="0" err="1"/>
              <a:t>dengan</a:t>
            </a:r>
            <a:r>
              <a:rPr lang="en-ID" dirty="0"/>
              <a:t> </a:t>
            </a:r>
            <a:r>
              <a:rPr lang="en-ID" dirty="0" err="1"/>
              <a:t>kondisi</a:t>
            </a:r>
            <a:r>
              <a:rPr lang="en-ID" dirty="0"/>
              <a:t> Indonesia </a:t>
            </a:r>
            <a:r>
              <a:rPr lang="en-ID" dirty="0" err="1"/>
              <a:t>saat</a:t>
            </a:r>
            <a:r>
              <a:rPr lang="en-ID" dirty="0"/>
              <a:t> </a:t>
            </a:r>
            <a:r>
              <a:rPr lang="en-ID" dirty="0" err="1"/>
              <a:t>ini</a:t>
            </a:r>
            <a:r>
              <a:rPr lang="en-ID" dirty="0"/>
              <a:t>, </a:t>
            </a:r>
            <a:r>
              <a:rPr lang="en-ID" dirty="0" err="1"/>
              <a:t>serta</a:t>
            </a:r>
            <a:r>
              <a:rPr lang="en-ID" dirty="0"/>
              <a:t> </a:t>
            </a:r>
            <a:r>
              <a:rPr lang="en-ID" dirty="0" err="1"/>
              <a:t>menelaah</a:t>
            </a:r>
            <a:r>
              <a:rPr lang="en-ID" dirty="0"/>
              <a:t> </a:t>
            </a:r>
            <a:r>
              <a:rPr lang="en-ID" dirty="0" err="1"/>
              <a:t>pengaruh</a:t>
            </a:r>
            <a:r>
              <a:rPr lang="en-ID" dirty="0"/>
              <a:t> </a:t>
            </a:r>
            <a:r>
              <a:rPr lang="en-ID" dirty="0" err="1"/>
              <a:t>industri</a:t>
            </a:r>
            <a:r>
              <a:rPr lang="en-ID" dirty="0"/>
              <a:t> dan </a:t>
            </a:r>
            <a:r>
              <a:rPr lang="en-ID" dirty="0" err="1"/>
              <a:t>pemberdayaan</a:t>
            </a:r>
            <a:r>
              <a:rPr lang="en-ID" dirty="0"/>
              <a:t> </a:t>
            </a:r>
            <a:r>
              <a:rPr lang="en-ID" dirty="0" err="1"/>
              <a:t>perempuan</a:t>
            </a:r>
            <a:r>
              <a:rPr lang="en-ID" dirty="0"/>
              <a:t> </a:t>
            </a:r>
            <a:r>
              <a:rPr lang="en-ID" dirty="0" err="1"/>
              <a:t>dalam</a:t>
            </a:r>
            <a:r>
              <a:rPr lang="en-ID" dirty="0"/>
              <a:t> sastra.</a:t>
            </a:r>
          </a:p>
        </p:txBody>
      </p:sp>
      <p:sp>
        <p:nvSpPr>
          <p:cNvPr id="57" name="Rectangle: Folded Corner 56">
            <a:extLst>
              <a:ext uri="{FF2B5EF4-FFF2-40B4-BE49-F238E27FC236}">
                <a16:creationId xmlns:a16="http://schemas.microsoft.com/office/drawing/2014/main" id="{9BF39133-9DC8-40CC-A313-42C25FE64CAC}"/>
              </a:ext>
            </a:extLst>
          </p:cNvPr>
          <p:cNvSpPr/>
          <p:nvPr/>
        </p:nvSpPr>
        <p:spPr>
          <a:xfrm>
            <a:off x="8651048" y="10648046"/>
            <a:ext cx="4698665" cy="2031648"/>
          </a:xfrm>
          <a:prstGeom prst="foldedCorner">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13500000" scaled="1"/>
            <a:tileRect/>
          </a:gra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D" dirty="0" err="1">
                <a:latin typeface="Adobe Garamond Pro Bold" panose="02020702060506020403" pitchFamily="18" charset="0"/>
              </a:rPr>
              <a:t>Pendekatan</a:t>
            </a:r>
            <a:r>
              <a:rPr lang="en-ID" dirty="0">
                <a:latin typeface="Adobe Garamond Pro Bold" panose="02020702060506020403" pitchFamily="18" charset="0"/>
              </a:rPr>
              <a:t> </a:t>
            </a:r>
            <a:r>
              <a:rPr lang="en-ID" dirty="0" err="1">
                <a:latin typeface="Adobe Garamond Pro Bold" panose="02020702060506020403" pitchFamily="18" charset="0"/>
              </a:rPr>
              <a:t>ini</a:t>
            </a:r>
            <a:r>
              <a:rPr lang="en-ID" dirty="0">
                <a:latin typeface="Adobe Garamond Pro Bold" panose="02020702060506020403" pitchFamily="18" charset="0"/>
              </a:rPr>
              <a:t> </a:t>
            </a:r>
            <a:r>
              <a:rPr lang="en-ID" dirty="0" err="1">
                <a:latin typeface="Adobe Garamond Pro Bold" panose="02020702060506020403" pitchFamily="18" charset="0"/>
              </a:rPr>
              <a:t>menunjukkan</a:t>
            </a:r>
            <a:r>
              <a:rPr lang="en-ID" dirty="0">
                <a:latin typeface="Adobe Garamond Pro Bold" panose="02020702060506020403" pitchFamily="18" charset="0"/>
              </a:rPr>
              <a:t> </a:t>
            </a:r>
            <a:r>
              <a:rPr lang="en-ID" dirty="0" err="1">
                <a:latin typeface="Adobe Garamond Pro Bold" panose="02020702060506020403" pitchFamily="18" charset="0"/>
              </a:rPr>
              <a:t>bagaimana</a:t>
            </a:r>
            <a:r>
              <a:rPr lang="en-ID" dirty="0">
                <a:latin typeface="Adobe Garamond Pro Bold" panose="02020702060506020403" pitchFamily="18" charset="0"/>
              </a:rPr>
              <a:t> sastra </a:t>
            </a:r>
            <a:r>
              <a:rPr lang="en-ID" dirty="0" err="1">
                <a:latin typeface="Adobe Garamond Pro Bold" panose="02020702060506020403" pitchFamily="18" charset="0"/>
              </a:rPr>
              <a:t>mencerminkan</a:t>
            </a:r>
            <a:r>
              <a:rPr lang="en-ID" dirty="0">
                <a:latin typeface="Adobe Garamond Pro Bold" panose="02020702060506020403" pitchFamily="18" charset="0"/>
              </a:rPr>
              <a:t> dan </a:t>
            </a:r>
            <a:r>
              <a:rPr lang="en-ID" dirty="0" err="1">
                <a:latin typeface="Adobe Garamond Pro Bold" panose="02020702060506020403" pitchFamily="18" charset="0"/>
              </a:rPr>
              <a:t>mengkritik</a:t>
            </a:r>
            <a:r>
              <a:rPr lang="en-ID" dirty="0">
                <a:latin typeface="Adobe Garamond Pro Bold" panose="02020702060506020403" pitchFamily="18" charset="0"/>
              </a:rPr>
              <a:t> </a:t>
            </a:r>
            <a:r>
              <a:rPr lang="en-ID" dirty="0" err="1">
                <a:latin typeface="Adobe Garamond Pro Bold" panose="02020702060506020403" pitchFamily="18" charset="0"/>
              </a:rPr>
              <a:t>perubahan</a:t>
            </a:r>
            <a:r>
              <a:rPr lang="en-ID" dirty="0">
                <a:latin typeface="Adobe Garamond Pro Bold" panose="02020702060506020403" pitchFamily="18" charset="0"/>
              </a:rPr>
              <a:t> </a:t>
            </a:r>
            <a:r>
              <a:rPr lang="en-ID" dirty="0" err="1">
                <a:latin typeface="Adobe Garamond Pro Bold" panose="02020702060506020403" pitchFamily="18" charset="0"/>
              </a:rPr>
              <a:t>sosial</a:t>
            </a:r>
            <a:r>
              <a:rPr lang="en-ID" dirty="0">
                <a:latin typeface="Adobe Garamond Pro Bold" panose="02020702060506020403" pitchFamily="18" charset="0"/>
              </a:rPr>
              <a:t>, </a:t>
            </a:r>
            <a:r>
              <a:rPr lang="en-ID" dirty="0" err="1">
                <a:latin typeface="Adobe Garamond Pro Bold" panose="02020702060506020403" pitchFamily="18" charset="0"/>
              </a:rPr>
              <a:t>serta</a:t>
            </a:r>
            <a:r>
              <a:rPr lang="en-ID" dirty="0">
                <a:latin typeface="Adobe Garamond Pro Bold" panose="02020702060506020403" pitchFamily="18" charset="0"/>
              </a:rPr>
              <a:t> </a:t>
            </a:r>
            <a:r>
              <a:rPr lang="en-ID" dirty="0" err="1">
                <a:latin typeface="Adobe Garamond Pro Bold" panose="02020702060506020403" pitchFamily="18" charset="0"/>
              </a:rPr>
              <a:t>membuka</a:t>
            </a:r>
            <a:r>
              <a:rPr lang="en-ID" dirty="0">
                <a:latin typeface="Adobe Garamond Pro Bold" panose="02020702060506020403" pitchFamily="18" charset="0"/>
              </a:rPr>
              <a:t> </a:t>
            </a:r>
            <a:r>
              <a:rPr lang="en-ID" dirty="0" err="1">
                <a:latin typeface="Adobe Garamond Pro Bold" panose="02020702060506020403" pitchFamily="18" charset="0"/>
              </a:rPr>
              <a:t>ruang</a:t>
            </a:r>
            <a:r>
              <a:rPr lang="en-ID" dirty="0">
                <a:latin typeface="Adobe Garamond Pro Bold" panose="02020702060506020403" pitchFamily="18" charset="0"/>
              </a:rPr>
              <a:t> </a:t>
            </a:r>
            <a:r>
              <a:rPr lang="en-ID" dirty="0" err="1">
                <a:latin typeface="Adobe Garamond Pro Bold" panose="02020702060506020403" pitchFamily="18" charset="0"/>
              </a:rPr>
              <a:t>refleksi</a:t>
            </a:r>
            <a:r>
              <a:rPr lang="en-ID" dirty="0">
                <a:latin typeface="Adobe Garamond Pro Bold" panose="02020702060506020403" pitchFamily="18" charset="0"/>
              </a:rPr>
              <a:t> </a:t>
            </a:r>
            <a:r>
              <a:rPr lang="en-ID" dirty="0" err="1">
                <a:latin typeface="Adobe Garamond Pro Bold" panose="02020702060506020403" pitchFamily="18" charset="0"/>
              </a:rPr>
              <a:t>terhadap</a:t>
            </a:r>
            <a:r>
              <a:rPr lang="en-ID" dirty="0">
                <a:latin typeface="Adobe Garamond Pro Bold" panose="02020702060506020403" pitchFamily="18" charset="0"/>
              </a:rPr>
              <a:t> </a:t>
            </a:r>
            <a:r>
              <a:rPr lang="en-ID" dirty="0" err="1">
                <a:latin typeface="Adobe Garamond Pro Bold" panose="02020702060506020403" pitchFamily="18" charset="0"/>
              </a:rPr>
              <a:t>keadilan</a:t>
            </a:r>
            <a:r>
              <a:rPr lang="en-ID" dirty="0">
                <a:latin typeface="Adobe Garamond Pro Bold" panose="02020702060506020403" pitchFamily="18" charset="0"/>
              </a:rPr>
              <a:t>, </a:t>
            </a:r>
            <a:r>
              <a:rPr lang="en-ID" dirty="0" err="1">
                <a:latin typeface="Adobe Garamond Pro Bold" panose="02020702060506020403" pitchFamily="18" charset="0"/>
              </a:rPr>
              <a:t>modernisasi</a:t>
            </a:r>
            <a:r>
              <a:rPr lang="en-ID" dirty="0">
                <a:latin typeface="Adobe Garamond Pro Bold" panose="02020702060506020403" pitchFamily="18" charset="0"/>
              </a:rPr>
              <a:t>, dan </a:t>
            </a:r>
            <a:r>
              <a:rPr lang="en-ID" dirty="0" err="1">
                <a:latin typeface="Adobe Garamond Pro Bold" panose="02020702060506020403" pitchFamily="18" charset="0"/>
              </a:rPr>
              <a:t>peran</a:t>
            </a:r>
            <a:r>
              <a:rPr lang="en-ID" dirty="0">
                <a:latin typeface="Adobe Garamond Pro Bold" panose="02020702060506020403" pitchFamily="18" charset="0"/>
              </a:rPr>
              <a:t> </a:t>
            </a:r>
            <a:r>
              <a:rPr lang="en-ID" dirty="0" err="1">
                <a:latin typeface="Adobe Garamond Pro Bold" panose="02020702060506020403" pitchFamily="18" charset="0"/>
              </a:rPr>
              <a:t>perempuan</a:t>
            </a:r>
            <a:r>
              <a:rPr lang="en-ID" dirty="0">
                <a:latin typeface="Adobe Garamond Pro Bold" panose="02020702060506020403" pitchFamily="18" charset="0"/>
              </a:rPr>
              <a:t> di </a:t>
            </a:r>
            <a:r>
              <a:rPr lang="en-ID" dirty="0" err="1">
                <a:latin typeface="Adobe Garamond Pro Bold" panose="02020702060506020403" pitchFamily="18" charset="0"/>
              </a:rPr>
              <a:t>masyarakat</a:t>
            </a:r>
            <a:r>
              <a:rPr lang="en-ID" dirty="0">
                <a:latin typeface="Adobe Garamond Pro Bold" panose="02020702060506020403" pitchFamily="18" charset="0"/>
              </a:rPr>
              <a:t>.</a:t>
            </a:r>
          </a:p>
        </p:txBody>
      </p:sp>
    </p:spTree>
    <p:extLst>
      <p:ext uri="{BB962C8B-B14F-4D97-AF65-F5344CB8AC3E}">
        <p14:creationId xmlns:p14="http://schemas.microsoft.com/office/powerpoint/2010/main" val="1961861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74">
            <a:extLst>
              <a:ext uri="{FF2B5EF4-FFF2-40B4-BE49-F238E27FC236}">
                <a16:creationId xmlns:a16="http://schemas.microsoft.com/office/drawing/2014/main" id="{AE9DE60A-1F4E-7C72-52E6-EBC789F438B7}"/>
              </a:ext>
            </a:extLst>
          </p:cNvPr>
          <p:cNvGrpSpPr/>
          <p:nvPr/>
        </p:nvGrpSpPr>
        <p:grpSpPr>
          <a:xfrm>
            <a:off x="-3771085" y="-261534"/>
            <a:ext cx="2762390" cy="1276504"/>
            <a:chOff x="9460924" y="-142198"/>
            <a:chExt cx="3007522" cy="1406759"/>
          </a:xfrm>
        </p:grpSpPr>
        <p:sp>
          <p:nvSpPr>
            <p:cNvPr id="76" name="Rectangle: Rounded Corners 75">
              <a:extLst>
                <a:ext uri="{FF2B5EF4-FFF2-40B4-BE49-F238E27FC236}">
                  <a16:creationId xmlns:a16="http://schemas.microsoft.com/office/drawing/2014/main" id="{057BCB9C-07EC-0B41-63EF-2CD4A8399427}"/>
                </a:ext>
              </a:extLst>
            </p:cNvPr>
            <p:cNvSpPr/>
            <p:nvPr/>
          </p:nvSpPr>
          <p:spPr>
            <a:xfrm>
              <a:off x="9460924" y="109507"/>
              <a:ext cx="2625058" cy="737501"/>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ID"/>
            </a:p>
          </p:txBody>
        </p:sp>
        <p:pic>
          <p:nvPicPr>
            <p:cNvPr id="77" name="Picture 76">
              <a:extLst>
                <a:ext uri="{FF2B5EF4-FFF2-40B4-BE49-F238E27FC236}">
                  <a16:creationId xmlns:a16="http://schemas.microsoft.com/office/drawing/2014/main" id="{2B3C0E90-6FE4-0D22-6551-BD9BB534C7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0945" y="168603"/>
              <a:ext cx="641561" cy="645426"/>
            </a:xfrm>
            <a:prstGeom prst="rect">
              <a:avLst/>
            </a:prstGeom>
          </p:spPr>
        </p:pic>
        <p:pic>
          <p:nvPicPr>
            <p:cNvPr id="78" name="Picture 77">
              <a:extLst>
                <a:ext uri="{FF2B5EF4-FFF2-40B4-BE49-F238E27FC236}">
                  <a16:creationId xmlns:a16="http://schemas.microsoft.com/office/drawing/2014/main" id="{2BCA1133-021D-484F-9E29-148A640851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9874">
              <a:off x="9970042" y="-142198"/>
              <a:ext cx="2498404" cy="1406759"/>
            </a:xfrm>
            <a:prstGeom prst="rect">
              <a:avLst/>
            </a:prstGeom>
          </p:spPr>
        </p:pic>
      </p:grpSp>
      <p:pic>
        <p:nvPicPr>
          <p:cNvPr id="69" name="Picture 68">
            <a:extLst>
              <a:ext uri="{FF2B5EF4-FFF2-40B4-BE49-F238E27FC236}">
                <a16:creationId xmlns:a16="http://schemas.microsoft.com/office/drawing/2014/main" id="{B147F988-323A-7244-45BB-29DCD1FC2DAA}"/>
              </a:ext>
            </a:extLst>
          </p:cNvPr>
          <p:cNvPicPr>
            <a:picLocks noChangeAspect="1"/>
          </p:cNvPicPr>
          <p:nvPr/>
        </p:nvPicPr>
        <p:blipFill rotWithShape="1">
          <a:blip r:embed="rId4">
            <a:duotone>
              <a:prstClr val="black"/>
              <a:schemeClr val="accent1">
                <a:tint val="45000"/>
                <a:satMod val="400000"/>
              </a:schemeClr>
            </a:duotone>
            <a:extLst>
              <a:ext uri="{BEBA8EAE-BF5A-486C-A8C5-ECC9F3942E4B}">
                <a14:imgProps xmlns:a14="http://schemas.microsoft.com/office/drawing/2010/main">
                  <a14:imgLayer r:embed="rId5">
                    <a14:imgEffect>
                      <a14:saturation sat="0"/>
                    </a14:imgEffect>
                    <a14:imgEffect>
                      <a14:brightnessContrast bright="-40000" contrast="-20000"/>
                    </a14:imgEffect>
                  </a14:imgLayer>
                </a14:imgProps>
              </a:ext>
            </a:extLst>
          </a:blip>
          <a:srcRect t="3946" r="10725"/>
          <a:stretch/>
        </p:blipFill>
        <p:spPr>
          <a:xfrm flipH="1">
            <a:off x="-5265078" y="-869311"/>
            <a:ext cx="23613108" cy="11216950"/>
          </a:xfrm>
          <a:prstGeom prst="rect">
            <a:avLst/>
          </a:prstGeom>
        </p:spPr>
      </p:pic>
      <p:grpSp>
        <p:nvGrpSpPr>
          <p:cNvPr id="65" name="Group 64">
            <a:extLst>
              <a:ext uri="{FF2B5EF4-FFF2-40B4-BE49-F238E27FC236}">
                <a16:creationId xmlns:a16="http://schemas.microsoft.com/office/drawing/2014/main" id="{FA9FFB84-CAAD-0A21-5D67-4F719271A902}"/>
              </a:ext>
            </a:extLst>
          </p:cNvPr>
          <p:cNvGrpSpPr/>
          <p:nvPr/>
        </p:nvGrpSpPr>
        <p:grpSpPr>
          <a:xfrm>
            <a:off x="269741" y="198107"/>
            <a:ext cx="2249361" cy="1045921"/>
            <a:chOff x="5232400" y="-221728"/>
            <a:chExt cx="3092350" cy="1406759"/>
          </a:xfrm>
        </p:grpSpPr>
        <p:sp>
          <p:nvSpPr>
            <p:cNvPr id="66" name="Rectangle: Rounded Corners 65">
              <a:extLst>
                <a:ext uri="{FF2B5EF4-FFF2-40B4-BE49-F238E27FC236}">
                  <a16:creationId xmlns:a16="http://schemas.microsoft.com/office/drawing/2014/main" id="{76A228F1-5B56-B726-CB44-BD019287D53B}"/>
                </a:ext>
              </a:extLst>
            </p:cNvPr>
            <p:cNvSpPr/>
            <p:nvPr/>
          </p:nvSpPr>
          <p:spPr>
            <a:xfrm>
              <a:off x="5232400" y="-112067"/>
              <a:ext cx="2908300" cy="98899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67" name="Picture 66">
              <a:extLst>
                <a:ext uri="{FF2B5EF4-FFF2-40B4-BE49-F238E27FC236}">
                  <a16:creationId xmlns:a16="http://schemas.microsoft.com/office/drawing/2014/main" id="{0DF8D16A-17B0-C3D9-E144-03F1AD2E9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9874">
              <a:off x="5826346" y="-221728"/>
              <a:ext cx="2498404" cy="1406759"/>
            </a:xfrm>
            <a:prstGeom prst="rect">
              <a:avLst/>
            </a:prstGeom>
          </p:spPr>
        </p:pic>
        <p:pic>
          <p:nvPicPr>
            <p:cNvPr id="68" name="Picture 67">
              <a:extLst>
                <a:ext uri="{FF2B5EF4-FFF2-40B4-BE49-F238E27FC236}">
                  <a16:creationId xmlns:a16="http://schemas.microsoft.com/office/drawing/2014/main" id="{3B3870E6-BC73-67FD-B831-92A64C6F25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1550" y="98366"/>
              <a:ext cx="641561" cy="645426"/>
            </a:xfrm>
            <a:prstGeom prst="rect">
              <a:avLst/>
            </a:prstGeom>
          </p:spPr>
        </p:pic>
      </p:grpSp>
      <p:sp>
        <p:nvSpPr>
          <p:cNvPr id="70" name="TextBox 69">
            <a:extLst>
              <a:ext uri="{FF2B5EF4-FFF2-40B4-BE49-F238E27FC236}">
                <a16:creationId xmlns:a16="http://schemas.microsoft.com/office/drawing/2014/main" id="{C1F333E9-BF29-76AB-03E6-C432EBD7A890}"/>
              </a:ext>
            </a:extLst>
          </p:cNvPr>
          <p:cNvSpPr txBox="1"/>
          <p:nvPr/>
        </p:nvSpPr>
        <p:spPr>
          <a:xfrm flipH="1">
            <a:off x="-8799148" y="5146739"/>
            <a:ext cx="8933397" cy="1446550"/>
          </a:xfrm>
          <a:prstGeom prst="rect">
            <a:avLst/>
          </a:prstGeom>
          <a:noFill/>
        </p:spPr>
        <p:txBody>
          <a:bodyPr wrap="square" rtlCol="0">
            <a:spAutoFit/>
          </a:bodyPr>
          <a:lstStyle/>
          <a:p>
            <a:r>
              <a:rPr lang="en-US" sz="8800" dirty="0">
                <a:solidFill>
                  <a:schemeClr val="bg1"/>
                </a:solidFill>
                <a:latin typeface="Arial Black" panose="020B0A04020102020204" pitchFamily="34" charset="0"/>
              </a:rPr>
              <a:t>TERIMA</a:t>
            </a:r>
            <a:endParaRPr lang="en-ID" sz="8800" dirty="0">
              <a:solidFill>
                <a:schemeClr val="bg1"/>
              </a:solidFill>
              <a:latin typeface="Arial Black" panose="020B0A04020102020204" pitchFamily="34" charset="0"/>
            </a:endParaRPr>
          </a:p>
        </p:txBody>
      </p:sp>
      <p:sp>
        <p:nvSpPr>
          <p:cNvPr id="71" name="TextBox 70">
            <a:extLst>
              <a:ext uri="{FF2B5EF4-FFF2-40B4-BE49-F238E27FC236}">
                <a16:creationId xmlns:a16="http://schemas.microsoft.com/office/drawing/2014/main" id="{A7C92FC4-AB60-FD3A-4FD6-6361F25A6873}"/>
              </a:ext>
            </a:extLst>
          </p:cNvPr>
          <p:cNvSpPr txBox="1"/>
          <p:nvPr/>
        </p:nvSpPr>
        <p:spPr>
          <a:xfrm flipH="1">
            <a:off x="14600570" y="6134725"/>
            <a:ext cx="5070799" cy="1446550"/>
          </a:xfrm>
          <a:prstGeom prst="rect">
            <a:avLst/>
          </a:prstGeom>
          <a:noFill/>
        </p:spPr>
        <p:txBody>
          <a:bodyPr wrap="square" rtlCol="0">
            <a:spAutoFit/>
          </a:bodyPr>
          <a:lstStyle/>
          <a:p>
            <a:r>
              <a:rPr lang="en-US" sz="8800" dirty="0">
                <a:solidFill>
                  <a:schemeClr val="bg1"/>
                </a:solidFill>
                <a:latin typeface="Arial Black" panose="020B0A04020102020204" pitchFamily="34" charset="0"/>
              </a:rPr>
              <a:t>KASIH</a:t>
            </a:r>
            <a:endParaRPr lang="en-ID" sz="8800" dirty="0">
              <a:solidFill>
                <a:schemeClr val="bg1"/>
              </a:solidFill>
              <a:latin typeface="Arial Black" panose="020B0A04020102020204" pitchFamily="34" charset="0"/>
            </a:endParaRPr>
          </a:p>
        </p:txBody>
      </p:sp>
      <p:pic>
        <p:nvPicPr>
          <p:cNvPr id="72" name="Picture 71">
            <a:extLst>
              <a:ext uri="{FF2B5EF4-FFF2-40B4-BE49-F238E27FC236}">
                <a16:creationId xmlns:a16="http://schemas.microsoft.com/office/drawing/2014/main" id="{8BB84537-859C-CB26-315A-9E8D0C7EC7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2998" y="376718"/>
            <a:ext cx="2133600" cy="2143125"/>
          </a:xfrm>
          <a:prstGeom prst="rect">
            <a:avLst/>
          </a:prstGeom>
        </p:spPr>
      </p:pic>
      <p:sp>
        <p:nvSpPr>
          <p:cNvPr id="73" name="Flowchart: Connector 72">
            <a:extLst>
              <a:ext uri="{FF2B5EF4-FFF2-40B4-BE49-F238E27FC236}">
                <a16:creationId xmlns:a16="http://schemas.microsoft.com/office/drawing/2014/main" id="{2B591F02-2DEB-0E41-59D4-10DECC262595}"/>
              </a:ext>
            </a:extLst>
          </p:cNvPr>
          <p:cNvSpPr/>
          <p:nvPr/>
        </p:nvSpPr>
        <p:spPr>
          <a:xfrm>
            <a:off x="12825812" y="198107"/>
            <a:ext cx="2947544" cy="2832301"/>
          </a:xfrm>
          <a:prstGeom prst="flowChartConnector">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4" name="Flowchart: Connector 73">
            <a:extLst>
              <a:ext uri="{FF2B5EF4-FFF2-40B4-BE49-F238E27FC236}">
                <a16:creationId xmlns:a16="http://schemas.microsoft.com/office/drawing/2014/main" id="{15F18780-8966-D107-8AB9-76AC671DB0B5}"/>
              </a:ext>
            </a:extLst>
          </p:cNvPr>
          <p:cNvSpPr/>
          <p:nvPr/>
        </p:nvSpPr>
        <p:spPr>
          <a:xfrm>
            <a:off x="-7972574" y="53773"/>
            <a:ext cx="3195587" cy="3079650"/>
          </a:xfrm>
          <a:prstGeom prst="flowChartConnector">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79" name="Picture 78">
            <a:extLst>
              <a:ext uri="{FF2B5EF4-FFF2-40B4-BE49-F238E27FC236}">
                <a16:creationId xmlns:a16="http://schemas.microsoft.com/office/drawing/2014/main" id="{E740564C-FA16-D486-B764-9A547C12A69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4276539" y="4152275"/>
            <a:ext cx="12192000" cy="6858000"/>
          </a:xfrm>
          <a:prstGeom prst="rect">
            <a:avLst/>
          </a:prstGeom>
        </p:spPr>
      </p:pic>
      <p:sp>
        <p:nvSpPr>
          <p:cNvPr id="5" name="Rectangle: Rounded Corners 4">
            <a:extLst>
              <a:ext uri="{FF2B5EF4-FFF2-40B4-BE49-F238E27FC236}">
                <a16:creationId xmlns:a16="http://schemas.microsoft.com/office/drawing/2014/main" id="{EF07BDE1-CD33-494B-9A55-AEB60B877006}"/>
              </a:ext>
            </a:extLst>
          </p:cNvPr>
          <p:cNvSpPr/>
          <p:nvPr/>
        </p:nvSpPr>
        <p:spPr>
          <a:xfrm>
            <a:off x="700353" y="3269430"/>
            <a:ext cx="5152990" cy="2811196"/>
          </a:xfrm>
          <a:prstGeom prst="roundRect">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dirty="0" err="1"/>
              <a:t>Penelitian</a:t>
            </a:r>
            <a:r>
              <a:rPr lang="en-ID" dirty="0"/>
              <a:t> </a:t>
            </a:r>
            <a:r>
              <a:rPr lang="en-ID" dirty="0" err="1"/>
              <a:t>ini</a:t>
            </a:r>
            <a:r>
              <a:rPr lang="en-ID" dirty="0"/>
              <a:t> </a:t>
            </a:r>
            <a:r>
              <a:rPr lang="en-ID" dirty="0" err="1"/>
              <a:t>mendorong</a:t>
            </a:r>
            <a:r>
              <a:rPr lang="en-ID" dirty="0"/>
              <a:t> </a:t>
            </a:r>
            <a:r>
              <a:rPr lang="en-ID" dirty="0" err="1"/>
              <a:t>pembaca</a:t>
            </a:r>
            <a:r>
              <a:rPr lang="en-ID" dirty="0"/>
              <a:t> dan </a:t>
            </a:r>
            <a:r>
              <a:rPr lang="en-ID" dirty="0" err="1"/>
              <a:t>peneliti</a:t>
            </a:r>
            <a:r>
              <a:rPr lang="en-ID" dirty="0"/>
              <a:t> </a:t>
            </a:r>
            <a:r>
              <a:rPr lang="en-ID" dirty="0" err="1"/>
              <a:t>untuk</a:t>
            </a:r>
            <a:r>
              <a:rPr lang="en-ID" dirty="0"/>
              <a:t> </a:t>
            </a:r>
            <a:r>
              <a:rPr lang="en-ID" dirty="0" err="1"/>
              <a:t>menggali</a:t>
            </a:r>
            <a:r>
              <a:rPr lang="en-ID" dirty="0"/>
              <a:t> </a:t>
            </a:r>
            <a:r>
              <a:rPr lang="en-ID" dirty="0" err="1"/>
              <a:t>aspek</a:t>
            </a:r>
            <a:r>
              <a:rPr lang="en-ID" dirty="0"/>
              <a:t> </a:t>
            </a:r>
            <a:r>
              <a:rPr lang="en-ID" dirty="0" err="1"/>
              <a:t>sosial</a:t>
            </a:r>
            <a:r>
              <a:rPr lang="en-ID" dirty="0"/>
              <a:t>, </a:t>
            </a:r>
            <a:r>
              <a:rPr lang="en-ID" dirty="0" err="1"/>
              <a:t>ekonomi</a:t>
            </a:r>
            <a:r>
              <a:rPr lang="en-ID" dirty="0"/>
              <a:t>, dan </a:t>
            </a:r>
            <a:r>
              <a:rPr lang="en-ID" dirty="0" err="1"/>
              <a:t>politik</a:t>
            </a:r>
            <a:r>
              <a:rPr lang="en-ID" dirty="0"/>
              <a:t> </a:t>
            </a:r>
            <a:r>
              <a:rPr lang="en-ID" dirty="0" err="1"/>
              <a:t>dalam</a:t>
            </a:r>
            <a:r>
              <a:rPr lang="en-ID" dirty="0"/>
              <a:t> </a:t>
            </a:r>
            <a:r>
              <a:rPr lang="en-ID" i="1" dirty="0" err="1"/>
              <a:t>Gadis</a:t>
            </a:r>
            <a:r>
              <a:rPr lang="en-ID" i="1" dirty="0"/>
              <a:t> Kretek</a:t>
            </a:r>
            <a:r>
              <a:rPr lang="en-ID" dirty="0"/>
              <a:t> </a:t>
            </a:r>
            <a:r>
              <a:rPr lang="en-ID" dirty="0" err="1"/>
              <a:t>guna</a:t>
            </a:r>
            <a:r>
              <a:rPr lang="en-ID" dirty="0"/>
              <a:t> </a:t>
            </a:r>
            <a:r>
              <a:rPr lang="en-ID" dirty="0" err="1"/>
              <a:t>memahami</a:t>
            </a:r>
            <a:r>
              <a:rPr lang="en-ID" dirty="0"/>
              <a:t> </a:t>
            </a:r>
            <a:r>
              <a:rPr lang="en-ID" dirty="0" err="1"/>
              <a:t>isu</a:t>
            </a:r>
            <a:r>
              <a:rPr lang="en-ID" dirty="0"/>
              <a:t> </a:t>
            </a:r>
            <a:r>
              <a:rPr lang="en-ID" dirty="0" err="1"/>
              <a:t>ketimpangan</a:t>
            </a:r>
            <a:r>
              <a:rPr lang="en-ID" dirty="0"/>
              <a:t> gender dan </a:t>
            </a:r>
            <a:r>
              <a:rPr lang="en-ID" dirty="0" err="1"/>
              <a:t>kelas</a:t>
            </a:r>
            <a:r>
              <a:rPr lang="en-ID" dirty="0"/>
              <a:t> </a:t>
            </a:r>
            <a:r>
              <a:rPr lang="en-ID" dirty="0" err="1"/>
              <a:t>secara</a:t>
            </a:r>
            <a:r>
              <a:rPr lang="en-ID" dirty="0"/>
              <a:t> </a:t>
            </a:r>
            <a:r>
              <a:rPr lang="en-ID" dirty="0" err="1"/>
              <a:t>lebih</a:t>
            </a:r>
            <a:r>
              <a:rPr lang="en-ID" dirty="0"/>
              <a:t> </a:t>
            </a:r>
            <a:r>
              <a:rPr lang="en-ID" dirty="0" err="1"/>
              <a:t>mendalam</a:t>
            </a:r>
            <a:r>
              <a:rPr lang="en-ID" dirty="0"/>
              <a:t>. Kajian </a:t>
            </a:r>
            <a:r>
              <a:rPr lang="en-ID" dirty="0" err="1"/>
              <a:t>lanjutan</a:t>
            </a:r>
            <a:r>
              <a:rPr lang="en-ID" dirty="0"/>
              <a:t> </a:t>
            </a:r>
            <a:r>
              <a:rPr lang="en-ID" dirty="0" err="1"/>
              <a:t>dapat</a:t>
            </a:r>
            <a:r>
              <a:rPr lang="en-ID" dirty="0"/>
              <a:t> </a:t>
            </a:r>
            <a:r>
              <a:rPr lang="en-ID" dirty="0" err="1"/>
              <a:t>membandingkan</a:t>
            </a:r>
            <a:r>
              <a:rPr lang="en-ID" dirty="0"/>
              <a:t> </a:t>
            </a:r>
            <a:r>
              <a:rPr lang="en-ID" dirty="0" err="1"/>
              <a:t>realitas</a:t>
            </a:r>
            <a:r>
              <a:rPr lang="en-ID" dirty="0"/>
              <a:t> </a:t>
            </a:r>
            <a:r>
              <a:rPr lang="en-ID" dirty="0" err="1"/>
              <a:t>dalam</a:t>
            </a:r>
            <a:r>
              <a:rPr lang="en-ID" dirty="0"/>
              <a:t> novel </a:t>
            </a:r>
            <a:r>
              <a:rPr lang="en-ID" dirty="0" err="1"/>
              <a:t>dengan</a:t>
            </a:r>
            <a:r>
              <a:rPr lang="en-ID" dirty="0"/>
              <a:t> </a:t>
            </a:r>
            <a:r>
              <a:rPr lang="en-ID" dirty="0" err="1"/>
              <a:t>kondisi</a:t>
            </a:r>
            <a:r>
              <a:rPr lang="en-ID" dirty="0"/>
              <a:t> Indonesia </a:t>
            </a:r>
            <a:r>
              <a:rPr lang="en-ID" dirty="0" err="1"/>
              <a:t>saat</a:t>
            </a:r>
            <a:r>
              <a:rPr lang="en-ID" dirty="0"/>
              <a:t> </a:t>
            </a:r>
            <a:r>
              <a:rPr lang="en-ID" dirty="0" err="1"/>
              <a:t>ini</a:t>
            </a:r>
            <a:r>
              <a:rPr lang="en-ID" dirty="0"/>
              <a:t>, </a:t>
            </a:r>
            <a:r>
              <a:rPr lang="en-ID" dirty="0" err="1"/>
              <a:t>serta</a:t>
            </a:r>
            <a:r>
              <a:rPr lang="en-ID" dirty="0"/>
              <a:t> </a:t>
            </a:r>
            <a:r>
              <a:rPr lang="en-ID" dirty="0" err="1"/>
              <a:t>menelaah</a:t>
            </a:r>
            <a:r>
              <a:rPr lang="en-ID" dirty="0"/>
              <a:t> </a:t>
            </a:r>
            <a:r>
              <a:rPr lang="en-ID" dirty="0" err="1"/>
              <a:t>pengaruh</a:t>
            </a:r>
            <a:r>
              <a:rPr lang="en-ID" dirty="0"/>
              <a:t> </a:t>
            </a:r>
            <a:r>
              <a:rPr lang="en-ID" dirty="0" err="1"/>
              <a:t>industri</a:t>
            </a:r>
            <a:r>
              <a:rPr lang="en-ID" dirty="0"/>
              <a:t> dan </a:t>
            </a:r>
            <a:r>
              <a:rPr lang="en-ID" dirty="0" err="1"/>
              <a:t>pemberdayaan</a:t>
            </a:r>
            <a:r>
              <a:rPr lang="en-ID" dirty="0"/>
              <a:t> </a:t>
            </a:r>
            <a:r>
              <a:rPr lang="en-ID" dirty="0" err="1"/>
              <a:t>perempuan</a:t>
            </a:r>
            <a:r>
              <a:rPr lang="en-ID" dirty="0"/>
              <a:t> </a:t>
            </a:r>
            <a:r>
              <a:rPr lang="en-ID" dirty="0" err="1"/>
              <a:t>dalam</a:t>
            </a:r>
            <a:r>
              <a:rPr lang="en-ID" dirty="0"/>
              <a:t> sastra.</a:t>
            </a:r>
          </a:p>
        </p:txBody>
      </p:sp>
      <p:sp>
        <p:nvSpPr>
          <p:cNvPr id="6" name="Rectangle: Folded Corner 5">
            <a:extLst>
              <a:ext uri="{FF2B5EF4-FFF2-40B4-BE49-F238E27FC236}">
                <a16:creationId xmlns:a16="http://schemas.microsoft.com/office/drawing/2014/main" id="{C6BC9619-D167-4F80-B5EB-CE557533EFA2}"/>
              </a:ext>
            </a:extLst>
          </p:cNvPr>
          <p:cNvSpPr/>
          <p:nvPr/>
        </p:nvSpPr>
        <p:spPr>
          <a:xfrm>
            <a:off x="6338659" y="3838366"/>
            <a:ext cx="4698665" cy="2031648"/>
          </a:xfrm>
          <a:prstGeom prst="foldedCorner">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13500000" scaled="1"/>
            <a:tileRect/>
          </a:gra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D" dirty="0" err="1">
                <a:latin typeface="Adobe Garamond Pro Bold" panose="02020702060506020403" pitchFamily="18" charset="0"/>
              </a:rPr>
              <a:t>Pendekatan</a:t>
            </a:r>
            <a:r>
              <a:rPr lang="en-ID" dirty="0">
                <a:latin typeface="Adobe Garamond Pro Bold" panose="02020702060506020403" pitchFamily="18" charset="0"/>
              </a:rPr>
              <a:t> </a:t>
            </a:r>
            <a:r>
              <a:rPr lang="en-ID" dirty="0" err="1">
                <a:latin typeface="Adobe Garamond Pro Bold" panose="02020702060506020403" pitchFamily="18" charset="0"/>
              </a:rPr>
              <a:t>ini</a:t>
            </a:r>
            <a:r>
              <a:rPr lang="en-ID" dirty="0">
                <a:latin typeface="Adobe Garamond Pro Bold" panose="02020702060506020403" pitchFamily="18" charset="0"/>
              </a:rPr>
              <a:t> </a:t>
            </a:r>
            <a:r>
              <a:rPr lang="en-ID" dirty="0" err="1">
                <a:latin typeface="Adobe Garamond Pro Bold" panose="02020702060506020403" pitchFamily="18" charset="0"/>
              </a:rPr>
              <a:t>menunjukkan</a:t>
            </a:r>
            <a:r>
              <a:rPr lang="en-ID" dirty="0">
                <a:latin typeface="Adobe Garamond Pro Bold" panose="02020702060506020403" pitchFamily="18" charset="0"/>
              </a:rPr>
              <a:t> </a:t>
            </a:r>
            <a:r>
              <a:rPr lang="en-ID" dirty="0" err="1">
                <a:latin typeface="Adobe Garamond Pro Bold" panose="02020702060506020403" pitchFamily="18" charset="0"/>
              </a:rPr>
              <a:t>bagaimana</a:t>
            </a:r>
            <a:r>
              <a:rPr lang="en-ID" dirty="0">
                <a:latin typeface="Adobe Garamond Pro Bold" panose="02020702060506020403" pitchFamily="18" charset="0"/>
              </a:rPr>
              <a:t> sastra </a:t>
            </a:r>
            <a:r>
              <a:rPr lang="en-ID" dirty="0" err="1">
                <a:latin typeface="Adobe Garamond Pro Bold" panose="02020702060506020403" pitchFamily="18" charset="0"/>
              </a:rPr>
              <a:t>mencerminkan</a:t>
            </a:r>
            <a:r>
              <a:rPr lang="en-ID" dirty="0">
                <a:latin typeface="Adobe Garamond Pro Bold" panose="02020702060506020403" pitchFamily="18" charset="0"/>
              </a:rPr>
              <a:t> dan </a:t>
            </a:r>
            <a:r>
              <a:rPr lang="en-ID" dirty="0" err="1">
                <a:latin typeface="Adobe Garamond Pro Bold" panose="02020702060506020403" pitchFamily="18" charset="0"/>
              </a:rPr>
              <a:t>mengkritik</a:t>
            </a:r>
            <a:r>
              <a:rPr lang="en-ID" dirty="0">
                <a:latin typeface="Adobe Garamond Pro Bold" panose="02020702060506020403" pitchFamily="18" charset="0"/>
              </a:rPr>
              <a:t> </a:t>
            </a:r>
            <a:r>
              <a:rPr lang="en-ID" dirty="0" err="1">
                <a:latin typeface="Adobe Garamond Pro Bold" panose="02020702060506020403" pitchFamily="18" charset="0"/>
              </a:rPr>
              <a:t>perubahan</a:t>
            </a:r>
            <a:r>
              <a:rPr lang="en-ID" dirty="0">
                <a:latin typeface="Adobe Garamond Pro Bold" panose="02020702060506020403" pitchFamily="18" charset="0"/>
              </a:rPr>
              <a:t> </a:t>
            </a:r>
            <a:r>
              <a:rPr lang="en-ID" dirty="0" err="1">
                <a:latin typeface="Adobe Garamond Pro Bold" panose="02020702060506020403" pitchFamily="18" charset="0"/>
              </a:rPr>
              <a:t>sosial</a:t>
            </a:r>
            <a:r>
              <a:rPr lang="en-ID" dirty="0">
                <a:latin typeface="Adobe Garamond Pro Bold" panose="02020702060506020403" pitchFamily="18" charset="0"/>
              </a:rPr>
              <a:t>, </a:t>
            </a:r>
            <a:r>
              <a:rPr lang="en-ID" dirty="0" err="1">
                <a:latin typeface="Adobe Garamond Pro Bold" panose="02020702060506020403" pitchFamily="18" charset="0"/>
              </a:rPr>
              <a:t>serta</a:t>
            </a:r>
            <a:r>
              <a:rPr lang="en-ID" dirty="0">
                <a:latin typeface="Adobe Garamond Pro Bold" panose="02020702060506020403" pitchFamily="18" charset="0"/>
              </a:rPr>
              <a:t> </a:t>
            </a:r>
            <a:r>
              <a:rPr lang="en-ID" dirty="0" err="1">
                <a:latin typeface="Adobe Garamond Pro Bold" panose="02020702060506020403" pitchFamily="18" charset="0"/>
              </a:rPr>
              <a:t>membuka</a:t>
            </a:r>
            <a:r>
              <a:rPr lang="en-ID" dirty="0">
                <a:latin typeface="Adobe Garamond Pro Bold" panose="02020702060506020403" pitchFamily="18" charset="0"/>
              </a:rPr>
              <a:t> </a:t>
            </a:r>
            <a:r>
              <a:rPr lang="en-ID" dirty="0" err="1">
                <a:latin typeface="Adobe Garamond Pro Bold" panose="02020702060506020403" pitchFamily="18" charset="0"/>
              </a:rPr>
              <a:t>ruang</a:t>
            </a:r>
            <a:r>
              <a:rPr lang="en-ID" dirty="0">
                <a:latin typeface="Adobe Garamond Pro Bold" panose="02020702060506020403" pitchFamily="18" charset="0"/>
              </a:rPr>
              <a:t> </a:t>
            </a:r>
            <a:r>
              <a:rPr lang="en-ID" dirty="0" err="1">
                <a:latin typeface="Adobe Garamond Pro Bold" panose="02020702060506020403" pitchFamily="18" charset="0"/>
              </a:rPr>
              <a:t>refleksi</a:t>
            </a:r>
            <a:r>
              <a:rPr lang="en-ID" dirty="0">
                <a:latin typeface="Adobe Garamond Pro Bold" panose="02020702060506020403" pitchFamily="18" charset="0"/>
              </a:rPr>
              <a:t> </a:t>
            </a:r>
            <a:r>
              <a:rPr lang="en-ID" dirty="0" err="1">
                <a:latin typeface="Adobe Garamond Pro Bold" panose="02020702060506020403" pitchFamily="18" charset="0"/>
              </a:rPr>
              <a:t>terhadap</a:t>
            </a:r>
            <a:r>
              <a:rPr lang="en-ID" dirty="0">
                <a:latin typeface="Adobe Garamond Pro Bold" panose="02020702060506020403" pitchFamily="18" charset="0"/>
              </a:rPr>
              <a:t> </a:t>
            </a:r>
            <a:r>
              <a:rPr lang="en-ID" dirty="0" err="1">
                <a:latin typeface="Adobe Garamond Pro Bold" panose="02020702060506020403" pitchFamily="18" charset="0"/>
              </a:rPr>
              <a:t>keadilan</a:t>
            </a:r>
            <a:r>
              <a:rPr lang="en-ID" dirty="0">
                <a:latin typeface="Adobe Garamond Pro Bold" panose="02020702060506020403" pitchFamily="18" charset="0"/>
              </a:rPr>
              <a:t>, </a:t>
            </a:r>
            <a:r>
              <a:rPr lang="en-ID" dirty="0" err="1">
                <a:latin typeface="Adobe Garamond Pro Bold" panose="02020702060506020403" pitchFamily="18" charset="0"/>
              </a:rPr>
              <a:t>modernisasi</a:t>
            </a:r>
            <a:r>
              <a:rPr lang="en-ID" dirty="0">
                <a:latin typeface="Adobe Garamond Pro Bold" panose="02020702060506020403" pitchFamily="18" charset="0"/>
              </a:rPr>
              <a:t>, dan </a:t>
            </a:r>
            <a:r>
              <a:rPr lang="en-ID" dirty="0" err="1">
                <a:latin typeface="Adobe Garamond Pro Bold" panose="02020702060506020403" pitchFamily="18" charset="0"/>
              </a:rPr>
              <a:t>peran</a:t>
            </a:r>
            <a:r>
              <a:rPr lang="en-ID" dirty="0">
                <a:latin typeface="Adobe Garamond Pro Bold" panose="02020702060506020403" pitchFamily="18" charset="0"/>
              </a:rPr>
              <a:t> </a:t>
            </a:r>
            <a:r>
              <a:rPr lang="en-ID" dirty="0" err="1">
                <a:latin typeface="Adobe Garamond Pro Bold" panose="02020702060506020403" pitchFamily="18" charset="0"/>
              </a:rPr>
              <a:t>perempuan</a:t>
            </a:r>
            <a:r>
              <a:rPr lang="en-ID" dirty="0">
                <a:latin typeface="Adobe Garamond Pro Bold" panose="02020702060506020403" pitchFamily="18" charset="0"/>
              </a:rPr>
              <a:t> di </a:t>
            </a:r>
            <a:r>
              <a:rPr lang="en-ID" dirty="0" err="1">
                <a:latin typeface="Adobe Garamond Pro Bold" panose="02020702060506020403" pitchFamily="18" charset="0"/>
              </a:rPr>
              <a:t>masyarakat</a:t>
            </a:r>
            <a:r>
              <a:rPr lang="en-ID" dirty="0">
                <a:latin typeface="Adobe Garamond Pro Bold" panose="02020702060506020403" pitchFamily="18" charset="0"/>
              </a:rPr>
              <a:t>.</a:t>
            </a:r>
          </a:p>
        </p:txBody>
      </p:sp>
      <p:cxnSp>
        <p:nvCxnSpPr>
          <p:cNvPr id="9" name="Connector: Elbow 8">
            <a:extLst>
              <a:ext uri="{FF2B5EF4-FFF2-40B4-BE49-F238E27FC236}">
                <a16:creationId xmlns:a16="http://schemas.microsoft.com/office/drawing/2014/main" id="{1FD34843-FC0D-43CC-AA5E-073AB72B6028}"/>
              </a:ext>
            </a:extLst>
          </p:cNvPr>
          <p:cNvCxnSpPr/>
          <p:nvPr/>
        </p:nvCxnSpPr>
        <p:spPr>
          <a:xfrm>
            <a:off x="-358815" y="1672931"/>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D27C5C9B-A4FC-4C42-97BE-5504CF18EAF3}"/>
              </a:ext>
            </a:extLst>
          </p:cNvPr>
          <p:cNvGrpSpPr/>
          <p:nvPr/>
        </p:nvGrpSpPr>
        <p:grpSpPr>
          <a:xfrm>
            <a:off x="2385226" y="1448280"/>
            <a:ext cx="6268040" cy="2262564"/>
            <a:chOff x="2385226" y="1448280"/>
            <a:chExt cx="6268040" cy="2262564"/>
          </a:xfrm>
        </p:grpSpPr>
        <p:sp>
          <p:nvSpPr>
            <p:cNvPr id="2" name="Rectangle 1">
              <a:extLst>
                <a:ext uri="{FF2B5EF4-FFF2-40B4-BE49-F238E27FC236}">
                  <a16:creationId xmlns:a16="http://schemas.microsoft.com/office/drawing/2014/main" id="{9194D3AA-E961-4589-940C-90D8A7E591B1}"/>
                </a:ext>
              </a:extLst>
            </p:cNvPr>
            <p:cNvSpPr/>
            <p:nvPr/>
          </p:nvSpPr>
          <p:spPr>
            <a:xfrm>
              <a:off x="3298824" y="1448280"/>
              <a:ext cx="4397224" cy="909157"/>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Bookman Old Style" panose="02050604050505020204" pitchFamily="18" charset="0"/>
                </a:rPr>
                <a:t>REKOMENDASI</a:t>
              </a:r>
              <a:endParaRPr lang="en-ID" sz="4000" dirty="0">
                <a:latin typeface="Bookman Old Style" panose="02050604050505020204" pitchFamily="18" charset="0"/>
              </a:endParaRPr>
            </a:p>
          </p:txBody>
        </p:sp>
        <p:cxnSp>
          <p:nvCxnSpPr>
            <p:cNvPr id="13" name="Connector: Elbow 12">
              <a:extLst>
                <a:ext uri="{FF2B5EF4-FFF2-40B4-BE49-F238E27FC236}">
                  <a16:creationId xmlns:a16="http://schemas.microsoft.com/office/drawing/2014/main" id="{56CE4B75-601F-4E39-9D38-35C2C8C73566}"/>
                </a:ext>
              </a:extLst>
            </p:cNvPr>
            <p:cNvCxnSpPr>
              <a:cxnSpLocks/>
            </p:cNvCxnSpPr>
            <p:nvPr/>
          </p:nvCxnSpPr>
          <p:spPr>
            <a:xfrm rot="16200000" flipH="1">
              <a:off x="7463786" y="2521364"/>
              <a:ext cx="1387017" cy="991943"/>
            </a:xfrm>
            <a:prstGeom prst="bentConnector3">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654600F9-C99F-4235-A5A4-30DAFD5ACA8B}"/>
                </a:ext>
              </a:extLst>
            </p:cNvPr>
            <p:cNvCxnSpPr/>
            <p:nvPr/>
          </p:nvCxnSpPr>
          <p:spPr>
            <a:xfrm rot="5400000">
              <a:off x="2265536" y="2122110"/>
              <a:ext cx="1131003" cy="891623"/>
            </a:xfrm>
            <a:prstGeom prst="bentConnector3">
              <a:avLst>
                <a:gd name="adj1" fmla="val 3947"/>
              </a:avLst>
            </a:prstGeom>
            <a:ln w="5715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5925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1648C5-FAD9-485A-A503-8F3B6E473A8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975C3024-6DE7-41F4-B082-7FD5ADA6FF54}"/>
              </a:ext>
            </a:extLst>
          </p:cNvPr>
          <p:cNvGrpSpPr/>
          <p:nvPr/>
        </p:nvGrpSpPr>
        <p:grpSpPr>
          <a:xfrm>
            <a:off x="4714805" y="0"/>
            <a:ext cx="2762390" cy="1276504"/>
            <a:chOff x="9460924" y="-142198"/>
            <a:chExt cx="3007522" cy="1406759"/>
          </a:xfrm>
        </p:grpSpPr>
        <p:sp>
          <p:nvSpPr>
            <p:cNvPr id="7" name="Rectangle: Rounded Corners 6">
              <a:extLst>
                <a:ext uri="{FF2B5EF4-FFF2-40B4-BE49-F238E27FC236}">
                  <a16:creationId xmlns:a16="http://schemas.microsoft.com/office/drawing/2014/main" id="{DF997379-B611-4F4A-89E0-56899F09357C}"/>
                </a:ext>
              </a:extLst>
            </p:cNvPr>
            <p:cNvSpPr/>
            <p:nvPr/>
          </p:nvSpPr>
          <p:spPr>
            <a:xfrm>
              <a:off x="9460924" y="109507"/>
              <a:ext cx="2625058" cy="737501"/>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ID"/>
            </a:p>
          </p:txBody>
        </p:sp>
        <p:pic>
          <p:nvPicPr>
            <p:cNvPr id="8" name="Picture 7">
              <a:extLst>
                <a:ext uri="{FF2B5EF4-FFF2-40B4-BE49-F238E27FC236}">
                  <a16:creationId xmlns:a16="http://schemas.microsoft.com/office/drawing/2014/main" id="{25998315-D7E3-4086-9454-EF3E920949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0945" y="168603"/>
              <a:ext cx="641561" cy="645426"/>
            </a:xfrm>
            <a:prstGeom prst="rect">
              <a:avLst/>
            </a:prstGeom>
          </p:spPr>
        </p:pic>
        <p:pic>
          <p:nvPicPr>
            <p:cNvPr id="9" name="Picture 8">
              <a:extLst>
                <a:ext uri="{FF2B5EF4-FFF2-40B4-BE49-F238E27FC236}">
                  <a16:creationId xmlns:a16="http://schemas.microsoft.com/office/drawing/2014/main" id="{99FBFE11-488F-4794-9F53-C505255E26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9874">
              <a:off x="9970042" y="-142198"/>
              <a:ext cx="2498404" cy="1406759"/>
            </a:xfrm>
            <a:prstGeom prst="rect">
              <a:avLst/>
            </a:prstGeom>
          </p:spPr>
        </p:pic>
      </p:grpSp>
      <p:sp>
        <p:nvSpPr>
          <p:cNvPr id="11" name="Flowchart: Connector 10">
            <a:extLst>
              <a:ext uri="{FF2B5EF4-FFF2-40B4-BE49-F238E27FC236}">
                <a16:creationId xmlns:a16="http://schemas.microsoft.com/office/drawing/2014/main" id="{898331EE-E798-4EF8-AFD3-34D131B9A26F}"/>
              </a:ext>
            </a:extLst>
          </p:cNvPr>
          <p:cNvSpPr/>
          <p:nvPr/>
        </p:nvSpPr>
        <p:spPr>
          <a:xfrm>
            <a:off x="4456496" y="1670150"/>
            <a:ext cx="3195587" cy="3079650"/>
          </a:xfrm>
          <a:prstGeom prst="flowChartConnector">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0" name="Flowchart: Connector 9">
            <a:extLst>
              <a:ext uri="{FF2B5EF4-FFF2-40B4-BE49-F238E27FC236}">
                <a16:creationId xmlns:a16="http://schemas.microsoft.com/office/drawing/2014/main" id="{D87AB1D6-5C24-4309-923B-F86B9E71EBD9}"/>
              </a:ext>
            </a:extLst>
          </p:cNvPr>
          <p:cNvSpPr/>
          <p:nvPr/>
        </p:nvSpPr>
        <p:spPr>
          <a:xfrm>
            <a:off x="4578394" y="1793824"/>
            <a:ext cx="2947544" cy="2832301"/>
          </a:xfrm>
          <a:prstGeom prst="flowChartConnector">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3" name="Picture 12">
            <a:extLst>
              <a:ext uri="{FF2B5EF4-FFF2-40B4-BE49-F238E27FC236}">
                <a16:creationId xmlns:a16="http://schemas.microsoft.com/office/drawing/2014/main" id="{FDB6B2F7-6341-4716-854B-96C4DF3461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2304" y="2068063"/>
            <a:ext cx="2133600" cy="2143125"/>
          </a:xfrm>
          <a:prstGeom prst="rect">
            <a:avLst/>
          </a:prstGeom>
        </p:spPr>
      </p:pic>
      <p:sp>
        <p:nvSpPr>
          <p:cNvPr id="14" name="TextBox 13">
            <a:extLst>
              <a:ext uri="{FF2B5EF4-FFF2-40B4-BE49-F238E27FC236}">
                <a16:creationId xmlns:a16="http://schemas.microsoft.com/office/drawing/2014/main" id="{EFADBF38-8EC6-4908-AA3B-460C6BF81F09}"/>
              </a:ext>
            </a:extLst>
          </p:cNvPr>
          <p:cNvSpPr txBox="1"/>
          <p:nvPr/>
        </p:nvSpPr>
        <p:spPr>
          <a:xfrm flipH="1">
            <a:off x="1397376" y="4618372"/>
            <a:ext cx="8933397" cy="1446550"/>
          </a:xfrm>
          <a:prstGeom prst="rect">
            <a:avLst/>
          </a:prstGeom>
          <a:noFill/>
        </p:spPr>
        <p:txBody>
          <a:bodyPr wrap="square" rtlCol="0">
            <a:spAutoFit/>
          </a:bodyPr>
          <a:lstStyle/>
          <a:p>
            <a:r>
              <a:rPr lang="en-US" sz="8800" dirty="0">
                <a:solidFill>
                  <a:schemeClr val="bg1"/>
                </a:solidFill>
                <a:latin typeface="Arial Black" panose="020B0A04020102020204" pitchFamily="34" charset="0"/>
              </a:rPr>
              <a:t>TERIMA</a:t>
            </a:r>
            <a:endParaRPr lang="en-ID" sz="8800" dirty="0">
              <a:solidFill>
                <a:schemeClr val="bg1"/>
              </a:solidFill>
              <a:latin typeface="Arial Black" panose="020B0A04020102020204" pitchFamily="34" charset="0"/>
            </a:endParaRPr>
          </a:p>
        </p:txBody>
      </p:sp>
      <p:sp>
        <p:nvSpPr>
          <p:cNvPr id="15" name="TextBox 14">
            <a:extLst>
              <a:ext uri="{FF2B5EF4-FFF2-40B4-BE49-F238E27FC236}">
                <a16:creationId xmlns:a16="http://schemas.microsoft.com/office/drawing/2014/main" id="{B23C9365-4775-43DA-8315-D071E35A6CA2}"/>
              </a:ext>
            </a:extLst>
          </p:cNvPr>
          <p:cNvSpPr txBox="1"/>
          <p:nvPr/>
        </p:nvSpPr>
        <p:spPr>
          <a:xfrm flipH="1">
            <a:off x="6202735" y="4618372"/>
            <a:ext cx="5070799" cy="1446550"/>
          </a:xfrm>
          <a:prstGeom prst="rect">
            <a:avLst/>
          </a:prstGeom>
          <a:noFill/>
        </p:spPr>
        <p:txBody>
          <a:bodyPr wrap="square" rtlCol="0">
            <a:spAutoFit/>
          </a:bodyPr>
          <a:lstStyle/>
          <a:p>
            <a:r>
              <a:rPr lang="en-US" sz="8800" dirty="0">
                <a:solidFill>
                  <a:schemeClr val="bg1"/>
                </a:solidFill>
                <a:latin typeface="Arial Black" panose="020B0A04020102020204" pitchFamily="34" charset="0"/>
              </a:rPr>
              <a:t>KASIH</a:t>
            </a:r>
            <a:endParaRPr lang="en-ID" sz="88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721926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803C5"/>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tileRect/>
        </a:gradFill>
        <a:effectLst/>
      </p:bgPr>
    </p:bg>
    <p:spTree>
      <p:nvGrpSpPr>
        <p:cNvPr id="1" name="">
          <a:extLst>
            <a:ext uri="{FF2B5EF4-FFF2-40B4-BE49-F238E27FC236}">
              <a16:creationId xmlns:a16="http://schemas.microsoft.com/office/drawing/2014/main" id="{F24F2E03-1CC1-3F30-9505-D01D26366E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310717-53C2-542A-DC79-3F37E342FAF1}"/>
              </a:ext>
            </a:extLst>
          </p:cNvPr>
          <p:cNvSpPr>
            <a:spLocks noGrp="1"/>
          </p:cNvSpPr>
          <p:nvPr>
            <p:ph type="ctrTitle"/>
          </p:nvPr>
        </p:nvSpPr>
        <p:spPr/>
        <p:txBody>
          <a:bodyPr/>
          <a:lstStyle/>
          <a:p>
            <a:endParaRPr lang="id-ID"/>
          </a:p>
        </p:txBody>
      </p:sp>
      <p:sp>
        <p:nvSpPr>
          <p:cNvPr id="3" name="Subtitle 2">
            <a:extLst>
              <a:ext uri="{FF2B5EF4-FFF2-40B4-BE49-F238E27FC236}">
                <a16:creationId xmlns:a16="http://schemas.microsoft.com/office/drawing/2014/main" id="{A3F467A1-DFE2-1055-AA0D-B2EFA8C2769B}"/>
              </a:ext>
            </a:extLst>
          </p:cNvPr>
          <p:cNvSpPr>
            <a:spLocks noGrp="1"/>
          </p:cNvSpPr>
          <p:nvPr>
            <p:ph type="subTitle" idx="1"/>
          </p:nvPr>
        </p:nvSpPr>
        <p:spPr/>
        <p:txBody>
          <a:bodyPr/>
          <a:lstStyle/>
          <a:p>
            <a:endParaRPr lang="id-ID"/>
          </a:p>
        </p:txBody>
      </p:sp>
      <p:pic>
        <p:nvPicPr>
          <p:cNvPr id="5" name="Picture 4">
            <a:extLst>
              <a:ext uri="{FF2B5EF4-FFF2-40B4-BE49-F238E27FC236}">
                <a16:creationId xmlns:a16="http://schemas.microsoft.com/office/drawing/2014/main" id="{3099C02B-C687-0414-8EFB-496BE7514F01}"/>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0C8E5D0-AC5C-1C84-B38D-3C043C443D2F}"/>
              </a:ext>
            </a:extLst>
          </p:cNvPr>
          <p:cNvSpPr txBox="1"/>
          <p:nvPr/>
        </p:nvSpPr>
        <p:spPr>
          <a:xfrm>
            <a:off x="802724" y="973302"/>
            <a:ext cx="10586552" cy="1446550"/>
          </a:xfrm>
          <a:prstGeom prst="rect">
            <a:avLst/>
          </a:prstGeom>
          <a:noFill/>
        </p:spPr>
        <p:txBody>
          <a:bodyPr wrap="square" rtlCol="0">
            <a:spAutoFit/>
          </a:bodyPr>
          <a:lstStyle/>
          <a:p>
            <a:r>
              <a:rPr lang="en-US" sz="8800"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UNMUH JEMBER</a:t>
            </a:r>
            <a:endParaRPr lang="id-ID" sz="8800"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endParaRPr>
          </a:p>
        </p:txBody>
      </p:sp>
      <p:pic>
        <p:nvPicPr>
          <p:cNvPr id="4" name="Picture 3">
            <a:extLst>
              <a:ext uri="{FF2B5EF4-FFF2-40B4-BE49-F238E27FC236}">
                <a16:creationId xmlns:a16="http://schemas.microsoft.com/office/drawing/2014/main" id="{1B3D45B8-A8FA-B9F5-7CF7-DA615F7AC6F4}"/>
              </a:ext>
            </a:extLst>
          </p:cNvPr>
          <p:cNvPicPr>
            <a:picLocks noChangeAspect="1"/>
          </p:cNvPicPr>
          <p:nvPr/>
        </p:nvPicPr>
        <p:blipFill>
          <a:blip r:embed="rId4">
            <a:extLst>
              <a:ext uri="{BEBA8EAE-BF5A-486C-A8C5-ECC9F3942E4B}">
                <a14:imgProps xmlns:a14="http://schemas.microsoft.com/office/drawing/2010/main">
                  <a14:imgLayer r:embed="rId3">
                    <a14:imgEffect>
                      <a14:backgroundRemoval t="9976" b="98708" l="424" r="90067">
                        <a14:foregroundMark x1="454" y1="32956" x2="454" y2="32956"/>
                        <a14:foregroundMark x1="18886" y1="36398" x2="19777" y2="36564"/>
                        <a14:foregroundMark x1="454" y1="32956" x2="10334" y2="34801"/>
                        <a14:foregroundMark x1="7571" y1="92044" x2="34858" y2="95759"/>
                        <a14:foregroundMark x1="34858" y1="95759" x2="70079" y2="92932"/>
                        <a14:foregroundMark x1="70079" y1="92932" x2="82223" y2="98708"/>
                        <a14:foregroundMark x1="82223" y1="98708" x2="89028" y2="97937"/>
                        <a14:backgroundMark x1="27196" y1="38691" x2="27196" y2="38691"/>
                        <a14:backgroundMark x1="27196" y1="38691" x2="32071" y2="41842"/>
                        <a14:backgroundMark x1="17929" y1="35824" x2="26923" y2="38691"/>
                        <a14:backgroundMark x1="30164" y1="38691" x2="14416" y2="34208"/>
                        <a14:backgroundMark x1="19079" y1="37237" x2="11750" y2="34047"/>
                        <a14:backgroundMark x1="19231" y1="37237" x2="10024" y2="34047"/>
                        <a14:backgroundMark x1="31224" y1="38853" x2="30830" y2="38691"/>
                        <a14:backgroundMark x1="30830" y1="38691" x2="30830" y2="38691"/>
                        <a14:backgroundMark x1="30830" y1="38691" x2="30830" y2="38691"/>
                        <a14:backgroundMark x1="30830" y1="38691" x2="30406" y2="38570"/>
                        <a14:backgroundMark x1="30406" y1="38570" x2="31133" y2="38974"/>
                        <a14:backgroundMark x1="19412" y1="37520" x2="20139" y2="37116"/>
                        <a14:backgroundMark x1="89733" y1="95477" x2="90006" y2="97456"/>
                        <a14:backgroundMark x1="89794" y1="97859" x2="89794" y2="99515"/>
                        <a14:backgroundMark x1="89340" y1="97698" x2="90006" y2="99071"/>
                      </a14:backgroundRemoval>
                    </a14:imgEffect>
                  </a14:imgLayer>
                </a14:imgProps>
              </a:ext>
              <a:ext uri="{28A0092B-C50C-407E-A947-70E740481C1C}">
                <a14:useLocalDpi xmlns:a14="http://schemas.microsoft.com/office/drawing/2010/main" val="0"/>
              </a:ext>
            </a:extLst>
          </a:blip>
          <a:srcRect t="21474"/>
          <a:stretch/>
        </p:blipFill>
        <p:spPr>
          <a:xfrm>
            <a:off x="0" y="1472665"/>
            <a:ext cx="12192000" cy="5385335"/>
          </a:xfrm>
          <a:prstGeom prst="rect">
            <a:avLst/>
          </a:prstGeom>
        </p:spPr>
      </p:pic>
      <p:grpSp>
        <p:nvGrpSpPr>
          <p:cNvPr id="20" name="Group 19">
            <a:extLst>
              <a:ext uri="{FF2B5EF4-FFF2-40B4-BE49-F238E27FC236}">
                <a16:creationId xmlns:a16="http://schemas.microsoft.com/office/drawing/2014/main" id="{1FC692CE-4F92-3B91-79A3-1C52D53A0DE7}"/>
              </a:ext>
            </a:extLst>
          </p:cNvPr>
          <p:cNvGrpSpPr/>
          <p:nvPr/>
        </p:nvGrpSpPr>
        <p:grpSpPr>
          <a:xfrm>
            <a:off x="9793675" y="0"/>
            <a:ext cx="2249361" cy="1045921"/>
            <a:chOff x="5232400" y="-221728"/>
            <a:chExt cx="3092350" cy="1406759"/>
          </a:xfrm>
        </p:grpSpPr>
        <p:sp>
          <p:nvSpPr>
            <p:cNvPr id="19" name="Rectangle: Rounded Corners 18">
              <a:extLst>
                <a:ext uri="{FF2B5EF4-FFF2-40B4-BE49-F238E27FC236}">
                  <a16:creationId xmlns:a16="http://schemas.microsoft.com/office/drawing/2014/main" id="{EE409D68-9AEB-47D9-78B1-41E90901D582}"/>
                </a:ext>
              </a:extLst>
            </p:cNvPr>
            <p:cNvSpPr/>
            <p:nvPr/>
          </p:nvSpPr>
          <p:spPr>
            <a:xfrm>
              <a:off x="5232400" y="-112067"/>
              <a:ext cx="2908300" cy="98899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7" name="Picture 16">
              <a:extLst>
                <a:ext uri="{FF2B5EF4-FFF2-40B4-BE49-F238E27FC236}">
                  <a16:creationId xmlns:a16="http://schemas.microsoft.com/office/drawing/2014/main" id="{987CF69E-2929-7310-5FE9-33C7E5E0D5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9874">
              <a:off x="5826346" y="-221728"/>
              <a:ext cx="2498404" cy="1406759"/>
            </a:xfrm>
            <a:prstGeom prst="rect">
              <a:avLst/>
            </a:prstGeom>
          </p:spPr>
        </p:pic>
        <p:pic>
          <p:nvPicPr>
            <p:cNvPr id="18" name="Picture 17">
              <a:extLst>
                <a:ext uri="{FF2B5EF4-FFF2-40B4-BE49-F238E27FC236}">
                  <a16:creationId xmlns:a16="http://schemas.microsoft.com/office/drawing/2014/main" id="{D16739F8-EA40-A25A-FC4E-20203D4581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1550" y="98366"/>
              <a:ext cx="641561" cy="645426"/>
            </a:xfrm>
            <a:prstGeom prst="rect">
              <a:avLst/>
            </a:prstGeom>
          </p:spPr>
        </p:pic>
      </p:grpSp>
      <p:sp>
        <p:nvSpPr>
          <p:cNvPr id="24" name="TextBox 23">
            <a:extLst>
              <a:ext uri="{FF2B5EF4-FFF2-40B4-BE49-F238E27FC236}">
                <a16:creationId xmlns:a16="http://schemas.microsoft.com/office/drawing/2014/main" id="{47ACF8DC-B135-AB78-CFB2-2053D03C8E7A}"/>
              </a:ext>
            </a:extLst>
          </p:cNvPr>
          <p:cNvSpPr txBox="1"/>
          <p:nvPr/>
        </p:nvSpPr>
        <p:spPr>
          <a:xfrm>
            <a:off x="3963131" y="-692369"/>
            <a:ext cx="4972323" cy="646331"/>
          </a:xfrm>
          <a:prstGeom prst="rect">
            <a:avLst/>
          </a:prstGeom>
          <a:noFill/>
        </p:spPr>
        <p:txBody>
          <a:bodyPr wrap="none" rtlCol="0">
            <a:spAutoFit/>
          </a:bodyPr>
          <a:lstStyle/>
          <a:p>
            <a:r>
              <a:rPr lang="en-US" sz="3600" b="1" dirty="0">
                <a:solidFill>
                  <a:schemeClr val="bg2">
                    <a:lumMod val="50000"/>
                  </a:schemeClr>
                </a:solidFill>
                <a:latin typeface="Arial Black" panose="020B0A04020102020204" pitchFamily="34" charset="0"/>
              </a:rPr>
              <a:t>SEMINAR ARTIKEL</a:t>
            </a:r>
            <a:endParaRPr lang="id-ID" sz="3600" b="1" dirty="0">
              <a:solidFill>
                <a:schemeClr val="bg2">
                  <a:lumMod val="50000"/>
                </a:schemeClr>
              </a:solidFill>
              <a:latin typeface="Arial Black" panose="020B0A04020102020204" pitchFamily="34" charset="0"/>
            </a:endParaRPr>
          </a:p>
        </p:txBody>
      </p:sp>
      <p:sp>
        <p:nvSpPr>
          <p:cNvPr id="25" name="TextBox 24">
            <a:extLst>
              <a:ext uri="{FF2B5EF4-FFF2-40B4-BE49-F238E27FC236}">
                <a16:creationId xmlns:a16="http://schemas.microsoft.com/office/drawing/2014/main" id="{2CA57953-B7C1-C929-F5EA-A66200D1643F}"/>
              </a:ext>
            </a:extLst>
          </p:cNvPr>
          <p:cNvSpPr txBox="1"/>
          <p:nvPr/>
        </p:nvSpPr>
        <p:spPr>
          <a:xfrm>
            <a:off x="9438618" y="-809505"/>
            <a:ext cx="5506764" cy="707886"/>
          </a:xfrm>
          <a:prstGeom prst="rect">
            <a:avLst/>
          </a:prstGeom>
          <a:noFill/>
        </p:spPr>
        <p:txBody>
          <a:bodyPr wrap="none" rtlCol="0">
            <a:spAutoFit/>
          </a:bodyPr>
          <a:lstStyle/>
          <a:p>
            <a:r>
              <a:rPr lang="en-US" sz="4000" b="1" dirty="0">
                <a:gradFill>
                  <a:gsLst>
                    <a:gs pos="0">
                      <a:srgbClr val="A1EFD3"/>
                    </a:gs>
                    <a:gs pos="35000">
                      <a:schemeClr val="accent1">
                        <a:lumMod val="60000"/>
                        <a:lumOff val="40000"/>
                      </a:schemeClr>
                    </a:gs>
                    <a:gs pos="100000">
                      <a:schemeClr val="accent1">
                        <a:lumMod val="75000"/>
                      </a:schemeClr>
                    </a:gs>
                  </a:gsLst>
                  <a:path path="circle">
                    <a:fillToRect t="100000" r="100000"/>
                  </a:path>
                </a:gradFill>
                <a:latin typeface="Arial Black" panose="020B0A04020102020204" pitchFamily="34" charset="0"/>
              </a:rPr>
              <a:t>SEMINAR ARTIKEL</a:t>
            </a:r>
            <a:endParaRPr lang="id-ID" sz="4000" b="1" dirty="0">
              <a:gradFill>
                <a:gsLst>
                  <a:gs pos="0">
                    <a:srgbClr val="A1EFD3"/>
                  </a:gs>
                  <a:gs pos="35000">
                    <a:schemeClr val="accent1">
                      <a:lumMod val="60000"/>
                      <a:lumOff val="40000"/>
                    </a:schemeClr>
                  </a:gs>
                  <a:gs pos="100000">
                    <a:schemeClr val="accent1">
                      <a:lumMod val="75000"/>
                    </a:schemeClr>
                  </a:gs>
                </a:gsLst>
                <a:path path="circle">
                  <a:fillToRect t="100000" r="100000"/>
                </a:path>
              </a:gradFill>
              <a:latin typeface="Arial Black" panose="020B0A04020102020204" pitchFamily="34" charset="0"/>
            </a:endParaRPr>
          </a:p>
        </p:txBody>
      </p:sp>
      <p:sp>
        <p:nvSpPr>
          <p:cNvPr id="26" name="TextBox 25">
            <a:extLst>
              <a:ext uri="{FF2B5EF4-FFF2-40B4-BE49-F238E27FC236}">
                <a16:creationId xmlns:a16="http://schemas.microsoft.com/office/drawing/2014/main" id="{2245D244-D762-4326-07E5-43C1347905C9}"/>
              </a:ext>
            </a:extLst>
          </p:cNvPr>
          <p:cNvSpPr txBox="1"/>
          <p:nvPr/>
        </p:nvSpPr>
        <p:spPr>
          <a:xfrm>
            <a:off x="12632349" y="237989"/>
            <a:ext cx="5142166" cy="1477328"/>
          </a:xfrm>
          <a:prstGeom prst="rect">
            <a:avLst/>
          </a:prstGeom>
          <a:noFill/>
        </p:spPr>
        <p:txBody>
          <a:bodyPr wrap="square" rtlCol="0">
            <a:spAutoFit/>
          </a:bodyPr>
          <a:lstStyle/>
          <a:p>
            <a:r>
              <a:rPr lang="en-US" dirty="0">
                <a:latin typeface="Arial Black" panose="020B0A04020102020204" pitchFamily="34" charset="0"/>
              </a:rPr>
              <a:t>“</a:t>
            </a:r>
            <a:r>
              <a:rPr lang="en-US" dirty="0" err="1">
                <a:latin typeface="Arial Black" panose="020B0A04020102020204" pitchFamily="34" charset="0"/>
              </a:rPr>
              <a:t>Menyelidiki</a:t>
            </a:r>
            <a:r>
              <a:rPr lang="en-US" dirty="0">
                <a:latin typeface="Arial Black" panose="020B0A04020102020204" pitchFamily="34" charset="0"/>
              </a:rPr>
              <a:t> </a:t>
            </a:r>
            <a:r>
              <a:rPr lang="en-US" dirty="0" err="1">
                <a:latin typeface="Arial Black" panose="020B0A04020102020204" pitchFamily="34" charset="0"/>
              </a:rPr>
              <a:t>Dinamika</a:t>
            </a:r>
            <a:r>
              <a:rPr lang="en-US" dirty="0">
                <a:latin typeface="Arial Black" panose="020B0A04020102020204" pitchFamily="34" charset="0"/>
              </a:rPr>
              <a:t> </a:t>
            </a:r>
            <a:r>
              <a:rPr lang="en-US" dirty="0" err="1">
                <a:latin typeface="Arial Black" panose="020B0A04020102020204" pitchFamily="34" charset="0"/>
              </a:rPr>
              <a:t>Sosial</a:t>
            </a:r>
            <a:r>
              <a:rPr lang="en-US" dirty="0">
                <a:latin typeface="Arial Black" panose="020B0A04020102020204" pitchFamily="34" charset="0"/>
              </a:rPr>
              <a:t> Dalam Novel Gadis Kretek Karya Ratih Kumala: </a:t>
            </a:r>
            <a:r>
              <a:rPr lang="en-US" dirty="0" err="1">
                <a:latin typeface="Arial Black" panose="020B0A04020102020204" pitchFamily="34" charset="0"/>
              </a:rPr>
              <a:t>Sebuah</a:t>
            </a:r>
            <a:r>
              <a:rPr lang="en-US" dirty="0">
                <a:latin typeface="Arial Black" panose="020B0A04020102020204" pitchFamily="34" charset="0"/>
              </a:rPr>
              <a:t> Studi Sastra </a:t>
            </a:r>
            <a:r>
              <a:rPr lang="en-US" dirty="0" err="1">
                <a:latin typeface="Arial Black" panose="020B0A04020102020204" pitchFamily="34" charset="0"/>
              </a:rPr>
              <a:t>Tentang</a:t>
            </a:r>
            <a:r>
              <a:rPr lang="en-US" dirty="0">
                <a:latin typeface="Arial Black" panose="020B0A04020102020204" pitchFamily="34" charset="0"/>
              </a:rPr>
              <a:t> Nilai-</a:t>
            </a:r>
            <a:r>
              <a:rPr lang="en-US" dirty="0" err="1">
                <a:latin typeface="Arial Black" panose="020B0A04020102020204" pitchFamily="34" charset="0"/>
              </a:rPr>
              <a:t>nilai</a:t>
            </a:r>
            <a:r>
              <a:rPr lang="en-US" dirty="0">
                <a:latin typeface="Arial Black" panose="020B0A04020102020204" pitchFamily="34" charset="0"/>
              </a:rPr>
              <a:t> </a:t>
            </a:r>
            <a:r>
              <a:rPr lang="en-US" dirty="0" err="1">
                <a:latin typeface="Arial Black" panose="020B0A04020102020204" pitchFamily="34" charset="0"/>
              </a:rPr>
              <a:t>Budaya</a:t>
            </a:r>
            <a:r>
              <a:rPr lang="en-US" dirty="0">
                <a:latin typeface="Arial Black" panose="020B0A04020102020204" pitchFamily="34" charset="0"/>
              </a:rPr>
              <a:t> Tradisional Dan </a:t>
            </a:r>
            <a:r>
              <a:rPr lang="en-US" dirty="0" err="1">
                <a:latin typeface="Arial Black" panose="020B0A04020102020204" pitchFamily="34" charset="0"/>
              </a:rPr>
              <a:t>Modernitas</a:t>
            </a:r>
            <a:r>
              <a:rPr lang="en-US" dirty="0">
                <a:latin typeface="Arial Black" panose="020B0A04020102020204" pitchFamily="34" charset="0"/>
              </a:rPr>
              <a:t>”</a:t>
            </a:r>
            <a:endParaRPr lang="id-ID" dirty="0">
              <a:latin typeface="Arial Black" panose="020B0A04020102020204" pitchFamily="34" charset="0"/>
            </a:endParaRPr>
          </a:p>
        </p:txBody>
      </p:sp>
      <p:cxnSp>
        <p:nvCxnSpPr>
          <p:cNvPr id="27" name="Straight Connector 26">
            <a:extLst>
              <a:ext uri="{FF2B5EF4-FFF2-40B4-BE49-F238E27FC236}">
                <a16:creationId xmlns:a16="http://schemas.microsoft.com/office/drawing/2014/main" id="{55FE5CD3-0467-17B7-7889-6C112E0D6565}"/>
              </a:ext>
            </a:extLst>
          </p:cNvPr>
          <p:cNvCxnSpPr>
            <a:cxnSpLocks/>
          </p:cNvCxnSpPr>
          <p:nvPr/>
        </p:nvCxnSpPr>
        <p:spPr>
          <a:xfrm>
            <a:off x="-6113397" y="3399930"/>
            <a:ext cx="5905500" cy="0"/>
          </a:xfrm>
          <a:prstGeom prst="line">
            <a:avLst/>
          </a:prstGeom>
          <a:ln w="130175">
            <a:gradFill flip="none" rotWithShape="1">
              <a:gsLst>
                <a:gs pos="0">
                  <a:srgbClr val="2803C5"/>
                </a:gs>
                <a:gs pos="35000">
                  <a:schemeClr val="accent1">
                    <a:lumMod val="40000"/>
                    <a:lumOff val="60000"/>
                  </a:schemeClr>
                </a:gs>
                <a:gs pos="100000">
                  <a:srgbClr val="A1EFD3"/>
                </a:gs>
              </a:gsLst>
              <a:path path="circle">
                <a:fillToRect t="100000" r="100000"/>
              </a:path>
              <a:tileRect l="-100000" b="-100000"/>
            </a:gradFill>
          </a:ln>
        </p:spPr>
        <p:style>
          <a:lnRef idx="1">
            <a:schemeClr val="accent1"/>
          </a:lnRef>
          <a:fillRef idx="0">
            <a:schemeClr val="accent1"/>
          </a:fillRef>
          <a:effectRef idx="0">
            <a:schemeClr val="accent1"/>
          </a:effectRef>
          <a:fontRef idx="minor">
            <a:schemeClr val="tx1"/>
          </a:fontRef>
        </p:style>
      </p:cxnSp>
      <p:pic>
        <p:nvPicPr>
          <p:cNvPr id="28" name="Graphic 27" descr="Books with solid fill">
            <a:extLst>
              <a:ext uri="{FF2B5EF4-FFF2-40B4-BE49-F238E27FC236}">
                <a16:creationId xmlns:a16="http://schemas.microsoft.com/office/drawing/2014/main" id="{12EE8FE1-3360-D99B-E75B-E8A53ACE7E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558383" y="2024763"/>
            <a:ext cx="354893" cy="354893"/>
          </a:xfrm>
          <a:prstGeom prst="rect">
            <a:avLst/>
          </a:prstGeom>
        </p:spPr>
      </p:pic>
      <p:sp>
        <p:nvSpPr>
          <p:cNvPr id="29" name="TextBox 28">
            <a:extLst>
              <a:ext uri="{FF2B5EF4-FFF2-40B4-BE49-F238E27FC236}">
                <a16:creationId xmlns:a16="http://schemas.microsoft.com/office/drawing/2014/main" id="{93CB9225-D3E3-58C1-8EA4-A3BF2329DE4F}"/>
              </a:ext>
            </a:extLst>
          </p:cNvPr>
          <p:cNvSpPr txBox="1"/>
          <p:nvPr/>
        </p:nvSpPr>
        <p:spPr>
          <a:xfrm>
            <a:off x="12994724" y="2041102"/>
            <a:ext cx="766557" cy="338554"/>
          </a:xfrm>
          <a:prstGeom prst="rect">
            <a:avLst/>
          </a:prstGeom>
          <a:noFill/>
        </p:spPr>
        <p:txBody>
          <a:bodyPr wrap="none" rtlCol="0">
            <a:spAutoFit/>
          </a:bodyPr>
          <a:lstStyle/>
          <a:p>
            <a:r>
              <a:rPr lang="en-US" sz="1600" dirty="0">
                <a:latin typeface="Arial Black" panose="020B0A04020102020204" pitchFamily="34" charset="0"/>
              </a:rPr>
              <a:t>Oleh:</a:t>
            </a:r>
            <a:endParaRPr lang="id-ID" sz="1600" dirty="0">
              <a:latin typeface="Arial Black" panose="020B0A04020102020204" pitchFamily="34" charset="0"/>
            </a:endParaRPr>
          </a:p>
        </p:txBody>
      </p:sp>
      <p:sp>
        <p:nvSpPr>
          <p:cNvPr id="30" name="TextBox 29">
            <a:extLst>
              <a:ext uri="{FF2B5EF4-FFF2-40B4-BE49-F238E27FC236}">
                <a16:creationId xmlns:a16="http://schemas.microsoft.com/office/drawing/2014/main" id="{B84807B6-FBC2-EE26-0F4A-AF270988DC81}"/>
              </a:ext>
            </a:extLst>
          </p:cNvPr>
          <p:cNvSpPr txBox="1"/>
          <p:nvPr/>
        </p:nvSpPr>
        <p:spPr>
          <a:xfrm>
            <a:off x="13842729" y="2316163"/>
            <a:ext cx="1720343" cy="338554"/>
          </a:xfrm>
          <a:prstGeom prst="rect">
            <a:avLst/>
          </a:prstGeom>
          <a:noFill/>
        </p:spPr>
        <p:txBody>
          <a:bodyPr wrap="none" rtlCol="0">
            <a:spAutoFit/>
          </a:bodyPr>
          <a:lstStyle/>
          <a:p>
            <a:r>
              <a:rPr lang="en-US" sz="1600" dirty="0">
                <a:latin typeface="Arial Black" panose="020B0A04020102020204" pitchFamily="34" charset="0"/>
              </a:rPr>
              <a:t>Hasan </a:t>
            </a:r>
            <a:r>
              <a:rPr lang="en-US" sz="1600" dirty="0" err="1">
                <a:latin typeface="Arial Black" panose="020B0A04020102020204" pitchFamily="34" charset="0"/>
              </a:rPr>
              <a:t>Suaedi</a:t>
            </a:r>
            <a:endParaRPr lang="id-ID" sz="1600" dirty="0">
              <a:latin typeface="Arial Black" panose="020B0A04020102020204" pitchFamily="34" charset="0"/>
            </a:endParaRPr>
          </a:p>
        </p:txBody>
      </p:sp>
      <p:sp>
        <p:nvSpPr>
          <p:cNvPr id="31" name="TextBox 30">
            <a:extLst>
              <a:ext uri="{FF2B5EF4-FFF2-40B4-BE49-F238E27FC236}">
                <a16:creationId xmlns:a16="http://schemas.microsoft.com/office/drawing/2014/main" id="{50213345-8265-A806-6D9D-1E12FD55BC53}"/>
              </a:ext>
            </a:extLst>
          </p:cNvPr>
          <p:cNvSpPr txBox="1"/>
          <p:nvPr/>
        </p:nvSpPr>
        <p:spPr>
          <a:xfrm>
            <a:off x="-4846681" y="1855486"/>
            <a:ext cx="2303836" cy="338554"/>
          </a:xfrm>
          <a:prstGeom prst="rect">
            <a:avLst/>
          </a:prstGeom>
          <a:noFill/>
        </p:spPr>
        <p:txBody>
          <a:bodyPr wrap="none" rtlCol="0">
            <a:spAutoFit/>
          </a:bodyPr>
          <a:lstStyle/>
          <a:p>
            <a:r>
              <a:rPr lang="en-US" sz="1600" dirty="0">
                <a:latin typeface="Arial Black" panose="020B0A04020102020204" pitchFamily="34" charset="0"/>
              </a:rPr>
              <a:t>Dinda ayu </a:t>
            </a:r>
            <a:r>
              <a:rPr lang="en-US" sz="1600" dirty="0" err="1">
                <a:latin typeface="Arial Black" panose="020B0A04020102020204" pitchFamily="34" charset="0"/>
              </a:rPr>
              <a:t>wilujeng</a:t>
            </a:r>
            <a:endParaRPr lang="id-ID" sz="1600" dirty="0">
              <a:latin typeface="Arial Black" panose="020B0A04020102020204" pitchFamily="34" charset="0"/>
            </a:endParaRPr>
          </a:p>
        </p:txBody>
      </p:sp>
      <p:sp>
        <p:nvSpPr>
          <p:cNvPr id="32" name="TextBox 31">
            <a:extLst>
              <a:ext uri="{FF2B5EF4-FFF2-40B4-BE49-F238E27FC236}">
                <a16:creationId xmlns:a16="http://schemas.microsoft.com/office/drawing/2014/main" id="{C5D57345-6B88-A1A4-77D4-A7FDA5B3F261}"/>
              </a:ext>
            </a:extLst>
          </p:cNvPr>
          <p:cNvSpPr txBox="1"/>
          <p:nvPr/>
        </p:nvSpPr>
        <p:spPr>
          <a:xfrm>
            <a:off x="-3355564" y="2754349"/>
            <a:ext cx="2242602" cy="338554"/>
          </a:xfrm>
          <a:prstGeom prst="rect">
            <a:avLst/>
          </a:prstGeom>
          <a:noFill/>
        </p:spPr>
        <p:txBody>
          <a:bodyPr wrap="none" rtlCol="0">
            <a:spAutoFit/>
          </a:bodyPr>
          <a:lstStyle/>
          <a:p>
            <a:r>
              <a:rPr lang="en-US" sz="1600" dirty="0">
                <a:latin typeface="Arial Black" panose="020B0A04020102020204" pitchFamily="34" charset="0"/>
              </a:rPr>
              <a:t>Agus </a:t>
            </a:r>
            <a:r>
              <a:rPr lang="en-US" sz="1600" dirty="0" err="1">
                <a:latin typeface="Arial Black" panose="020B0A04020102020204" pitchFamily="34" charset="0"/>
              </a:rPr>
              <a:t>Milu</a:t>
            </a:r>
            <a:r>
              <a:rPr lang="en-US" sz="1600" dirty="0">
                <a:latin typeface="Arial Black" panose="020B0A04020102020204" pitchFamily="34" charset="0"/>
              </a:rPr>
              <a:t> Susetyo</a:t>
            </a:r>
            <a:endParaRPr lang="id-ID" sz="1600" dirty="0">
              <a:latin typeface="Arial Black" panose="020B0A04020102020204" pitchFamily="34" charset="0"/>
            </a:endParaRPr>
          </a:p>
        </p:txBody>
      </p:sp>
      <p:cxnSp>
        <p:nvCxnSpPr>
          <p:cNvPr id="33" name="Straight Connector 32">
            <a:extLst>
              <a:ext uri="{FF2B5EF4-FFF2-40B4-BE49-F238E27FC236}">
                <a16:creationId xmlns:a16="http://schemas.microsoft.com/office/drawing/2014/main" id="{6C180C0E-4B66-50BC-4772-B41505850659}"/>
              </a:ext>
            </a:extLst>
          </p:cNvPr>
          <p:cNvCxnSpPr>
            <a:cxnSpLocks/>
          </p:cNvCxnSpPr>
          <p:nvPr/>
        </p:nvCxnSpPr>
        <p:spPr>
          <a:xfrm>
            <a:off x="1123962" y="-328898"/>
            <a:ext cx="2530874" cy="0"/>
          </a:xfrm>
          <a:prstGeom prst="line">
            <a:avLst/>
          </a:prstGeom>
          <a:ln w="130175">
            <a:gradFill flip="none" rotWithShape="1">
              <a:gsLst>
                <a:gs pos="0">
                  <a:srgbClr val="00B0F0"/>
                </a:gs>
                <a:gs pos="35000">
                  <a:srgbClr val="00B0F0"/>
                </a:gs>
                <a:gs pos="100000">
                  <a:schemeClr val="accent1">
                    <a:lumMod val="50000"/>
                  </a:schemeClr>
                </a:gs>
              </a:gsLst>
              <a:path path="circle">
                <a:fillToRect t="100000" r="100000"/>
              </a:path>
              <a:tileRect l="-100000" b="-100000"/>
            </a:gra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7620D16-8162-F91B-8268-B608D25C4B87}"/>
              </a:ext>
            </a:extLst>
          </p:cNvPr>
          <p:cNvCxnSpPr>
            <a:cxnSpLocks/>
          </p:cNvCxnSpPr>
          <p:nvPr/>
        </p:nvCxnSpPr>
        <p:spPr>
          <a:xfrm>
            <a:off x="9284956" y="7441139"/>
            <a:ext cx="2624203" cy="0"/>
          </a:xfrm>
          <a:prstGeom prst="line">
            <a:avLst/>
          </a:prstGeom>
          <a:ln w="130175">
            <a:gradFill flip="none" rotWithShape="1">
              <a:gsLst>
                <a:gs pos="0">
                  <a:srgbClr val="00B0F0"/>
                </a:gs>
                <a:gs pos="35000">
                  <a:srgbClr val="00B0F0"/>
                </a:gs>
                <a:gs pos="100000">
                  <a:schemeClr val="accent1">
                    <a:lumMod val="50000"/>
                  </a:schemeClr>
                </a:gs>
              </a:gsLst>
              <a:path path="circle">
                <a:fillToRect t="100000" r="100000"/>
              </a:path>
              <a:tileRect l="-100000" b="-100000"/>
            </a:gra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91C0DAF-FC8C-7DC2-B018-804D543F442C}"/>
              </a:ext>
            </a:extLst>
          </p:cNvPr>
          <p:cNvSpPr txBox="1"/>
          <p:nvPr/>
        </p:nvSpPr>
        <p:spPr>
          <a:xfrm>
            <a:off x="-5334300" y="5766432"/>
            <a:ext cx="5126403" cy="338554"/>
          </a:xfrm>
          <a:prstGeom prst="rect">
            <a:avLst/>
          </a:prstGeom>
          <a:noFill/>
        </p:spPr>
        <p:txBody>
          <a:bodyPr wrap="square" rtlCol="0">
            <a:spAutoFit/>
          </a:bodyPr>
          <a:lstStyle/>
          <a:p>
            <a:r>
              <a:rPr lang="en-US" sz="1600" dirty="0">
                <a:latin typeface="Arial Black" panose="020B0A04020102020204" pitchFamily="34" charset="0"/>
              </a:rPr>
              <a:t>Program Studi Bahasa dan Sastra Indonesia</a:t>
            </a:r>
            <a:endParaRPr lang="id-ID" sz="1600" dirty="0">
              <a:latin typeface="Arial Black" panose="020B0A04020102020204" pitchFamily="34" charset="0"/>
            </a:endParaRPr>
          </a:p>
        </p:txBody>
      </p:sp>
      <p:sp>
        <p:nvSpPr>
          <p:cNvPr id="36" name="TextBox 35">
            <a:extLst>
              <a:ext uri="{FF2B5EF4-FFF2-40B4-BE49-F238E27FC236}">
                <a16:creationId xmlns:a16="http://schemas.microsoft.com/office/drawing/2014/main" id="{C3C65B55-E9BA-85A0-897B-39AD4D964E06}"/>
              </a:ext>
            </a:extLst>
          </p:cNvPr>
          <p:cNvSpPr txBox="1"/>
          <p:nvPr/>
        </p:nvSpPr>
        <p:spPr>
          <a:xfrm>
            <a:off x="12735829" y="5457876"/>
            <a:ext cx="4640116" cy="338554"/>
          </a:xfrm>
          <a:prstGeom prst="rect">
            <a:avLst/>
          </a:prstGeom>
          <a:noFill/>
        </p:spPr>
        <p:txBody>
          <a:bodyPr wrap="none" rtlCol="0">
            <a:spAutoFit/>
          </a:bodyPr>
          <a:lstStyle/>
          <a:p>
            <a:r>
              <a:rPr lang="en-US" sz="1600" dirty="0" err="1">
                <a:solidFill>
                  <a:schemeClr val="bg2">
                    <a:lumMod val="50000"/>
                  </a:schemeClr>
                </a:solidFill>
                <a:latin typeface="Arial Black" panose="020B0A04020102020204" pitchFamily="34" charset="0"/>
              </a:rPr>
              <a:t>Fakultas</a:t>
            </a:r>
            <a:r>
              <a:rPr lang="en-US" sz="1600" dirty="0">
                <a:solidFill>
                  <a:schemeClr val="bg2">
                    <a:lumMod val="50000"/>
                  </a:schemeClr>
                </a:solidFill>
                <a:latin typeface="Arial Black" panose="020B0A04020102020204" pitchFamily="34" charset="0"/>
              </a:rPr>
              <a:t> </a:t>
            </a:r>
            <a:r>
              <a:rPr lang="en-US" sz="1600" dirty="0" err="1">
                <a:solidFill>
                  <a:schemeClr val="bg2">
                    <a:lumMod val="50000"/>
                  </a:schemeClr>
                </a:solidFill>
                <a:latin typeface="Arial Black" panose="020B0A04020102020204" pitchFamily="34" charset="0"/>
              </a:rPr>
              <a:t>Keguruan</a:t>
            </a:r>
            <a:r>
              <a:rPr lang="en-US" sz="1600" dirty="0">
                <a:solidFill>
                  <a:schemeClr val="bg2">
                    <a:lumMod val="50000"/>
                  </a:schemeClr>
                </a:solidFill>
                <a:latin typeface="Arial Black" panose="020B0A04020102020204" pitchFamily="34" charset="0"/>
              </a:rPr>
              <a:t> dan </a:t>
            </a:r>
            <a:r>
              <a:rPr lang="en-US" sz="1600" dirty="0" err="1">
                <a:solidFill>
                  <a:schemeClr val="bg2">
                    <a:lumMod val="50000"/>
                  </a:schemeClr>
                </a:solidFill>
                <a:latin typeface="Arial Black" panose="020B0A04020102020204" pitchFamily="34" charset="0"/>
              </a:rPr>
              <a:t>Ilmu</a:t>
            </a:r>
            <a:r>
              <a:rPr lang="en-US" sz="1600" dirty="0">
                <a:solidFill>
                  <a:schemeClr val="bg2">
                    <a:lumMod val="50000"/>
                  </a:schemeClr>
                </a:solidFill>
                <a:latin typeface="Arial Black" panose="020B0A04020102020204" pitchFamily="34" charset="0"/>
              </a:rPr>
              <a:t> Pendidikan</a:t>
            </a:r>
            <a:endParaRPr lang="id-ID" sz="1600" dirty="0">
              <a:solidFill>
                <a:schemeClr val="bg2">
                  <a:lumMod val="50000"/>
                </a:schemeClr>
              </a:solidFill>
              <a:latin typeface="Arial Black" panose="020B0A04020102020204" pitchFamily="34" charset="0"/>
            </a:endParaRPr>
          </a:p>
        </p:txBody>
      </p:sp>
    </p:spTree>
    <p:extLst>
      <p:ext uri="{BB962C8B-B14F-4D97-AF65-F5344CB8AC3E}">
        <p14:creationId xmlns:p14="http://schemas.microsoft.com/office/powerpoint/2010/main" val="1784909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82393-9221-5049-3030-09EB78E5FF7F}"/>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D2008D7C-0C6F-F0CC-6378-4BAAC941570A}"/>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5264647" y="0"/>
            <a:ext cx="11551147" cy="6888220"/>
          </a:xfrm>
          <a:prstGeom prst="rect">
            <a:avLst/>
          </a:prstGeom>
        </p:spPr>
      </p:pic>
      <p:grpSp>
        <p:nvGrpSpPr>
          <p:cNvPr id="20" name="Group 19">
            <a:extLst>
              <a:ext uri="{FF2B5EF4-FFF2-40B4-BE49-F238E27FC236}">
                <a16:creationId xmlns:a16="http://schemas.microsoft.com/office/drawing/2014/main" id="{B3C6A4A3-AFE6-1312-FCBF-C1D5668BD144}"/>
              </a:ext>
            </a:extLst>
          </p:cNvPr>
          <p:cNvGrpSpPr/>
          <p:nvPr/>
        </p:nvGrpSpPr>
        <p:grpSpPr>
          <a:xfrm>
            <a:off x="446501" y="213372"/>
            <a:ext cx="2249361" cy="1045921"/>
            <a:chOff x="5232400" y="-221728"/>
            <a:chExt cx="3092350" cy="1406759"/>
          </a:xfrm>
        </p:grpSpPr>
        <p:sp>
          <p:nvSpPr>
            <p:cNvPr id="19" name="Rectangle: Rounded Corners 18">
              <a:extLst>
                <a:ext uri="{FF2B5EF4-FFF2-40B4-BE49-F238E27FC236}">
                  <a16:creationId xmlns:a16="http://schemas.microsoft.com/office/drawing/2014/main" id="{4AC12D4E-3C83-57C4-E6EE-6248CC2246BC}"/>
                </a:ext>
              </a:extLst>
            </p:cNvPr>
            <p:cNvSpPr/>
            <p:nvPr/>
          </p:nvSpPr>
          <p:spPr>
            <a:xfrm>
              <a:off x="5232400" y="-112067"/>
              <a:ext cx="2908300" cy="98899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7" name="Picture 16">
              <a:extLst>
                <a:ext uri="{FF2B5EF4-FFF2-40B4-BE49-F238E27FC236}">
                  <a16:creationId xmlns:a16="http://schemas.microsoft.com/office/drawing/2014/main" id="{CC83DBCB-50AB-5DFF-0D8E-3A1EA7A39B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39874">
              <a:off x="5826346" y="-221728"/>
              <a:ext cx="2498404" cy="1406759"/>
            </a:xfrm>
            <a:prstGeom prst="rect">
              <a:avLst/>
            </a:prstGeom>
          </p:spPr>
        </p:pic>
        <p:pic>
          <p:nvPicPr>
            <p:cNvPr id="18" name="Picture 17">
              <a:extLst>
                <a:ext uri="{FF2B5EF4-FFF2-40B4-BE49-F238E27FC236}">
                  <a16:creationId xmlns:a16="http://schemas.microsoft.com/office/drawing/2014/main" id="{6CC135B3-BB95-E60D-D4F3-709AF10050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1550" y="98366"/>
              <a:ext cx="641561" cy="645426"/>
            </a:xfrm>
            <a:prstGeom prst="rect">
              <a:avLst/>
            </a:prstGeom>
          </p:spPr>
        </p:pic>
      </p:grpSp>
      <p:pic>
        <p:nvPicPr>
          <p:cNvPr id="8" name="Picture 7">
            <a:extLst>
              <a:ext uri="{FF2B5EF4-FFF2-40B4-BE49-F238E27FC236}">
                <a16:creationId xmlns:a16="http://schemas.microsoft.com/office/drawing/2014/main" id="{DCE2A429-907D-5E1F-2F38-7073793A9311}"/>
              </a:ext>
            </a:extLst>
          </p:cNvPr>
          <p:cNvPicPr>
            <a:picLocks noChangeAspect="1"/>
          </p:cNvPicPr>
          <p:nvPr/>
        </p:nvPicPr>
        <p:blipFill>
          <a:blip r:embed="rId6">
            <a:extLst>
              <a:ext uri="{BEBA8EAE-BF5A-486C-A8C5-ECC9F3942E4B}">
                <a14:imgProps xmlns:a14="http://schemas.microsoft.com/office/drawing/2010/main">
                  <a14:imgLayer r:embed="rId3">
                    <a14:imgEffect>
                      <a14:backgroundRemoval t="9976" b="98708" l="424" r="90067">
                        <a14:foregroundMark x1="454" y1="32956" x2="454" y2="32956"/>
                        <a14:foregroundMark x1="18886" y1="36398" x2="19777" y2="36564"/>
                        <a14:foregroundMark x1="454" y1="32956" x2="10334" y2="34801"/>
                        <a14:foregroundMark x1="7571" y1="92044" x2="34858" y2="95759"/>
                        <a14:foregroundMark x1="34858" y1="95759" x2="70079" y2="92932"/>
                        <a14:foregroundMark x1="70079" y1="92932" x2="82223" y2="98708"/>
                        <a14:foregroundMark x1="82223" y1="98708" x2="89028" y2="97937"/>
                        <a14:backgroundMark x1="27196" y1="38691" x2="27196" y2="38691"/>
                        <a14:backgroundMark x1="27196" y1="38691" x2="32071" y2="41842"/>
                        <a14:backgroundMark x1="17929" y1="35824" x2="26923" y2="38691"/>
                        <a14:backgroundMark x1="30164" y1="38691" x2="14416" y2="34208"/>
                        <a14:backgroundMark x1="19079" y1="37237" x2="11750" y2="34047"/>
                        <a14:backgroundMark x1="19231" y1="37237" x2="10024" y2="34047"/>
                        <a14:backgroundMark x1="31224" y1="38853" x2="30830" y2="38691"/>
                        <a14:backgroundMark x1="30830" y1="38691" x2="30830" y2="38691"/>
                        <a14:backgroundMark x1="30830" y1="38691" x2="30830" y2="38691"/>
                        <a14:backgroundMark x1="30830" y1="38691" x2="30406" y2="38570"/>
                        <a14:backgroundMark x1="30406" y1="38570" x2="31133" y2="38974"/>
                        <a14:backgroundMark x1="19412" y1="37520" x2="20139" y2="37116"/>
                        <a14:backgroundMark x1="89733" y1="95477" x2="90006" y2="97456"/>
                        <a14:backgroundMark x1="89794" y1="97859" x2="89794" y2="99515"/>
                        <a14:backgroundMark x1="89340" y1="97698" x2="90006" y2="99071"/>
                      </a14:backgroundRemoval>
                    </a14:imgEffect>
                  </a14:imgLayer>
                </a14:imgProps>
              </a:ext>
              <a:ext uri="{28A0092B-C50C-407E-A947-70E740481C1C}">
                <a14:useLocalDpi xmlns:a14="http://schemas.microsoft.com/office/drawing/2010/main" val="0"/>
              </a:ext>
            </a:extLst>
          </a:blip>
          <a:srcRect t="21474"/>
          <a:stretch/>
        </p:blipFill>
        <p:spPr>
          <a:xfrm>
            <a:off x="-5649499" y="1469263"/>
            <a:ext cx="12192000" cy="5385335"/>
          </a:xfrm>
          <a:prstGeom prst="rect">
            <a:avLst/>
          </a:prstGeom>
        </p:spPr>
      </p:pic>
      <p:sp>
        <p:nvSpPr>
          <p:cNvPr id="14" name="TextBox 13">
            <a:extLst>
              <a:ext uri="{FF2B5EF4-FFF2-40B4-BE49-F238E27FC236}">
                <a16:creationId xmlns:a16="http://schemas.microsoft.com/office/drawing/2014/main" id="{4852CC6F-481F-D15E-1B61-5F947192BBA5}"/>
              </a:ext>
            </a:extLst>
          </p:cNvPr>
          <p:cNvSpPr txBox="1"/>
          <p:nvPr/>
        </p:nvSpPr>
        <p:spPr>
          <a:xfrm>
            <a:off x="6581760" y="692810"/>
            <a:ext cx="4063164" cy="707886"/>
          </a:xfrm>
          <a:prstGeom prst="rect">
            <a:avLst/>
          </a:prstGeom>
          <a:noFill/>
        </p:spPr>
        <p:txBody>
          <a:bodyPr wrap="none" rtlCol="0">
            <a:spAutoFit/>
          </a:bodyPr>
          <a:lstStyle/>
          <a:p>
            <a:r>
              <a:rPr lang="en-US" sz="4000" b="1" dirty="0">
                <a:gradFill>
                  <a:gsLst>
                    <a:gs pos="0">
                      <a:srgbClr val="A1EFD3"/>
                    </a:gs>
                    <a:gs pos="35000">
                      <a:schemeClr val="accent1">
                        <a:lumMod val="60000"/>
                        <a:lumOff val="40000"/>
                      </a:schemeClr>
                    </a:gs>
                    <a:gs pos="100000">
                      <a:schemeClr val="accent1">
                        <a:lumMod val="75000"/>
                      </a:schemeClr>
                    </a:gs>
                  </a:gsLst>
                  <a:path path="circle">
                    <a:fillToRect t="100000" r="100000"/>
                  </a:path>
                </a:gradFill>
                <a:latin typeface="Arial Black" panose="020B0A04020102020204" pitchFamily="34" charset="0"/>
              </a:rPr>
              <a:t>SIDANG TABS</a:t>
            </a:r>
            <a:endParaRPr lang="id-ID" sz="4000" b="1" dirty="0">
              <a:gradFill>
                <a:gsLst>
                  <a:gs pos="0">
                    <a:srgbClr val="A1EFD3"/>
                  </a:gs>
                  <a:gs pos="35000">
                    <a:schemeClr val="accent1">
                      <a:lumMod val="60000"/>
                      <a:lumOff val="40000"/>
                    </a:schemeClr>
                  </a:gs>
                  <a:gs pos="100000">
                    <a:schemeClr val="accent1">
                      <a:lumMod val="75000"/>
                    </a:schemeClr>
                  </a:gs>
                </a:gsLst>
                <a:path path="circle">
                  <a:fillToRect t="100000" r="100000"/>
                </a:path>
              </a:gradFill>
              <a:latin typeface="Arial Black" panose="020B0A04020102020204" pitchFamily="34" charset="0"/>
            </a:endParaRPr>
          </a:p>
        </p:txBody>
      </p:sp>
      <p:sp>
        <p:nvSpPr>
          <p:cNvPr id="16" name="TextBox 15">
            <a:extLst>
              <a:ext uri="{FF2B5EF4-FFF2-40B4-BE49-F238E27FC236}">
                <a16:creationId xmlns:a16="http://schemas.microsoft.com/office/drawing/2014/main" id="{03B4B0A7-3CDA-6F7C-5824-51413A676A8D}"/>
              </a:ext>
            </a:extLst>
          </p:cNvPr>
          <p:cNvSpPr txBox="1"/>
          <p:nvPr/>
        </p:nvSpPr>
        <p:spPr>
          <a:xfrm>
            <a:off x="6663470" y="1615773"/>
            <a:ext cx="5142166" cy="646331"/>
          </a:xfrm>
          <a:prstGeom prst="rect">
            <a:avLst/>
          </a:prstGeom>
          <a:noFill/>
        </p:spPr>
        <p:txBody>
          <a:bodyPr wrap="square" rtlCol="0">
            <a:spAutoFit/>
          </a:bodyPr>
          <a:lstStyle/>
          <a:p>
            <a:r>
              <a:rPr lang="en-US" dirty="0">
                <a:latin typeface="Arial Black" panose="020B0A04020102020204" pitchFamily="34" charset="0"/>
              </a:rPr>
              <a:t>“</a:t>
            </a:r>
            <a:r>
              <a:rPr lang="en-US" dirty="0" err="1">
                <a:latin typeface="Arial Black" panose="020B0A04020102020204" pitchFamily="34" charset="0"/>
              </a:rPr>
              <a:t>Dinamika</a:t>
            </a:r>
            <a:r>
              <a:rPr lang="en-US" dirty="0">
                <a:latin typeface="Arial Black" panose="020B0A04020102020204" pitchFamily="34" charset="0"/>
              </a:rPr>
              <a:t> </a:t>
            </a:r>
            <a:r>
              <a:rPr lang="en-US" dirty="0" err="1">
                <a:latin typeface="Arial Black" panose="020B0A04020102020204" pitchFamily="34" charset="0"/>
              </a:rPr>
              <a:t>Sosial</a:t>
            </a:r>
            <a:r>
              <a:rPr lang="en-US" dirty="0">
                <a:latin typeface="Arial Black" panose="020B0A04020102020204" pitchFamily="34" charset="0"/>
              </a:rPr>
              <a:t> Dalam Novel Gadis Kretek Karya </a:t>
            </a:r>
            <a:r>
              <a:rPr lang="en-US" dirty="0" err="1">
                <a:latin typeface="Arial Black" panose="020B0A04020102020204" pitchFamily="34" charset="0"/>
              </a:rPr>
              <a:t>Ratih</a:t>
            </a:r>
            <a:r>
              <a:rPr lang="en-US" dirty="0">
                <a:latin typeface="Arial Black" panose="020B0A04020102020204" pitchFamily="34" charset="0"/>
              </a:rPr>
              <a:t> </a:t>
            </a:r>
            <a:r>
              <a:rPr lang="en-US" dirty="0" err="1">
                <a:latin typeface="Arial Black" panose="020B0A04020102020204" pitchFamily="34" charset="0"/>
              </a:rPr>
              <a:t>Kumala</a:t>
            </a:r>
            <a:r>
              <a:rPr lang="en-US" dirty="0">
                <a:latin typeface="Arial Black" panose="020B0A04020102020204" pitchFamily="34" charset="0"/>
              </a:rPr>
              <a:t>”</a:t>
            </a:r>
            <a:endParaRPr lang="id-ID" dirty="0">
              <a:latin typeface="Arial Black" panose="020B0A04020102020204" pitchFamily="34" charset="0"/>
            </a:endParaRPr>
          </a:p>
        </p:txBody>
      </p:sp>
      <p:cxnSp>
        <p:nvCxnSpPr>
          <p:cNvPr id="22" name="Straight Connector 21">
            <a:extLst>
              <a:ext uri="{FF2B5EF4-FFF2-40B4-BE49-F238E27FC236}">
                <a16:creationId xmlns:a16="http://schemas.microsoft.com/office/drawing/2014/main" id="{3B6F531E-D55F-B598-904B-C2738EC5DC83}"/>
              </a:ext>
            </a:extLst>
          </p:cNvPr>
          <p:cNvCxnSpPr>
            <a:cxnSpLocks/>
          </p:cNvCxnSpPr>
          <p:nvPr/>
        </p:nvCxnSpPr>
        <p:spPr>
          <a:xfrm>
            <a:off x="6281803" y="3095130"/>
            <a:ext cx="5905500" cy="0"/>
          </a:xfrm>
          <a:prstGeom prst="line">
            <a:avLst/>
          </a:prstGeom>
          <a:ln w="130175">
            <a:gradFill flip="none" rotWithShape="1">
              <a:gsLst>
                <a:gs pos="0">
                  <a:srgbClr val="2803C5"/>
                </a:gs>
                <a:gs pos="35000">
                  <a:schemeClr val="accent1">
                    <a:lumMod val="40000"/>
                    <a:lumOff val="60000"/>
                  </a:schemeClr>
                </a:gs>
                <a:gs pos="100000">
                  <a:srgbClr val="A1EFD3"/>
                </a:gs>
              </a:gsLst>
              <a:path path="circle">
                <a:fillToRect t="100000" r="100000"/>
              </a:path>
              <a:tileRect l="-100000" b="-100000"/>
            </a:gra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71BDB1C-DA36-72AC-DE4A-AC7BD4A10D41}"/>
              </a:ext>
            </a:extLst>
          </p:cNvPr>
          <p:cNvSpPr txBox="1"/>
          <p:nvPr/>
        </p:nvSpPr>
        <p:spPr>
          <a:xfrm>
            <a:off x="7800694" y="4177795"/>
            <a:ext cx="2616101" cy="369332"/>
          </a:xfrm>
          <a:prstGeom prst="rect">
            <a:avLst/>
          </a:prstGeom>
          <a:noFill/>
        </p:spPr>
        <p:txBody>
          <a:bodyPr wrap="none" rtlCol="0">
            <a:spAutoFit/>
          </a:bodyPr>
          <a:lstStyle/>
          <a:p>
            <a:r>
              <a:rPr lang="en-US" dirty="0" err="1">
                <a:latin typeface="Arial Black" panose="020B0A04020102020204" pitchFamily="34" charset="0"/>
              </a:rPr>
              <a:t>Dinda</a:t>
            </a:r>
            <a:r>
              <a:rPr lang="en-US" dirty="0">
                <a:latin typeface="Arial Black" panose="020B0A04020102020204" pitchFamily="34" charset="0"/>
              </a:rPr>
              <a:t> </a:t>
            </a:r>
            <a:r>
              <a:rPr lang="en-US" dirty="0" err="1">
                <a:latin typeface="Arial Black" panose="020B0A04020102020204" pitchFamily="34" charset="0"/>
              </a:rPr>
              <a:t>Ayu</a:t>
            </a:r>
            <a:r>
              <a:rPr lang="en-US" dirty="0">
                <a:latin typeface="Arial Black" panose="020B0A04020102020204" pitchFamily="34" charset="0"/>
              </a:rPr>
              <a:t> </a:t>
            </a:r>
            <a:r>
              <a:rPr lang="en-US" dirty="0" err="1">
                <a:latin typeface="Arial Black" panose="020B0A04020102020204" pitchFamily="34" charset="0"/>
              </a:rPr>
              <a:t>Wilujeng</a:t>
            </a:r>
            <a:endParaRPr lang="id-ID" dirty="0">
              <a:latin typeface="Arial Black" panose="020B0A04020102020204" pitchFamily="34" charset="0"/>
            </a:endParaRPr>
          </a:p>
        </p:txBody>
      </p:sp>
      <p:sp>
        <p:nvSpPr>
          <p:cNvPr id="27" name="TextBox 26">
            <a:extLst>
              <a:ext uri="{FF2B5EF4-FFF2-40B4-BE49-F238E27FC236}">
                <a16:creationId xmlns:a16="http://schemas.microsoft.com/office/drawing/2014/main" id="{75074595-D7DA-5398-8E8C-7DE0BF2854F2}"/>
              </a:ext>
            </a:extLst>
          </p:cNvPr>
          <p:cNvSpPr txBox="1"/>
          <p:nvPr/>
        </p:nvSpPr>
        <p:spPr>
          <a:xfrm>
            <a:off x="8347278" y="4465579"/>
            <a:ext cx="1547218" cy="338554"/>
          </a:xfrm>
          <a:prstGeom prst="rect">
            <a:avLst/>
          </a:prstGeom>
          <a:noFill/>
        </p:spPr>
        <p:txBody>
          <a:bodyPr wrap="none" rtlCol="0">
            <a:spAutoFit/>
          </a:bodyPr>
          <a:lstStyle/>
          <a:p>
            <a:r>
              <a:rPr lang="en-US" sz="1600" dirty="0">
                <a:latin typeface="Arial Black" panose="020B0A04020102020204" pitchFamily="34" charset="0"/>
              </a:rPr>
              <a:t>2110221034</a:t>
            </a:r>
            <a:endParaRPr lang="id-ID" sz="1600" dirty="0">
              <a:latin typeface="Arial Black" panose="020B0A04020102020204" pitchFamily="34" charset="0"/>
            </a:endParaRPr>
          </a:p>
        </p:txBody>
      </p:sp>
      <p:sp>
        <p:nvSpPr>
          <p:cNvPr id="28" name="TextBox 27">
            <a:extLst>
              <a:ext uri="{FF2B5EF4-FFF2-40B4-BE49-F238E27FC236}">
                <a16:creationId xmlns:a16="http://schemas.microsoft.com/office/drawing/2014/main" id="{8117FEF2-D75C-75CD-57AD-58E545B4BF02}"/>
              </a:ext>
            </a:extLst>
          </p:cNvPr>
          <p:cNvSpPr txBox="1"/>
          <p:nvPr/>
        </p:nvSpPr>
        <p:spPr>
          <a:xfrm>
            <a:off x="6886489" y="3444110"/>
            <a:ext cx="1688283" cy="338554"/>
          </a:xfrm>
          <a:prstGeom prst="rect">
            <a:avLst/>
          </a:prstGeom>
          <a:noFill/>
        </p:spPr>
        <p:txBody>
          <a:bodyPr wrap="none" rtlCol="0">
            <a:spAutoFit/>
          </a:bodyPr>
          <a:lstStyle/>
          <a:p>
            <a:r>
              <a:rPr lang="en-US" sz="1600" dirty="0" err="1">
                <a:latin typeface="Arial Black" panose="020B0A04020102020204" pitchFamily="34" charset="0"/>
              </a:rPr>
              <a:t>Disusun</a:t>
            </a:r>
            <a:r>
              <a:rPr lang="en-US" sz="1600" dirty="0">
                <a:latin typeface="Arial Black" panose="020B0A04020102020204" pitchFamily="34" charset="0"/>
              </a:rPr>
              <a:t> oleh:</a:t>
            </a:r>
            <a:endParaRPr lang="id-ID" sz="1600" dirty="0">
              <a:latin typeface="Arial Black" panose="020B0A04020102020204" pitchFamily="34" charset="0"/>
            </a:endParaRPr>
          </a:p>
        </p:txBody>
      </p:sp>
      <p:pic>
        <p:nvPicPr>
          <p:cNvPr id="30" name="Graphic 29" descr="Books with solid fill">
            <a:extLst>
              <a:ext uri="{FF2B5EF4-FFF2-40B4-BE49-F238E27FC236}">
                <a16:creationId xmlns:a16="http://schemas.microsoft.com/office/drawing/2014/main" id="{9D4E3EE1-25A8-CABB-8F8A-F6266C757E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63612" y="3404989"/>
            <a:ext cx="354893" cy="354893"/>
          </a:xfrm>
          <a:prstGeom prst="rect">
            <a:avLst/>
          </a:prstGeom>
        </p:spPr>
      </p:pic>
      <p:sp>
        <p:nvSpPr>
          <p:cNvPr id="31" name="TextBox 30">
            <a:extLst>
              <a:ext uri="{FF2B5EF4-FFF2-40B4-BE49-F238E27FC236}">
                <a16:creationId xmlns:a16="http://schemas.microsoft.com/office/drawing/2014/main" id="{0E72E6BC-0C9D-1B3F-21E9-48E5FC0086AC}"/>
              </a:ext>
            </a:extLst>
          </p:cNvPr>
          <p:cNvSpPr txBox="1"/>
          <p:nvPr/>
        </p:nvSpPr>
        <p:spPr>
          <a:xfrm>
            <a:off x="6511374" y="5906132"/>
            <a:ext cx="5126403" cy="338554"/>
          </a:xfrm>
          <a:prstGeom prst="rect">
            <a:avLst/>
          </a:prstGeom>
          <a:noFill/>
        </p:spPr>
        <p:txBody>
          <a:bodyPr wrap="square" rtlCol="0">
            <a:spAutoFit/>
          </a:bodyPr>
          <a:lstStyle/>
          <a:p>
            <a:r>
              <a:rPr lang="en-US" sz="1600" dirty="0">
                <a:latin typeface="Arial Black" panose="020B0A04020102020204" pitchFamily="34" charset="0"/>
              </a:rPr>
              <a:t>Program Studi Bahasa dan Sastra Indonesia</a:t>
            </a:r>
            <a:endParaRPr lang="id-ID" sz="1600" dirty="0">
              <a:latin typeface="Arial Black" panose="020B0A04020102020204" pitchFamily="34" charset="0"/>
            </a:endParaRPr>
          </a:p>
        </p:txBody>
      </p:sp>
      <p:sp>
        <p:nvSpPr>
          <p:cNvPr id="32" name="TextBox 31">
            <a:extLst>
              <a:ext uri="{FF2B5EF4-FFF2-40B4-BE49-F238E27FC236}">
                <a16:creationId xmlns:a16="http://schemas.microsoft.com/office/drawing/2014/main" id="{F2E87E74-CF78-611A-FEEA-C5241343C75C}"/>
              </a:ext>
            </a:extLst>
          </p:cNvPr>
          <p:cNvSpPr txBox="1"/>
          <p:nvPr/>
        </p:nvSpPr>
        <p:spPr>
          <a:xfrm>
            <a:off x="6492619" y="6189925"/>
            <a:ext cx="4640116" cy="338554"/>
          </a:xfrm>
          <a:prstGeom prst="rect">
            <a:avLst/>
          </a:prstGeom>
          <a:noFill/>
        </p:spPr>
        <p:txBody>
          <a:bodyPr wrap="none" rtlCol="0">
            <a:spAutoFit/>
          </a:bodyPr>
          <a:lstStyle/>
          <a:p>
            <a:r>
              <a:rPr lang="en-US" sz="1600" dirty="0" err="1">
                <a:solidFill>
                  <a:schemeClr val="bg2">
                    <a:lumMod val="50000"/>
                  </a:schemeClr>
                </a:solidFill>
                <a:latin typeface="Arial Black" panose="020B0A04020102020204" pitchFamily="34" charset="0"/>
              </a:rPr>
              <a:t>Fakultas</a:t>
            </a:r>
            <a:r>
              <a:rPr lang="en-US" sz="1600" dirty="0">
                <a:solidFill>
                  <a:schemeClr val="bg2">
                    <a:lumMod val="50000"/>
                  </a:schemeClr>
                </a:solidFill>
                <a:latin typeface="Arial Black" panose="020B0A04020102020204" pitchFamily="34" charset="0"/>
              </a:rPr>
              <a:t> </a:t>
            </a:r>
            <a:r>
              <a:rPr lang="en-US" sz="1600" dirty="0" err="1">
                <a:solidFill>
                  <a:schemeClr val="bg2">
                    <a:lumMod val="50000"/>
                  </a:schemeClr>
                </a:solidFill>
                <a:latin typeface="Arial Black" panose="020B0A04020102020204" pitchFamily="34" charset="0"/>
              </a:rPr>
              <a:t>Keguruan</a:t>
            </a:r>
            <a:r>
              <a:rPr lang="en-US" sz="1600" dirty="0">
                <a:solidFill>
                  <a:schemeClr val="bg2">
                    <a:lumMod val="50000"/>
                  </a:schemeClr>
                </a:solidFill>
                <a:latin typeface="Arial Black" panose="020B0A04020102020204" pitchFamily="34" charset="0"/>
              </a:rPr>
              <a:t> dan </a:t>
            </a:r>
            <a:r>
              <a:rPr lang="en-US" sz="1600" dirty="0" err="1">
                <a:solidFill>
                  <a:schemeClr val="bg2">
                    <a:lumMod val="50000"/>
                  </a:schemeClr>
                </a:solidFill>
                <a:latin typeface="Arial Black" panose="020B0A04020102020204" pitchFamily="34" charset="0"/>
              </a:rPr>
              <a:t>Ilmu</a:t>
            </a:r>
            <a:r>
              <a:rPr lang="en-US" sz="1600" dirty="0">
                <a:solidFill>
                  <a:schemeClr val="bg2">
                    <a:lumMod val="50000"/>
                  </a:schemeClr>
                </a:solidFill>
                <a:latin typeface="Arial Black" panose="020B0A04020102020204" pitchFamily="34" charset="0"/>
              </a:rPr>
              <a:t> Pendidikan</a:t>
            </a:r>
            <a:endParaRPr lang="id-ID" sz="1600" dirty="0">
              <a:solidFill>
                <a:schemeClr val="bg2">
                  <a:lumMod val="50000"/>
                </a:schemeClr>
              </a:solidFill>
              <a:latin typeface="Arial Black" panose="020B0A04020102020204" pitchFamily="34" charset="0"/>
            </a:endParaRPr>
          </a:p>
        </p:txBody>
      </p:sp>
      <p:cxnSp>
        <p:nvCxnSpPr>
          <p:cNvPr id="35" name="Straight Connector 34">
            <a:extLst>
              <a:ext uri="{FF2B5EF4-FFF2-40B4-BE49-F238E27FC236}">
                <a16:creationId xmlns:a16="http://schemas.microsoft.com/office/drawing/2014/main" id="{DBD114C0-D571-FD66-F37F-45500F637882}"/>
              </a:ext>
            </a:extLst>
          </p:cNvPr>
          <p:cNvCxnSpPr>
            <a:cxnSpLocks/>
          </p:cNvCxnSpPr>
          <p:nvPr/>
        </p:nvCxnSpPr>
        <p:spPr>
          <a:xfrm>
            <a:off x="6281803" y="5170202"/>
            <a:ext cx="2530874" cy="0"/>
          </a:xfrm>
          <a:prstGeom prst="line">
            <a:avLst/>
          </a:prstGeom>
          <a:ln w="130175">
            <a:gradFill flip="none" rotWithShape="1">
              <a:gsLst>
                <a:gs pos="0">
                  <a:srgbClr val="00B0F0"/>
                </a:gs>
                <a:gs pos="35000">
                  <a:srgbClr val="00B0F0"/>
                </a:gs>
                <a:gs pos="100000">
                  <a:schemeClr val="accent1">
                    <a:lumMod val="50000"/>
                  </a:schemeClr>
                </a:gs>
              </a:gsLst>
              <a:path path="circle">
                <a:fillToRect t="100000" r="100000"/>
              </a:path>
              <a:tileRect l="-100000" b="-100000"/>
            </a:gra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977463E-F8CC-CEE7-2778-4A745B94E4D6}"/>
              </a:ext>
            </a:extLst>
          </p:cNvPr>
          <p:cNvCxnSpPr>
            <a:cxnSpLocks/>
          </p:cNvCxnSpPr>
          <p:nvPr/>
        </p:nvCxnSpPr>
        <p:spPr>
          <a:xfrm>
            <a:off x="9563100" y="5170202"/>
            <a:ext cx="2624203" cy="0"/>
          </a:xfrm>
          <a:prstGeom prst="line">
            <a:avLst/>
          </a:prstGeom>
          <a:ln w="130175">
            <a:gradFill flip="none" rotWithShape="1">
              <a:gsLst>
                <a:gs pos="0">
                  <a:srgbClr val="00B0F0"/>
                </a:gs>
                <a:gs pos="35000">
                  <a:srgbClr val="00B0F0"/>
                </a:gs>
                <a:gs pos="100000">
                  <a:schemeClr val="accent1">
                    <a:lumMod val="50000"/>
                  </a:schemeClr>
                </a:gs>
              </a:gsLst>
              <a:path path="circle">
                <a:fillToRect t="100000" r="100000"/>
              </a:path>
              <a:tileRect l="-100000" b="-100000"/>
            </a:gra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9BD1E76-F8CB-4932-BE2C-921A61ED4A20}"/>
              </a:ext>
            </a:extLst>
          </p:cNvPr>
          <p:cNvGrpSpPr/>
          <p:nvPr/>
        </p:nvGrpSpPr>
        <p:grpSpPr>
          <a:xfrm>
            <a:off x="-6737610" y="-3750668"/>
            <a:ext cx="5099358" cy="2713851"/>
            <a:chOff x="671375" y="2251548"/>
            <a:chExt cx="5099358" cy="2713851"/>
          </a:xfrm>
        </p:grpSpPr>
        <p:pic>
          <p:nvPicPr>
            <p:cNvPr id="33" name="Picture 32">
              <a:extLst>
                <a:ext uri="{FF2B5EF4-FFF2-40B4-BE49-F238E27FC236}">
                  <a16:creationId xmlns:a16="http://schemas.microsoft.com/office/drawing/2014/main" id="{BDD0483D-1D51-4FFD-A2D2-832CF529BF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4775" y="2826887"/>
              <a:ext cx="2138512" cy="2138512"/>
            </a:xfrm>
            <a:prstGeom prst="ellipse">
              <a:avLst/>
            </a:prstGeom>
            <a:ln w="63500" cap="rnd">
              <a:solidFill>
                <a:srgbClr val="2803C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4" name="TextBox 33">
              <a:extLst>
                <a:ext uri="{FF2B5EF4-FFF2-40B4-BE49-F238E27FC236}">
                  <a16:creationId xmlns:a16="http://schemas.microsoft.com/office/drawing/2014/main" id="{D1CDECC3-13C6-4951-AE7C-8F48BE46C3BA}"/>
                </a:ext>
              </a:extLst>
            </p:cNvPr>
            <p:cNvSpPr txBox="1"/>
            <p:nvPr/>
          </p:nvSpPr>
          <p:spPr>
            <a:xfrm>
              <a:off x="2923287" y="4274172"/>
              <a:ext cx="2847446" cy="338554"/>
            </a:xfrm>
            <a:prstGeom prst="rect">
              <a:avLst/>
            </a:prstGeom>
            <a:noFill/>
          </p:spPr>
          <p:txBody>
            <a:bodyPr wrap="none" rtlCol="0">
              <a:spAutoFit/>
            </a:bodyPr>
            <a:lstStyle/>
            <a:p>
              <a:r>
                <a:rPr lang="en-US" sz="1600" dirty="0">
                  <a:latin typeface="Arial Black" panose="020B0A04020102020204" pitchFamily="34" charset="0"/>
                </a:rPr>
                <a:t>Dr. Hasan </a:t>
              </a:r>
              <a:r>
                <a:rPr lang="en-US" sz="1600" dirty="0" err="1">
                  <a:latin typeface="Arial Black" panose="020B0A04020102020204" pitchFamily="34" charset="0"/>
                </a:rPr>
                <a:t>Suaedi</a:t>
              </a:r>
              <a:r>
                <a:rPr lang="en-US" sz="1600" dirty="0">
                  <a:latin typeface="Arial Black" panose="020B0A04020102020204" pitchFamily="34" charset="0"/>
                </a:rPr>
                <a:t>, </a:t>
              </a:r>
              <a:r>
                <a:rPr lang="en-US" sz="1600" dirty="0" err="1">
                  <a:latin typeface="Arial Black" panose="020B0A04020102020204" pitchFamily="34" charset="0"/>
                </a:rPr>
                <a:t>M.Pd</a:t>
              </a:r>
              <a:r>
                <a:rPr lang="en-US" sz="1600" dirty="0">
                  <a:latin typeface="Arial Black" panose="020B0A04020102020204" pitchFamily="34" charset="0"/>
                </a:rPr>
                <a:t>.</a:t>
              </a:r>
            </a:p>
          </p:txBody>
        </p:sp>
        <p:sp>
          <p:nvSpPr>
            <p:cNvPr id="36" name="TextBox 35">
              <a:extLst>
                <a:ext uri="{FF2B5EF4-FFF2-40B4-BE49-F238E27FC236}">
                  <a16:creationId xmlns:a16="http://schemas.microsoft.com/office/drawing/2014/main" id="{C9C0ABB2-6647-4E47-BCE1-3AD368B55183}"/>
                </a:ext>
              </a:extLst>
            </p:cNvPr>
            <p:cNvSpPr txBox="1"/>
            <p:nvPr/>
          </p:nvSpPr>
          <p:spPr>
            <a:xfrm>
              <a:off x="2923287" y="4488269"/>
              <a:ext cx="2337499" cy="338554"/>
            </a:xfrm>
            <a:prstGeom prst="rect">
              <a:avLst/>
            </a:prstGeom>
            <a:noFill/>
          </p:spPr>
          <p:txBody>
            <a:bodyPr wrap="square" rtlCol="0">
              <a:spAutoFit/>
            </a:bodyPr>
            <a:lstStyle/>
            <a:p>
              <a:r>
                <a:rPr lang="en-US" sz="1600" dirty="0">
                  <a:latin typeface="Arial Black" panose="020B0A04020102020204" pitchFamily="34" charset="0"/>
                </a:rPr>
                <a:t>NIDN : 0710028701</a:t>
              </a:r>
            </a:p>
          </p:txBody>
        </p:sp>
        <p:sp>
          <p:nvSpPr>
            <p:cNvPr id="37" name="Rectangle: Rounded Corners 36">
              <a:extLst>
                <a:ext uri="{FF2B5EF4-FFF2-40B4-BE49-F238E27FC236}">
                  <a16:creationId xmlns:a16="http://schemas.microsoft.com/office/drawing/2014/main" id="{580EBB68-673B-41C4-9FC0-0BEAFC6ED315}"/>
                </a:ext>
              </a:extLst>
            </p:cNvPr>
            <p:cNvSpPr/>
            <p:nvPr/>
          </p:nvSpPr>
          <p:spPr>
            <a:xfrm>
              <a:off x="671375" y="2251548"/>
              <a:ext cx="2580929" cy="3891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err="1">
                  <a:latin typeface="Arial Black" panose="020B0A04020102020204" pitchFamily="34" charset="0"/>
                </a:rPr>
                <a:t>Dosen</a:t>
              </a:r>
              <a:r>
                <a:rPr lang="en-GB" sz="1600" dirty="0">
                  <a:latin typeface="Arial Black" panose="020B0A04020102020204" pitchFamily="34" charset="0"/>
                </a:rPr>
                <a:t> </a:t>
              </a:r>
              <a:r>
                <a:rPr lang="en-GB" sz="1600" dirty="0" err="1">
                  <a:latin typeface="Arial Black" panose="020B0A04020102020204" pitchFamily="34" charset="0"/>
                </a:rPr>
                <a:t>Pembimbing</a:t>
              </a:r>
              <a:r>
                <a:rPr lang="en-GB" sz="1600" dirty="0">
                  <a:latin typeface="Arial Black" panose="020B0A04020102020204" pitchFamily="34" charset="0"/>
                </a:rPr>
                <a:t> 1</a:t>
              </a:r>
              <a:endParaRPr lang="en-ID" sz="1600" dirty="0">
                <a:latin typeface="Arial Black" panose="020B0A04020102020204" pitchFamily="34" charset="0"/>
              </a:endParaRPr>
            </a:p>
          </p:txBody>
        </p:sp>
      </p:grpSp>
      <p:grpSp>
        <p:nvGrpSpPr>
          <p:cNvPr id="39" name="Group 38">
            <a:extLst>
              <a:ext uri="{FF2B5EF4-FFF2-40B4-BE49-F238E27FC236}">
                <a16:creationId xmlns:a16="http://schemas.microsoft.com/office/drawing/2014/main" id="{79C8F7C6-7612-4B4E-BA66-D106A319840A}"/>
              </a:ext>
            </a:extLst>
          </p:cNvPr>
          <p:cNvGrpSpPr/>
          <p:nvPr/>
        </p:nvGrpSpPr>
        <p:grpSpPr>
          <a:xfrm>
            <a:off x="7547240" y="-3716159"/>
            <a:ext cx="5027166" cy="2636134"/>
            <a:chOff x="6421269" y="2251548"/>
            <a:chExt cx="5027166" cy="2636134"/>
          </a:xfrm>
        </p:grpSpPr>
        <p:sp>
          <p:nvSpPr>
            <p:cNvPr id="40" name="TextBox 39">
              <a:extLst>
                <a:ext uri="{FF2B5EF4-FFF2-40B4-BE49-F238E27FC236}">
                  <a16:creationId xmlns:a16="http://schemas.microsoft.com/office/drawing/2014/main" id="{5DDB4BCD-8617-4335-9993-25A4D0085603}"/>
                </a:ext>
              </a:extLst>
            </p:cNvPr>
            <p:cNvSpPr txBox="1"/>
            <p:nvPr/>
          </p:nvSpPr>
          <p:spPr>
            <a:xfrm>
              <a:off x="8523339" y="4255553"/>
              <a:ext cx="2925096" cy="338554"/>
            </a:xfrm>
            <a:prstGeom prst="rect">
              <a:avLst/>
            </a:prstGeom>
            <a:noFill/>
          </p:spPr>
          <p:txBody>
            <a:bodyPr wrap="none" rtlCol="0">
              <a:spAutoFit/>
            </a:bodyPr>
            <a:lstStyle/>
            <a:p>
              <a:r>
                <a:rPr lang="en-US" sz="1600" dirty="0" err="1">
                  <a:latin typeface="Arial Black" panose="020B0A04020102020204" pitchFamily="34" charset="0"/>
                </a:rPr>
                <a:t>Agus</a:t>
              </a:r>
              <a:r>
                <a:rPr lang="en-US" sz="1600" dirty="0">
                  <a:latin typeface="Arial Black" panose="020B0A04020102020204" pitchFamily="34" charset="0"/>
                </a:rPr>
                <a:t> </a:t>
              </a:r>
              <a:r>
                <a:rPr lang="en-US" sz="1600" dirty="0" err="1">
                  <a:latin typeface="Arial Black" panose="020B0A04020102020204" pitchFamily="34" charset="0"/>
                </a:rPr>
                <a:t>Milu</a:t>
              </a:r>
              <a:r>
                <a:rPr lang="en-US" sz="1600" dirty="0">
                  <a:latin typeface="Arial Black" panose="020B0A04020102020204" pitchFamily="34" charset="0"/>
                </a:rPr>
                <a:t> </a:t>
              </a:r>
              <a:r>
                <a:rPr lang="en-US" sz="1600" dirty="0" err="1">
                  <a:latin typeface="Arial Black" panose="020B0A04020102020204" pitchFamily="34" charset="0"/>
                </a:rPr>
                <a:t>Susetyo</a:t>
              </a:r>
              <a:r>
                <a:rPr lang="en-US" sz="1600" dirty="0">
                  <a:latin typeface="Arial Black" panose="020B0A04020102020204" pitchFamily="34" charset="0"/>
                </a:rPr>
                <a:t>, </a:t>
              </a:r>
              <a:r>
                <a:rPr lang="en-US" sz="1600" dirty="0" err="1">
                  <a:latin typeface="Arial Black" panose="020B0A04020102020204" pitchFamily="34" charset="0"/>
                </a:rPr>
                <a:t>M.Pd</a:t>
              </a:r>
              <a:endParaRPr lang="id-ID" sz="1600" dirty="0">
                <a:latin typeface="Arial Black" panose="020B0A04020102020204" pitchFamily="34" charset="0"/>
              </a:endParaRPr>
            </a:p>
          </p:txBody>
        </p:sp>
        <p:pic>
          <p:nvPicPr>
            <p:cNvPr id="41" name="Picture 40">
              <a:extLst>
                <a:ext uri="{FF2B5EF4-FFF2-40B4-BE49-F238E27FC236}">
                  <a16:creationId xmlns:a16="http://schemas.microsoft.com/office/drawing/2014/main" id="{5F270F8F-DF6A-4B52-B90A-AAF035A309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21269" y="2749170"/>
              <a:ext cx="2138512" cy="2138512"/>
            </a:xfrm>
            <a:prstGeom prst="ellipse">
              <a:avLst/>
            </a:prstGeom>
            <a:ln w="63500" cap="rnd">
              <a:solidFill>
                <a:srgbClr val="2803C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2" name="Rectangle 41">
              <a:extLst>
                <a:ext uri="{FF2B5EF4-FFF2-40B4-BE49-F238E27FC236}">
                  <a16:creationId xmlns:a16="http://schemas.microsoft.com/office/drawing/2014/main" id="{200F4856-2144-48FF-B9E6-7EF114EF1930}"/>
                </a:ext>
              </a:extLst>
            </p:cNvPr>
            <p:cNvSpPr/>
            <p:nvPr/>
          </p:nvSpPr>
          <p:spPr>
            <a:xfrm>
              <a:off x="8523339" y="4488269"/>
              <a:ext cx="2337499" cy="338554"/>
            </a:xfrm>
            <a:prstGeom prst="rect">
              <a:avLst/>
            </a:prstGeom>
          </p:spPr>
          <p:txBody>
            <a:bodyPr wrap="none">
              <a:spAutoFit/>
            </a:bodyPr>
            <a:lstStyle/>
            <a:p>
              <a:r>
                <a:rPr lang="en-ID" sz="1600" dirty="0">
                  <a:latin typeface="Arial Black" panose="020B0A04020102020204" pitchFamily="34" charset="0"/>
                </a:rPr>
                <a:t>NIDN : 0718088601</a:t>
              </a:r>
            </a:p>
          </p:txBody>
        </p:sp>
        <p:sp>
          <p:nvSpPr>
            <p:cNvPr id="43" name="Rectangle: Rounded Corners 42">
              <a:extLst>
                <a:ext uri="{FF2B5EF4-FFF2-40B4-BE49-F238E27FC236}">
                  <a16:creationId xmlns:a16="http://schemas.microsoft.com/office/drawing/2014/main" id="{F9E084AF-13B2-4702-ACBE-79C06A4E23DE}"/>
                </a:ext>
              </a:extLst>
            </p:cNvPr>
            <p:cNvSpPr/>
            <p:nvPr/>
          </p:nvSpPr>
          <p:spPr>
            <a:xfrm>
              <a:off x="6421269" y="2251548"/>
              <a:ext cx="2580929" cy="3891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err="1">
                  <a:latin typeface="Arial Black" panose="020B0A04020102020204" pitchFamily="34" charset="0"/>
                </a:rPr>
                <a:t>Dosen</a:t>
              </a:r>
              <a:r>
                <a:rPr lang="en-GB" sz="1600" dirty="0">
                  <a:latin typeface="Arial Black" panose="020B0A04020102020204" pitchFamily="34" charset="0"/>
                </a:rPr>
                <a:t> </a:t>
              </a:r>
              <a:r>
                <a:rPr lang="en-GB" sz="1600" dirty="0" err="1">
                  <a:latin typeface="Arial Black" panose="020B0A04020102020204" pitchFamily="34" charset="0"/>
                </a:rPr>
                <a:t>Pembimbing</a:t>
              </a:r>
              <a:r>
                <a:rPr lang="en-GB" sz="1600" dirty="0">
                  <a:latin typeface="Arial Black" panose="020B0A04020102020204" pitchFamily="34" charset="0"/>
                </a:rPr>
                <a:t> 2</a:t>
              </a:r>
              <a:endParaRPr lang="en-ID" sz="1600" dirty="0">
                <a:latin typeface="Arial Black" panose="020B0A04020102020204" pitchFamily="34" charset="0"/>
              </a:endParaRPr>
            </a:p>
          </p:txBody>
        </p:sp>
      </p:grpSp>
      <p:sp>
        <p:nvSpPr>
          <p:cNvPr id="44" name="TextBox 43">
            <a:extLst>
              <a:ext uri="{FF2B5EF4-FFF2-40B4-BE49-F238E27FC236}">
                <a16:creationId xmlns:a16="http://schemas.microsoft.com/office/drawing/2014/main" id="{2BBA47AF-91AC-4487-9509-E834AB2A3317}"/>
              </a:ext>
            </a:extLst>
          </p:cNvPr>
          <p:cNvSpPr txBox="1"/>
          <p:nvPr/>
        </p:nvSpPr>
        <p:spPr>
          <a:xfrm>
            <a:off x="-1339453" y="-917614"/>
            <a:ext cx="5687391" cy="523220"/>
          </a:xfrm>
          <a:prstGeom prst="rect">
            <a:avLst/>
          </a:prstGeom>
          <a:noFill/>
        </p:spPr>
        <p:txBody>
          <a:bodyPr wrap="none" rtlCol="0">
            <a:spAutoFit/>
          </a:bodyPr>
          <a:lstStyle/>
          <a:p>
            <a:r>
              <a:rPr lang="en-US" sz="2800" b="1" dirty="0">
                <a:gradFill>
                  <a:gsLst>
                    <a:gs pos="0">
                      <a:srgbClr val="A1EFD3"/>
                    </a:gs>
                    <a:gs pos="35000">
                      <a:schemeClr val="accent1">
                        <a:lumMod val="60000"/>
                        <a:lumOff val="40000"/>
                      </a:schemeClr>
                    </a:gs>
                    <a:gs pos="100000">
                      <a:schemeClr val="accent1">
                        <a:lumMod val="75000"/>
                      </a:schemeClr>
                    </a:gs>
                  </a:gsLst>
                  <a:path path="circle">
                    <a:fillToRect t="100000" r="100000"/>
                  </a:path>
                </a:gradFill>
                <a:latin typeface="Arial Black" panose="020B0A04020102020204" pitchFamily="34" charset="0"/>
              </a:rPr>
              <a:t>YANG TERHORMAT KEPADA</a:t>
            </a:r>
            <a:endParaRPr lang="id-ID" sz="2800" b="1" dirty="0">
              <a:gradFill>
                <a:gsLst>
                  <a:gs pos="0">
                    <a:srgbClr val="A1EFD3"/>
                  </a:gs>
                  <a:gs pos="35000">
                    <a:schemeClr val="accent1">
                      <a:lumMod val="60000"/>
                      <a:lumOff val="40000"/>
                    </a:schemeClr>
                  </a:gs>
                  <a:gs pos="100000">
                    <a:schemeClr val="accent1">
                      <a:lumMod val="75000"/>
                    </a:schemeClr>
                  </a:gs>
                </a:gsLst>
                <a:path path="circle">
                  <a:fillToRect t="100000" r="100000"/>
                </a:path>
              </a:gradFill>
              <a:latin typeface="Arial Black" panose="020B0A04020102020204" pitchFamily="34" charset="0"/>
            </a:endParaRPr>
          </a:p>
        </p:txBody>
      </p:sp>
      <p:cxnSp>
        <p:nvCxnSpPr>
          <p:cNvPr id="45" name="Straight Connector 44">
            <a:extLst>
              <a:ext uri="{FF2B5EF4-FFF2-40B4-BE49-F238E27FC236}">
                <a16:creationId xmlns:a16="http://schemas.microsoft.com/office/drawing/2014/main" id="{707B6FCD-5F55-4BE6-A2C2-C3ABB84DF7E2}"/>
              </a:ext>
            </a:extLst>
          </p:cNvPr>
          <p:cNvCxnSpPr>
            <a:cxnSpLocks/>
          </p:cNvCxnSpPr>
          <p:nvPr/>
        </p:nvCxnSpPr>
        <p:spPr>
          <a:xfrm>
            <a:off x="-11233176" y="1161340"/>
            <a:ext cx="5583677" cy="0"/>
          </a:xfrm>
          <a:prstGeom prst="line">
            <a:avLst/>
          </a:prstGeom>
          <a:ln w="130175">
            <a:gradFill flip="none" rotWithShape="1">
              <a:gsLst>
                <a:gs pos="0">
                  <a:srgbClr val="2803C5"/>
                </a:gs>
                <a:gs pos="35000">
                  <a:schemeClr val="accent1">
                    <a:lumMod val="40000"/>
                    <a:lumOff val="60000"/>
                  </a:schemeClr>
                </a:gs>
                <a:gs pos="100000">
                  <a:srgbClr val="A1EFD3"/>
                </a:gs>
              </a:gsLst>
              <a:path path="circle">
                <a:fillToRect t="100000" r="100000"/>
              </a:path>
              <a:tileRect l="-100000" b="-100000"/>
            </a:gra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86753C8-4D24-4F18-BE76-D9F8CE85D266}"/>
              </a:ext>
            </a:extLst>
          </p:cNvPr>
          <p:cNvCxnSpPr>
            <a:cxnSpLocks/>
          </p:cNvCxnSpPr>
          <p:nvPr/>
        </p:nvCxnSpPr>
        <p:spPr>
          <a:xfrm flipH="1">
            <a:off x="12839263" y="752703"/>
            <a:ext cx="5917661" cy="0"/>
          </a:xfrm>
          <a:prstGeom prst="line">
            <a:avLst/>
          </a:prstGeom>
          <a:ln w="130175">
            <a:gradFill flip="none" rotWithShape="1">
              <a:gsLst>
                <a:gs pos="0">
                  <a:srgbClr val="2803C5"/>
                </a:gs>
                <a:gs pos="35000">
                  <a:schemeClr val="accent1">
                    <a:lumMod val="40000"/>
                    <a:lumOff val="60000"/>
                  </a:schemeClr>
                </a:gs>
                <a:gs pos="100000">
                  <a:srgbClr val="A1EFD3"/>
                </a:gs>
              </a:gsLst>
              <a:path path="circle">
                <a:fillToRect t="100000" r="100000"/>
              </a:path>
              <a:tileRect l="-100000" b="-100000"/>
            </a:gra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4BD970B-444A-46D3-B03A-EABFEF97C97D}"/>
              </a:ext>
            </a:extLst>
          </p:cNvPr>
          <p:cNvCxnSpPr>
            <a:cxnSpLocks/>
          </p:cNvCxnSpPr>
          <p:nvPr/>
        </p:nvCxnSpPr>
        <p:spPr>
          <a:xfrm>
            <a:off x="12574406" y="3429000"/>
            <a:ext cx="4095809" cy="3459220"/>
          </a:xfrm>
          <a:prstGeom prst="line">
            <a:avLst/>
          </a:prstGeom>
          <a:ln w="130175">
            <a:gradFill flip="none" rotWithShape="1">
              <a:gsLst>
                <a:gs pos="0">
                  <a:srgbClr val="00B0F0"/>
                </a:gs>
                <a:gs pos="35000">
                  <a:srgbClr val="00B0F0"/>
                </a:gs>
                <a:gs pos="100000">
                  <a:schemeClr val="accent1">
                    <a:lumMod val="50000"/>
                  </a:schemeClr>
                </a:gs>
              </a:gsLst>
              <a:path path="circle">
                <a:fillToRect t="100000" r="100000"/>
              </a:path>
              <a:tileRect l="-100000" b="-100000"/>
            </a:gra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85E8381-1B72-44A7-A359-089F3C599EBD}"/>
              </a:ext>
            </a:extLst>
          </p:cNvPr>
          <p:cNvCxnSpPr>
            <a:cxnSpLocks/>
          </p:cNvCxnSpPr>
          <p:nvPr/>
        </p:nvCxnSpPr>
        <p:spPr>
          <a:xfrm flipV="1">
            <a:off x="-8929826" y="3359498"/>
            <a:ext cx="4384431" cy="2398692"/>
          </a:xfrm>
          <a:prstGeom prst="line">
            <a:avLst/>
          </a:prstGeom>
          <a:ln w="130175">
            <a:gradFill flip="none" rotWithShape="1">
              <a:gsLst>
                <a:gs pos="0">
                  <a:srgbClr val="00B0F0"/>
                </a:gs>
                <a:gs pos="35000">
                  <a:srgbClr val="00B0F0"/>
                </a:gs>
                <a:gs pos="100000">
                  <a:schemeClr val="accent1">
                    <a:lumMod val="50000"/>
                  </a:schemeClr>
                </a:gs>
              </a:gsLst>
              <a:path path="circle">
                <a:fillToRect t="100000" r="100000"/>
              </a:path>
              <a:tileRect l="-100000" b="-100000"/>
            </a:gra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63E97F2A-64A4-4649-84CD-B0D48CB5E585}"/>
              </a:ext>
            </a:extLst>
          </p:cNvPr>
          <p:cNvGrpSpPr/>
          <p:nvPr/>
        </p:nvGrpSpPr>
        <p:grpSpPr>
          <a:xfrm>
            <a:off x="1155400" y="7412450"/>
            <a:ext cx="5126403" cy="568690"/>
            <a:chOff x="3459733" y="6129066"/>
            <a:chExt cx="5126403" cy="568690"/>
          </a:xfrm>
        </p:grpSpPr>
        <p:sp>
          <p:nvSpPr>
            <p:cNvPr id="50" name="TextBox 49">
              <a:extLst>
                <a:ext uri="{FF2B5EF4-FFF2-40B4-BE49-F238E27FC236}">
                  <a16:creationId xmlns:a16="http://schemas.microsoft.com/office/drawing/2014/main" id="{3909423C-6F59-4760-812E-DD924FF2E3BD}"/>
                </a:ext>
              </a:extLst>
            </p:cNvPr>
            <p:cNvSpPr txBox="1"/>
            <p:nvPr/>
          </p:nvSpPr>
          <p:spPr>
            <a:xfrm>
              <a:off x="3459733" y="6129066"/>
              <a:ext cx="5126403" cy="338554"/>
            </a:xfrm>
            <a:prstGeom prst="rect">
              <a:avLst/>
            </a:prstGeom>
            <a:noFill/>
          </p:spPr>
          <p:txBody>
            <a:bodyPr wrap="square" rtlCol="0">
              <a:spAutoFit/>
            </a:bodyPr>
            <a:lstStyle/>
            <a:p>
              <a:r>
                <a:rPr lang="en-US" sz="1600" dirty="0">
                  <a:latin typeface="Arial Black" panose="020B0A04020102020204" pitchFamily="34" charset="0"/>
                </a:rPr>
                <a:t>Program Studi Bahasa dan Sastra Indonesia</a:t>
              </a:r>
              <a:endParaRPr lang="id-ID" sz="1600" dirty="0">
                <a:latin typeface="Arial Black" panose="020B0A04020102020204" pitchFamily="34" charset="0"/>
              </a:endParaRPr>
            </a:p>
          </p:txBody>
        </p:sp>
        <p:sp>
          <p:nvSpPr>
            <p:cNvPr id="51" name="TextBox 50">
              <a:extLst>
                <a:ext uri="{FF2B5EF4-FFF2-40B4-BE49-F238E27FC236}">
                  <a16:creationId xmlns:a16="http://schemas.microsoft.com/office/drawing/2014/main" id="{6D774FA7-8AF4-47C7-90F6-658AED34E321}"/>
                </a:ext>
              </a:extLst>
            </p:cNvPr>
            <p:cNvSpPr txBox="1"/>
            <p:nvPr/>
          </p:nvSpPr>
          <p:spPr>
            <a:xfrm>
              <a:off x="3775941" y="6359202"/>
              <a:ext cx="4640116" cy="338554"/>
            </a:xfrm>
            <a:prstGeom prst="rect">
              <a:avLst/>
            </a:prstGeom>
            <a:noFill/>
          </p:spPr>
          <p:txBody>
            <a:bodyPr wrap="none" rtlCol="0">
              <a:spAutoFit/>
            </a:bodyPr>
            <a:lstStyle/>
            <a:p>
              <a:r>
                <a:rPr lang="en-US" sz="1600" dirty="0" err="1">
                  <a:solidFill>
                    <a:schemeClr val="bg2">
                      <a:lumMod val="50000"/>
                    </a:schemeClr>
                  </a:solidFill>
                  <a:latin typeface="Arial Black" panose="020B0A04020102020204" pitchFamily="34" charset="0"/>
                </a:rPr>
                <a:t>Fakultas</a:t>
              </a:r>
              <a:r>
                <a:rPr lang="en-US" sz="1600" dirty="0">
                  <a:solidFill>
                    <a:schemeClr val="bg2">
                      <a:lumMod val="50000"/>
                    </a:schemeClr>
                  </a:solidFill>
                  <a:latin typeface="Arial Black" panose="020B0A04020102020204" pitchFamily="34" charset="0"/>
                </a:rPr>
                <a:t> </a:t>
              </a:r>
              <a:r>
                <a:rPr lang="en-US" sz="1600" dirty="0" err="1">
                  <a:solidFill>
                    <a:schemeClr val="bg2">
                      <a:lumMod val="50000"/>
                    </a:schemeClr>
                  </a:solidFill>
                  <a:latin typeface="Arial Black" panose="020B0A04020102020204" pitchFamily="34" charset="0"/>
                </a:rPr>
                <a:t>Keguruan</a:t>
              </a:r>
              <a:r>
                <a:rPr lang="en-US" sz="1600" dirty="0">
                  <a:solidFill>
                    <a:schemeClr val="bg2">
                      <a:lumMod val="50000"/>
                    </a:schemeClr>
                  </a:solidFill>
                  <a:latin typeface="Arial Black" panose="020B0A04020102020204" pitchFamily="34" charset="0"/>
                </a:rPr>
                <a:t> dan </a:t>
              </a:r>
              <a:r>
                <a:rPr lang="en-US" sz="1600" dirty="0" err="1">
                  <a:solidFill>
                    <a:schemeClr val="bg2">
                      <a:lumMod val="50000"/>
                    </a:schemeClr>
                  </a:solidFill>
                  <a:latin typeface="Arial Black" panose="020B0A04020102020204" pitchFamily="34" charset="0"/>
                </a:rPr>
                <a:t>Ilmu</a:t>
              </a:r>
              <a:r>
                <a:rPr lang="en-US" sz="1600" dirty="0">
                  <a:solidFill>
                    <a:schemeClr val="bg2">
                      <a:lumMod val="50000"/>
                    </a:schemeClr>
                  </a:solidFill>
                  <a:latin typeface="Arial Black" panose="020B0A04020102020204" pitchFamily="34" charset="0"/>
                </a:rPr>
                <a:t> Pendidikan</a:t>
              </a:r>
              <a:endParaRPr lang="id-ID" sz="1600" dirty="0">
                <a:solidFill>
                  <a:schemeClr val="bg2">
                    <a:lumMod val="50000"/>
                  </a:schemeClr>
                </a:solidFill>
                <a:latin typeface="Arial Black" panose="020B0A04020102020204" pitchFamily="34" charset="0"/>
              </a:endParaRPr>
            </a:p>
          </p:txBody>
        </p:sp>
      </p:grpSp>
    </p:spTree>
    <p:extLst>
      <p:ext uri="{BB962C8B-B14F-4D97-AF65-F5344CB8AC3E}">
        <p14:creationId xmlns:p14="http://schemas.microsoft.com/office/powerpoint/2010/main" val="560879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82393-9221-5049-3030-09EB78E5FF7F}"/>
            </a:ext>
          </a:extLst>
        </p:cNvPr>
        <p:cNvGrpSpPr/>
        <p:nvPr/>
      </p:nvGrpSpPr>
      <p:grpSpPr>
        <a:xfrm>
          <a:off x="0" y="0"/>
          <a:ext cx="0" cy="0"/>
          <a:chOff x="0" y="0"/>
          <a:chExt cx="0" cy="0"/>
        </a:xfrm>
      </p:grpSpPr>
      <p:pic>
        <p:nvPicPr>
          <p:cNvPr id="47" name="Picture 46">
            <a:extLst>
              <a:ext uri="{FF2B5EF4-FFF2-40B4-BE49-F238E27FC236}">
                <a16:creationId xmlns:a16="http://schemas.microsoft.com/office/drawing/2014/main" id="{0A46866D-5DD1-4450-89E2-054EB7C41156}"/>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2590641" y="-2002743"/>
            <a:ext cx="19570874" cy="11670571"/>
          </a:xfrm>
          <a:prstGeom prst="rect">
            <a:avLst/>
          </a:prstGeom>
        </p:spPr>
      </p:pic>
      <p:grpSp>
        <p:nvGrpSpPr>
          <p:cNvPr id="20" name="Group 19">
            <a:extLst>
              <a:ext uri="{FF2B5EF4-FFF2-40B4-BE49-F238E27FC236}">
                <a16:creationId xmlns:a16="http://schemas.microsoft.com/office/drawing/2014/main" id="{B3C6A4A3-AFE6-1312-FCBF-C1D5668BD144}"/>
              </a:ext>
            </a:extLst>
          </p:cNvPr>
          <p:cNvGrpSpPr/>
          <p:nvPr/>
        </p:nvGrpSpPr>
        <p:grpSpPr>
          <a:xfrm>
            <a:off x="4898253" y="0"/>
            <a:ext cx="2249361" cy="1045921"/>
            <a:chOff x="5232400" y="-221728"/>
            <a:chExt cx="3092350" cy="1406759"/>
          </a:xfrm>
        </p:grpSpPr>
        <p:sp>
          <p:nvSpPr>
            <p:cNvPr id="19" name="Rectangle: Rounded Corners 18">
              <a:extLst>
                <a:ext uri="{FF2B5EF4-FFF2-40B4-BE49-F238E27FC236}">
                  <a16:creationId xmlns:a16="http://schemas.microsoft.com/office/drawing/2014/main" id="{4AC12D4E-3C83-57C4-E6EE-6248CC2246BC}"/>
                </a:ext>
              </a:extLst>
            </p:cNvPr>
            <p:cNvSpPr/>
            <p:nvPr/>
          </p:nvSpPr>
          <p:spPr>
            <a:xfrm>
              <a:off x="5232400" y="-112067"/>
              <a:ext cx="2908300" cy="98899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7" name="Picture 16">
              <a:extLst>
                <a:ext uri="{FF2B5EF4-FFF2-40B4-BE49-F238E27FC236}">
                  <a16:creationId xmlns:a16="http://schemas.microsoft.com/office/drawing/2014/main" id="{CC83DBCB-50AB-5DFF-0D8E-3A1EA7A39B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39874">
              <a:off x="5826346" y="-221728"/>
              <a:ext cx="2498404" cy="1406759"/>
            </a:xfrm>
            <a:prstGeom prst="rect">
              <a:avLst/>
            </a:prstGeom>
          </p:spPr>
        </p:pic>
        <p:pic>
          <p:nvPicPr>
            <p:cNvPr id="18" name="Picture 17">
              <a:extLst>
                <a:ext uri="{FF2B5EF4-FFF2-40B4-BE49-F238E27FC236}">
                  <a16:creationId xmlns:a16="http://schemas.microsoft.com/office/drawing/2014/main" id="{6CC135B3-BB95-E60D-D4F3-709AF10050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1550" y="98366"/>
              <a:ext cx="641561" cy="645426"/>
            </a:xfrm>
            <a:prstGeom prst="rect">
              <a:avLst/>
            </a:prstGeom>
          </p:spPr>
        </p:pic>
      </p:grpSp>
      <p:sp>
        <p:nvSpPr>
          <p:cNvPr id="14" name="TextBox 13">
            <a:extLst>
              <a:ext uri="{FF2B5EF4-FFF2-40B4-BE49-F238E27FC236}">
                <a16:creationId xmlns:a16="http://schemas.microsoft.com/office/drawing/2014/main" id="{4852CC6F-481F-D15E-1B61-5F947192BBA5}"/>
              </a:ext>
            </a:extLst>
          </p:cNvPr>
          <p:cNvSpPr txBox="1"/>
          <p:nvPr/>
        </p:nvSpPr>
        <p:spPr>
          <a:xfrm>
            <a:off x="3252304" y="997222"/>
            <a:ext cx="5687391" cy="523220"/>
          </a:xfrm>
          <a:prstGeom prst="rect">
            <a:avLst/>
          </a:prstGeom>
          <a:noFill/>
        </p:spPr>
        <p:txBody>
          <a:bodyPr wrap="none" rtlCol="0">
            <a:spAutoFit/>
          </a:bodyPr>
          <a:lstStyle/>
          <a:p>
            <a:r>
              <a:rPr lang="en-US" sz="2800" b="1" dirty="0">
                <a:gradFill>
                  <a:gsLst>
                    <a:gs pos="0">
                      <a:srgbClr val="A1EFD3"/>
                    </a:gs>
                    <a:gs pos="35000">
                      <a:schemeClr val="accent1">
                        <a:lumMod val="60000"/>
                        <a:lumOff val="40000"/>
                      </a:schemeClr>
                    </a:gs>
                    <a:gs pos="100000">
                      <a:schemeClr val="accent1">
                        <a:lumMod val="75000"/>
                      </a:schemeClr>
                    </a:gs>
                  </a:gsLst>
                  <a:path path="circle">
                    <a:fillToRect t="100000" r="100000"/>
                  </a:path>
                </a:gradFill>
                <a:latin typeface="Arial Black" panose="020B0A04020102020204" pitchFamily="34" charset="0"/>
              </a:rPr>
              <a:t>YANG TERHORMAT KEPADA</a:t>
            </a:r>
            <a:endParaRPr lang="id-ID" sz="2800" b="1" dirty="0">
              <a:gradFill>
                <a:gsLst>
                  <a:gs pos="0">
                    <a:srgbClr val="A1EFD3"/>
                  </a:gs>
                  <a:gs pos="35000">
                    <a:schemeClr val="accent1">
                      <a:lumMod val="60000"/>
                      <a:lumOff val="40000"/>
                    </a:schemeClr>
                  </a:gs>
                  <a:gs pos="100000">
                    <a:schemeClr val="accent1">
                      <a:lumMod val="75000"/>
                    </a:schemeClr>
                  </a:gs>
                </a:gsLst>
                <a:path path="circle">
                  <a:fillToRect t="100000" r="100000"/>
                </a:path>
              </a:gradFill>
              <a:latin typeface="Arial Black" panose="020B0A04020102020204" pitchFamily="34" charset="0"/>
            </a:endParaRPr>
          </a:p>
        </p:txBody>
      </p:sp>
      <p:cxnSp>
        <p:nvCxnSpPr>
          <p:cNvPr id="22" name="Straight Connector 21">
            <a:extLst>
              <a:ext uri="{FF2B5EF4-FFF2-40B4-BE49-F238E27FC236}">
                <a16:creationId xmlns:a16="http://schemas.microsoft.com/office/drawing/2014/main" id="{3B6F531E-D55F-B598-904B-C2738EC5DC83}"/>
              </a:ext>
            </a:extLst>
          </p:cNvPr>
          <p:cNvCxnSpPr>
            <a:cxnSpLocks/>
          </p:cNvCxnSpPr>
          <p:nvPr/>
        </p:nvCxnSpPr>
        <p:spPr>
          <a:xfrm>
            <a:off x="0" y="1667103"/>
            <a:ext cx="5583677" cy="0"/>
          </a:xfrm>
          <a:prstGeom prst="line">
            <a:avLst/>
          </a:prstGeom>
          <a:ln w="130175">
            <a:gradFill flip="none" rotWithShape="1">
              <a:gsLst>
                <a:gs pos="0">
                  <a:srgbClr val="2803C5"/>
                </a:gs>
                <a:gs pos="35000">
                  <a:schemeClr val="accent1">
                    <a:lumMod val="40000"/>
                    <a:lumOff val="60000"/>
                  </a:schemeClr>
                </a:gs>
                <a:gs pos="100000">
                  <a:srgbClr val="A1EFD3"/>
                </a:gs>
              </a:gsLst>
              <a:path path="circle">
                <a:fillToRect t="100000" r="100000"/>
              </a:path>
              <a:tileRect l="-100000" b="-100000"/>
            </a:gradFill>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2334305D-3FF3-4FDE-833E-CE71B130FB78}"/>
              </a:ext>
            </a:extLst>
          </p:cNvPr>
          <p:cNvGrpSpPr/>
          <p:nvPr/>
        </p:nvGrpSpPr>
        <p:grpSpPr>
          <a:xfrm>
            <a:off x="3459733" y="6129066"/>
            <a:ext cx="5126403" cy="568690"/>
            <a:chOff x="3459733" y="6129066"/>
            <a:chExt cx="5126403" cy="568690"/>
          </a:xfrm>
        </p:grpSpPr>
        <p:sp>
          <p:nvSpPr>
            <p:cNvPr id="31" name="TextBox 30">
              <a:extLst>
                <a:ext uri="{FF2B5EF4-FFF2-40B4-BE49-F238E27FC236}">
                  <a16:creationId xmlns:a16="http://schemas.microsoft.com/office/drawing/2014/main" id="{0E72E6BC-0C9D-1B3F-21E9-48E5FC0086AC}"/>
                </a:ext>
              </a:extLst>
            </p:cNvPr>
            <p:cNvSpPr txBox="1"/>
            <p:nvPr/>
          </p:nvSpPr>
          <p:spPr>
            <a:xfrm>
              <a:off x="3459733" y="6129066"/>
              <a:ext cx="5126403" cy="338554"/>
            </a:xfrm>
            <a:prstGeom prst="rect">
              <a:avLst/>
            </a:prstGeom>
            <a:noFill/>
          </p:spPr>
          <p:txBody>
            <a:bodyPr wrap="square" rtlCol="0">
              <a:spAutoFit/>
            </a:bodyPr>
            <a:lstStyle/>
            <a:p>
              <a:r>
                <a:rPr lang="en-US" sz="1600" dirty="0">
                  <a:solidFill>
                    <a:srgbClr val="FFC000"/>
                  </a:solidFill>
                  <a:latin typeface="Arial Black" panose="020B0A04020102020204" pitchFamily="34" charset="0"/>
                </a:rPr>
                <a:t>Program Studi Bahasa dan Sastra Indonesia</a:t>
              </a:r>
              <a:endParaRPr lang="id-ID" sz="1600" dirty="0">
                <a:solidFill>
                  <a:srgbClr val="FFC000"/>
                </a:solidFill>
                <a:latin typeface="Arial Black" panose="020B0A04020102020204" pitchFamily="34" charset="0"/>
              </a:endParaRPr>
            </a:p>
          </p:txBody>
        </p:sp>
        <p:sp>
          <p:nvSpPr>
            <p:cNvPr id="32" name="TextBox 31">
              <a:extLst>
                <a:ext uri="{FF2B5EF4-FFF2-40B4-BE49-F238E27FC236}">
                  <a16:creationId xmlns:a16="http://schemas.microsoft.com/office/drawing/2014/main" id="{F2E87E74-CF78-611A-FEEA-C5241343C75C}"/>
                </a:ext>
              </a:extLst>
            </p:cNvPr>
            <p:cNvSpPr txBox="1"/>
            <p:nvPr/>
          </p:nvSpPr>
          <p:spPr>
            <a:xfrm>
              <a:off x="3775941" y="6359202"/>
              <a:ext cx="4640116" cy="338554"/>
            </a:xfrm>
            <a:prstGeom prst="rect">
              <a:avLst/>
            </a:prstGeom>
            <a:noFill/>
          </p:spPr>
          <p:txBody>
            <a:bodyPr wrap="none" rtlCol="0">
              <a:spAutoFit/>
            </a:bodyPr>
            <a:lstStyle/>
            <a:p>
              <a:r>
                <a:rPr lang="en-US" sz="1600" dirty="0" err="1">
                  <a:latin typeface="Arial Black" panose="020B0A04020102020204" pitchFamily="34" charset="0"/>
                </a:rPr>
                <a:t>Fakultas</a:t>
              </a:r>
              <a:r>
                <a:rPr lang="en-US" sz="1600" dirty="0">
                  <a:latin typeface="Arial Black" panose="020B0A04020102020204" pitchFamily="34" charset="0"/>
                </a:rPr>
                <a:t> </a:t>
              </a:r>
              <a:r>
                <a:rPr lang="en-US" sz="1600" dirty="0" err="1">
                  <a:latin typeface="Arial Black" panose="020B0A04020102020204" pitchFamily="34" charset="0"/>
                </a:rPr>
                <a:t>Keguruan</a:t>
              </a:r>
              <a:r>
                <a:rPr lang="en-US" sz="1600" dirty="0">
                  <a:latin typeface="Arial Black" panose="020B0A04020102020204" pitchFamily="34" charset="0"/>
                </a:rPr>
                <a:t> dan </a:t>
              </a:r>
              <a:r>
                <a:rPr lang="en-US" sz="1600" dirty="0" err="1">
                  <a:latin typeface="Arial Black" panose="020B0A04020102020204" pitchFamily="34" charset="0"/>
                </a:rPr>
                <a:t>Ilmu</a:t>
              </a:r>
              <a:r>
                <a:rPr lang="en-US" sz="1600" dirty="0">
                  <a:latin typeface="Arial Black" panose="020B0A04020102020204" pitchFamily="34" charset="0"/>
                </a:rPr>
                <a:t> Pendidikan</a:t>
              </a:r>
              <a:endParaRPr lang="id-ID" sz="1600" dirty="0">
                <a:latin typeface="Arial Black" panose="020B0A04020102020204" pitchFamily="34" charset="0"/>
              </a:endParaRPr>
            </a:p>
          </p:txBody>
        </p:sp>
      </p:grpSp>
      <p:cxnSp>
        <p:nvCxnSpPr>
          <p:cNvPr id="35" name="Straight Connector 34">
            <a:extLst>
              <a:ext uri="{FF2B5EF4-FFF2-40B4-BE49-F238E27FC236}">
                <a16:creationId xmlns:a16="http://schemas.microsoft.com/office/drawing/2014/main" id="{DBD114C0-D571-FD66-F37F-45500F637882}"/>
              </a:ext>
            </a:extLst>
          </p:cNvPr>
          <p:cNvCxnSpPr>
            <a:cxnSpLocks/>
          </p:cNvCxnSpPr>
          <p:nvPr/>
        </p:nvCxnSpPr>
        <p:spPr>
          <a:xfrm>
            <a:off x="0" y="5802500"/>
            <a:ext cx="5770733" cy="0"/>
          </a:xfrm>
          <a:prstGeom prst="line">
            <a:avLst/>
          </a:prstGeom>
          <a:ln w="130175">
            <a:gradFill flip="none" rotWithShape="1">
              <a:gsLst>
                <a:gs pos="0">
                  <a:srgbClr val="00B0F0"/>
                </a:gs>
                <a:gs pos="35000">
                  <a:srgbClr val="00B0F0"/>
                </a:gs>
                <a:gs pos="100000">
                  <a:schemeClr val="accent1">
                    <a:lumMod val="50000"/>
                  </a:schemeClr>
                </a:gs>
              </a:gsLst>
              <a:path path="circle">
                <a:fillToRect t="100000" r="100000"/>
              </a:path>
              <a:tileRect l="-100000" b="-100000"/>
            </a:gra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977463E-F8CC-CEE7-2778-4A745B94E4D6}"/>
              </a:ext>
            </a:extLst>
          </p:cNvPr>
          <p:cNvCxnSpPr>
            <a:cxnSpLocks/>
          </p:cNvCxnSpPr>
          <p:nvPr/>
        </p:nvCxnSpPr>
        <p:spPr>
          <a:xfrm>
            <a:off x="6556443" y="5802500"/>
            <a:ext cx="5539924" cy="0"/>
          </a:xfrm>
          <a:prstGeom prst="line">
            <a:avLst/>
          </a:prstGeom>
          <a:ln w="130175">
            <a:gradFill flip="none" rotWithShape="1">
              <a:gsLst>
                <a:gs pos="0">
                  <a:srgbClr val="00B0F0"/>
                </a:gs>
                <a:gs pos="35000">
                  <a:srgbClr val="00B0F0"/>
                </a:gs>
                <a:gs pos="100000">
                  <a:schemeClr val="accent1">
                    <a:lumMod val="50000"/>
                  </a:schemeClr>
                </a:gs>
              </a:gsLst>
              <a:path path="circle">
                <a:fillToRect t="100000" r="100000"/>
              </a:path>
              <a:tileRect l="-100000" b="-100000"/>
            </a:gradFill>
          </a:ln>
        </p:spPr>
        <p:style>
          <a:lnRef idx="1">
            <a:schemeClr val="accent1"/>
          </a:lnRef>
          <a:fillRef idx="0">
            <a:schemeClr val="accent1"/>
          </a:fillRef>
          <a:effectRef idx="0">
            <a:schemeClr val="accent1"/>
          </a:effectRef>
          <a:fontRef idx="minor">
            <a:schemeClr val="tx1"/>
          </a:fontRef>
        </p:style>
      </p:cxnSp>
      <p:pic>
        <p:nvPicPr>
          <p:cNvPr id="54" name="Picture 53">
            <a:extLst>
              <a:ext uri="{FF2B5EF4-FFF2-40B4-BE49-F238E27FC236}">
                <a16:creationId xmlns:a16="http://schemas.microsoft.com/office/drawing/2014/main" id="{5865649B-8F8E-38C8-5C78-7903CE6EC806}"/>
              </a:ext>
            </a:extLst>
          </p:cNvPr>
          <p:cNvPicPr>
            <a:picLocks noChangeAspect="1"/>
          </p:cNvPicPr>
          <p:nvPr/>
        </p:nvPicPr>
        <p:blipFill>
          <a:blip r:embed="rId6"/>
          <a:stretch>
            <a:fillRect/>
          </a:stretch>
        </p:blipFill>
        <p:spPr>
          <a:xfrm>
            <a:off x="-14881692" y="3169907"/>
            <a:ext cx="8648700" cy="3818401"/>
          </a:xfrm>
          <a:prstGeom prst="rect">
            <a:avLst/>
          </a:prstGeom>
        </p:spPr>
      </p:pic>
      <p:sp>
        <p:nvSpPr>
          <p:cNvPr id="55" name="Rectangle 54">
            <a:extLst>
              <a:ext uri="{FF2B5EF4-FFF2-40B4-BE49-F238E27FC236}">
                <a16:creationId xmlns:a16="http://schemas.microsoft.com/office/drawing/2014/main" id="{99A0A90D-12CF-7161-121E-2BA65EAE85EC}"/>
              </a:ext>
            </a:extLst>
          </p:cNvPr>
          <p:cNvSpPr/>
          <p:nvPr/>
        </p:nvSpPr>
        <p:spPr>
          <a:xfrm>
            <a:off x="12940910" y="4031063"/>
            <a:ext cx="4892040" cy="2217420"/>
          </a:xfrm>
          <a:prstGeom prst="rect">
            <a:avLst/>
          </a:prstGeom>
          <a:solidFill>
            <a:schemeClr val="bg1">
              <a:lumMod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ln>
                <a:solidFill>
                  <a:schemeClr val="tx1">
                    <a:lumMod val="50000"/>
                    <a:lumOff val="50000"/>
                  </a:schemeClr>
                </a:solidFill>
              </a:ln>
              <a:solidFill>
                <a:schemeClr val="tx1">
                  <a:lumMod val="50000"/>
                  <a:lumOff val="50000"/>
                </a:schemeClr>
              </a:solidFill>
            </a:endParaRPr>
          </a:p>
        </p:txBody>
      </p:sp>
      <p:sp>
        <p:nvSpPr>
          <p:cNvPr id="56" name="TextBox 55">
            <a:extLst>
              <a:ext uri="{FF2B5EF4-FFF2-40B4-BE49-F238E27FC236}">
                <a16:creationId xmlns:a16="http://schemas.microsoft.com/office/drawing/2014/main" id="{BA555603-6E72-25E0-2936-F279EA0DBC98}"/>
              </a:ext>
            </a:extLst>
          </p:cNvPr>
          <p:cNvSpPr txBox="1"/>
          <p:nvPr/>
        </p:nvSpPr>
        <p:spPr>
          <a:xfrm>
            <a:off x="-1613045" y="7431309"/>
            <a:ext cx="9072664" cy="1785104"/>
          </a:xfrm>
          <a:prstGeom prst="rect">
            <a:avLst/>
          </a:prstGeom>
          <a:noFill/>
        </p:spPr>
        <p:txBody>
          <a:bodyPr wrap="square" rtlCol="0">
            <a:spAutoFit/>
          </a:bodyPr>
          <a:lstStyle/>
          <a:p>
            <a:r>
              <a:rPr lang="en-US" sz="11000" dirty="0">
                <a:solidFill>
                  <a:srgbClr val="FFC000"/>
                </a:solidFill>
                <a:latin typeface="Arial Black" panose="020B0A04020102020204" pitchFamily="34" charset="0"/>
              </a:rPr>
              <a:t>CHAPTER 1</a:t>
            </a:r>
            <a:endParaRPr lang="id-ID" sz="11000" dirty="0">
              <a:solidFill>
                <a:srgbClr val="FFC000"/>
              </a:solidFill>
              <a:latin typeface="Arial Black" panose="020B0A04020102020204" pitchFamily="34" charset="0"/>
            </a:endParaRPr>
          </a:p>
        </p:txBody>
      </p:sp>
      <p:sp>
        <p:nvSpPr>
          <p:cNvPr id="57" name="TextBox 56">
            <a:extLst>
              <a:ext uri="{FF2B5EF4-FFF2-40B4-BE49-F238E27FC236}">
                <a16:creationId xmlns:a16="http://schemas.microsoft.com/office/drawing/2014/main" id="{C65FEFF5-2F53-3FCF-4D66-3E3FF7FD5D73}"/>
              </a:ext>
            </a:extLst>
          </p:cNvPr>
          <p:cNvSpPr txBox="1"/>
          <p:nvPr/>
        </p:nvSpPr>
        <p:spPr>
          <a:xfrm>
            <a:off x="-157870" y="10119243"/>
            <a:ext cx="5203945" cy="1200329"/>
          </a:xfrm>
          <a:prstGeom prst="rect">
            <a:avLst/>
          </a:prstGeom>
          <a:noFill/>
        </p:spPr>
        <p:txBody>
          <a:bodyPr wrap="square" rtlCol="0">
            <a:spAutoFit/>
          </a:bodyPr>
          <a:lstStyle/>
          <a:p>
            <a:r>
              <a:rPr lang="en-US" sz="7200" b="1" dirty="0" err="1">
                <a:solidFill>
                  <a:schemeClr val="bg1"/>
                </a:solidFill>
              </a:rPr>
              <a:t>Pendahuluan</a:t>
            </a:r>
            <a:endParaRPr lang="id-ID" sz="7200" b="1" dirty="0">
              <a:solidFill>
                <a:schemeClr val="bg1"/>
              </a:solidFill>
            </a:endParaRPr>
          </a:p>
        </p:txBody>
      </p:sp>
      <p:grpSp>
        <p:nvGrpSpPr>
          <p:cNvPr id="40" name="Group 39">
            <a:extLst>
              <a:ext uri="{FF2B5EF4-FFF2-40B4-BE49-F238E27FC236}">
                <a16:creationId xmlns:a16="http://schemas.microsoft.com/office/drawing/2014/main" id="{C45F376D-7F2A-49BC-A187-4F06F4B4C57F}"/>
              </a:ext>
            </a:extLst>
          </p:cNvPr>
          <p:cNvGrpSpPr/>
          <p:nvPr/>
        </p:nvGrpSpPr>
        <p:grpSpPr>
          <a:xfrm>
            <a:off x="43735" y="3028792"/>
            <a:ext cx="5099358" cy="2713851"/>
            <a:chOff x="671375" y="2251548"/>
            <a:chExt cx="5099358" cy="2713851"/>
          </a:xfrm>
        </p:grpSpPr>
        <p:pic>
          <p:nvPicPr>
            <p:cNvPr id="3" name="Picture 2">
              <a:extLst>
                <a:ext uri="{FF2B5EF4-FFF2-40B4-BE49-F238E27FC236}">
                  <a16:creationId xmlns:a16="http://schemas.microsoft.com/office/drawing/2014/main" id="{EFB89B3B-3DAA-4B77-B535-28B1F0371B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775" y="2826887"/>
              <a:ext cx="2138512" cy="2138512"/>
            </a:xfrm>
            <a:prstGeom prst="ellipse">
              <a:avLst/>
            </a:prstGeom>
            <a:ln w="63500" cap="rnd">
              <a:solidFill>
                <a:srgbClr val="2803C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9" name="TextBox 28">
              <a:extLst>
                <a:ext uri="{FF2B5EF4-FFF2-40B4-BE49-F238E27FC236}">
                  <a16:creationId xmlns:a16="http://schemas.microsoft.com/office/drawing/2014/main" id="{C2B62BDA-DD54-4004-8B7C-9B112B2A6493}"/>
                </a:ext>
              </a:extLst>
            </p:cNvPr>
            <p:cNvSpPr txBox="1"/>
            <p:nvPr/>
          </p:nvSpPr>
          <p:spPr>
            <a:xfrm>
              <a:off x="2923287" y="4274172"/>
              <a:ext cx="2847446" cy="338554"/>
            </a:xfrm>
            <a:prstGeom prst="rect">
              <a:avLst/>
            </a:prstGeom>
            <a:noFill/>
          </p:spPr>
          <p:txBody>
            <a:bodyPr wrap="none" rtlCol="0">
              <a:spAutoFit/>
            </a:bodyPr>
            <a:lstStyle/>
            <a:p>
              <a:r>
                <a:rPr lang="en-US" sz="1600" dirty="0">
                  <a:latin typeface="Arial Black" panose="020B0A04020102020204" pitchFamily="34" charset="0"/>
                </a:rPr>
                <a:t>Dr. Hasan </a:t>
              </a:r>
              <a:r>
                <a:rPr lang="en-US" sz="1600" dirty="0" err="1">
                  <a:latin typeface="Arial Black" panose="020B0A04020102020204" pitchFamily="34" charset="0"/>
                </a:rPr>
                <a:t>Suaedi</a:t>
              </a:r>
              <a:r>
                <a:rPr lang="en-US" sz="1600" dirty="0">
                  <a:latin typeface="Arial Black" panose="020B0A04020102020204" pitchFamily="34" charset="0"/>
                </a:rPr>
                <a:t>, </a:t>
              </a:r>
              <a:r>
                <a:rPr lang="en-US" sz="1600" dirty="0" err="1">
                  <a:latin typeface="Arial Black" panose="020B0A04020102020204" pitchFamily="34" charset="0"/>
                </a:rPr>
                <a:t>M.Pd</a:t>
              </a:r>
              <a:r>
                <a:rPr lang="en-US" sz="1600" dirty="0">
                  <a:latin typeface="Arial Black" panose="020B0A04020102020204" pitchFamily="34" charset="0"/>
                </a:rPr>
                <a:t>.</a:t>
              </a:r>
            </a:p>
          </p:txBody>
        </p:sp>
        <p:sp>
          <p:nvSpPr>
            <p:cNvPr id="33" name="TextBox 32">
              <a:extLst>
                <a:ext uri="{FF2B5EF4-FFF2-40B4-BE49-F238E27FC236}">
                  <a16:creationId xmlns:a16="http://schemas.microsoft.com/office/drawing/2014/main" id="{CC0C1E51-4E46-43D8-8917-0F94B9BEA5C1}"/>
                </a:ext>
              </a:extLst>
            </p:cNvPr>
            <p:cNvSpPr txBox="1"/>
            <p:nvPr/>
          </p:nvSpPr>
          <p:spPr>
            <a:xfrm>
              <a:off x="2923287" y="4488269"/>
              <a:ext cx="2337499" cy="338554"/>
            </a:xfrm>
            <a:prstGeom prst="rect">
              <a:avLst/>
            </a:prstGeom>
            <a:noFill/>
          </p:spPr>
          <p:txBody>
            <a:bodyPr wrap="square" rtlCol="0">
              <a:spAutoFit/>
            </a:bodyPr>
            <a:lstStyle/>
            <a:p>
              <a:r>
                <a:rPr lang="en-US" sz="1600" dirty="0">
                  <a:latin typeface="Arial Black" panose="020B0A04020102020204" pitchFamily="34" charset="0"/>
                </a:rPr>
                <a:t>NIDN : 0710028701</a:t>
              </a:r>
            </a:p>
          </p:txBody>
        </p:sp>
        <p:sp>
          <p:nvSpPr>
            <p:cNvPr id="12" name="Rectangle: Rounded Corners 11">
              <a:extLst>
                <a:ext uri="{FF2B5EF4-FFF2-40B4-BE49-F238E27FC236}">
                  <a16:creationId xmlns:a16="http://schemas.microsoft.com/office/drawing/2014/main" id="{4A56DB84-69D5-424F-817D-56E8984373E7}"/>
                </a:ext>
              </a:extLst>
            </p:cNvPr>
            <p:cNvSpPr/>
            <p:nvPr/>
          </p:nvSpPr>
          <p:spPr>
            <a:xfrm>
              <a:off x="671375" y="2251548"/>
              <a:ext cx="2580929" cy="3891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err="1">
                  <a:latin typeface="Arial Black" panose="020B0A04020102020204" pitchFamily="34" charset="0"/>
                </a:rPr>
                <a:t>Dosen</a:t>
              </a:r>
              <a:r>
                <a:rPr lang="en-GB" sz="1600" dirty="0">
                  <a:latin typeface="Arial Black" panose="020B0A04020102020204" pitchFamily="34" charset="0"/>
                </a:rPr>
                <a:t> </a:t>
              </a:r>
              <a:r>
                <a:rPr lang="en-GB" sz="1600" dirty="0" err="1">
                  <a:latin typeface="Arial Black" panose="020B0A04020102020204" pitchFamily="34" charset="0"/>
                </a:rPr>
                <a:t>Pembimbing</a:t>
              </a:r>
              <a:r>
                <a:rPr lang="en-GB" sz="1600" dirty="0">
                  <a:latin typeface="Arial Black" panose="020B0A04020102020204" pitchFamily="34" charset="0"/>
                </a:rPr>
                <a:t> 1</a:t>
              </a:r>
              <a:endParaRPr lang="en-ID" sz="1600" dirty="0">
                <a:latin typeface="Arial Black" panose="020B0A04020102020204" pitchFamily="34" charset="0"/>
              </a:endParaRPr>
            </a:p>
          </p:txBody>
        </p:sp>
      </p:grpSp>
      <p:grpSp>
        <p:nvGrpSpPr>
          <p:cNvPr id="41" name="Group 40">
            <a:extLst>
              <a:ext uri="{FF2B5EF4-FFF2-40B4-BE49-F238E27FC236}">
                <a16:creationId xmlns:a16="http://schemas.microsoft.com/office/drawing/2014/main" id="{9093E25A-66E3-43DC-B841-AC98D80EADAF}"/>
              </a:ext>
            </a:extLst>
          </p:cNvPr>
          <p:cNvGrpSpPr/>
          <p:nvPr/>
        </p:nvGrpSpPr>
        <p:grpSpPr>
          <a:xfrm>
            <a:off x="7164834" y="3004702"/>
            <a:ext cx="5027166" cy="2636134"/>
            <a:chOff x="6421269" y="2251548"/>
            <a:chExt cx="5027166" cy="2636134"/>
          </a:xfrm>
        </p:grpSpPr>
        <p:sp>
          <p:nvSpPr>
            <p:cNvPr id="27" name="TextBox 26">
              <a:extLst>
                <a:ext uri="{FF2B5EF4-FFF2-40B4-BE49-F238E27FC236}">
                  <a16:creationId xmlns:a16="http://schemas.microsoft.com/office/drawing/2014/main" id="{75074595-D7DA-5398-8E8C-7DE0BF2854F2}"/>
                </a:ext>
              </a:extLst>
            </p:cNvPr>
            <p:cNvSpPr txBox="1"/>
            <p:nvPr/>
          </p:nvSpPr>
          <p:spPr>
            <a:xfrm>
              <a:off x="8523339" y="4255553"/>
              <a:ext cx="2925096" cy="338554"/>
            </a:xfrm>
            <a:prstGeom prst="rect">
              <a:avLst/>
            </a:prstGeom>
            <a:noFill/>
          </p:spPr>
          <p:txBody>
            <a:bodyPr wrap="none" rtlCol="0">
              <a:spAutoFit/>
            </a:bodyPr>
            <a:lstStyle/>
            <a:p>
              <a:r>
                <a:rPr lang="en-US" sz="1600" dirty="0" err="1">
                  <a:latin typeface="Arial Black" panose="020B0A04020102020204" pitchFamily="34" charset="0"/>
                </a:rPr>
                <a:t>Agus</a:t>
              </a:r>
              <a:r>
                <a:rPr lang="en-US" sz="1600" dirty="0">
                  <a:latin typeface="Arial Black" panose="020B0A04020102020204" pitchFamily="34" charset="0"/>
                </a:rPr>
                <a:t> </a:t>
              </a:r>
              <a:r>
                <a:rPr lang="en-US" sz="1600" dirty="0" err="1">
                  <a:latin typeface="Arial Black" panose="020B0A04020102020204" pitchFamily="34" charset="0"/>
                </a:rPr>
                <a:t>Milu</a:t>
              </a:r>
              <a:r>
                <a:rPr lang="en-US" sz="1600" dirty="0">
                  <a:latin typeface="Arial Black" panose="020B0A04020102020204" pitchFamily="34" charset="0"/>
                </a:rPr>
                <a:t> </a:t>
              </a:r>
              <a:r>
                <a:rPr lang="en-US" sz="1600" dirty="0" err="1">
                  <a:latin typeface="Arial Black" panose="020B0A04020102020204" pitchFamily="34" charset="0"/>
                </a:rPr>
                <a:t>Susetyo</a:t>
              </a:r>
              <a:r>
                <a:rPr lang="en-US" sz="1600" dirty="0">
                  <a:latin typeface="Arial Black" panose="020B0A04020102020204" pitchFamily="34" charset="0"/>
                </a:rPr>
                <a:t>, </a:t>
              </a:r>
              <a:r>
                <a:rPr lang="en-US" sz="1600" dirty="0" err="1">
                  <a:latin typeface="Arial Black" panose="020B0A04020102020204" pitchFamily="34" charset="0"/>
                </a:rPr>
                <a:t>M.Pd</a:t>
              </a:r>
              <a:endParaRPr lang="id-ID" sz="1600" dirty="0">
                <a:latin typeface="Arial Black" panose="020B0A04020102020204" pitchFamily="34" charset="0"/>
              </a:endParaRPr>
            </a:p>
          </p:txBody>
        </p:sp>
        <p:pic>
          <p:nvPicPr>
            <p:cNvPr id="6" name="Picture 5">
              <a:extLst>
                <a:ext uri="{FF2B5EF4-FFF2-40B4-BE49-F238E27FC236}">
                  <a16:creationId xmlns:a16="http://schemas.microsoft.com/office/drawing/2014/main" id="{B450138A-BE22-444B-BD89-CB1B03E92A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1269" y="2749170"/>
              <a:ext cx="2138512" cy="2138512"/>
            </a:xfrm>
            <a:prstGeom prst="ellipse">
              <a:avLst/>
            </a:prstGeom>
            <a:ln w="63500" cap="rnd">
              <a:solidFill>
                <a:srgbClr val="2803C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Rectangle 9">
              <a:extLst>
                <a:ext uri="{FF2B5EF4-FFF2-40B4-BE49-F238E27FC236}">
                  <a16:creationId xmlns:a16="http://schemas.microsoft.com/office/drawing/2014/main" id="{6D05DD4C-2C5E-404D-BD0A-ABFE0F48DFE8}"/>
                </a:ext>
              </a:extLst>
            </p:cNvPr>
            <p:cNvSpPr/>
            <p:nvPr/>
          </p:nvSpPr>
          <p:spPr>
            <a:xfrm>
              <a:off x="8523339" y="4488269"/>
              <a:ext cx="2337499" cy="338554"/>
            </a:xfrm>
            <a:prstGeom prst="rect">
              <a:avLst/>
            </a:prstGeom>
          </p:spPr>
          <p:txBody>
            <a:bodyPr wrap="none">
              <a:spAutoFit/>
            </a:bodyPr>
            <a:lstStyle/>
            <a:p>
              <a:r>
                <a:rPr lang="en-ID" sz="1600" dirty="0">
                  <a:latin typeface="Arial Black" panose="020B0A04020102020204" pitchFamily="34" charset="0"/>
                </a:rPr>
                <a:t>NIDN : 0718088601</a:t>
              </a:r>
            </a:p>
          </p:txBody>
        </p:sp>
        <p:sp>
          <p:nvSpPr>
            <p:cNvPr id="36" name="Rectangle: Rounded Corners 35">
              <a:extLst>
                <a:ext uri="{FF2B5EF4-FFF2-40B4-BE49-F238E27FC236}">
                  <a16:creationId xmlns:a16="http://schemas.microsoft.com/office/drawing/2014/main" id="{52A74674-4051-4F37-A59C-0BCBD990CEA0}"/>
                </a:ext>
              </a:extLst>
            </p:cNvPr>
            <p:cNvSpPr/>
            <p:nvPr/>
          </p:nvSpPr>
          <p:spPr>
            <a:xfrm>
              <a:off x="6421269" y="2251548"/>
              <a:ext cx="2580929" cy="3891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err="1">
                  <a:latin typeface="Arial Black" panose="020B0A04020102020204" pitchFamily="34" charset="0"/>
                </a:rPr>
                <a:t>Dosen</a:t>
              </a:r>
              <a:r>
                <a:rPr lang="en-GB" sz="1600" dirty="0">
                  <a:latin typeface="Arial Black" panose="020B0A04020102020204" pitchFamily="34" charset="0"/>
                </a:rPr>
                <a:t> </a:t>
              </a:r>
              <a:r>
                <a:rPr lang="en-GB" sz="1600" dirty="0" err="1">
                  <a:latin typeface="Arial Black" panose="020B0A04020102020204" pitchFamily="34" charset="0"/>
                </a:rPr>
                <a:t>Pembimbing</a:t>
              </a:r>
              <a:r>
                <a:rPr lang="en-GB" sz="1600" dirty="0">
                  <a:latin typeface="Arial Black" panose="020B0A04020102020204" pitchFamily="34" charset="0"/>
                </a:rPr>
                <a:t> 2</a:t>
              </a:r>
              <a:endParaRPr lang="en-ID" sz="1600" dirty="0">
                <a:latin typeface="Arial Black" panose="020B0A04020102020204" pitchFamily="34" charset="0"/>
              </a:endParaRPr>
            </a:p>
          </p:txBody>
        </p:sp>
      </p:grpSp>
      <p:cxnSp>
        <p:nvCxnSpPr>
          <p:cNvPr id="39" name="Straight Connector 38">
            <a:extLst>
              <a:ext uri="{FF2B5EF4-FFF2-40B4-BE49-F238E27FC236}">
                <a16:creationId xmlns:a16="http://schemas.microsoft.com/office/drawing/2014/main" id="{EF411555-3F28-498C-B62F-041F921437A1}"/>
              </a:ext>
            </a:extLst>
          </p:cNvPr>
          <p:cNvCxnSpPr>
            <a:cxnSpLocks/>
          </p:cNvCxnSpPr>
          <p:nvPr/>
        </p:nvCxnSpPr>
        <p:spPr>
          <a:xfrm flipH="1">
            <a:off x="6274340" y="1667103"/>
            <a:ext cx="5917661" cy="0"/>
          </a:xfrm>
          <a:prstGeom prst="line">
            <a:avLst/>
          </a:prstGeom>
          <a:ln w="130175">
            <a:gradFill flip="none" rotWithShape="1">
              <a:gsLst>
                <a:gs pos="0">
                  <a:srgbClr val="2803C5"/>
                </a:gs>
                <a:gs pos="35000">
                  <a:schemeClr val="accent1">
                    <a:lumMod val="40000"/>
                    <a:lumOff val="60000"/>
                  </a:schemeClr>
                </a:gs>
                <a:gs pos="100000">
                  <a:srgbClr val="A1EFD3"/>
                </a:gs>
              </a:gsLst>
              <a:path path="circle">
                <a:fillToRect t="100000" r="100000"/>
              </a:path>
              <a:tileRect l="-100000" b="-100000"/>
            </a:gradFill>
          </a:ln>
        </p:spPr>
        <p:style>
          <a:lnRef idx="1">
            <a:schemeClr val="accent1"/>
          </a:lnRef>
          <a:fillRef idx="0">
            <a:schemeClr val="accent1"/>
          </a:fillRef>
          <a:effectRef idx="0">
            <a:schemeClr val="accent1"/>
          </a:effectRef>
          <a:fontRef idx="minor">
            <a:schemeClr val="tx1"/>
          </a:fontRef>
        </p:style>
      </p:cxnSp>
      <p:pic>
        <p:nvPicPr>
          <p:cNvPr id="45" name="Picture 6" descr="Dosen">
            <a:extLst>
              <a:ext uri="{FF2B5EF4-FFF2-40B4-BE49-F238E27FC236}">
                <a16:creationId xmlns:a16="http://schemas.microsoft.com/office/drawing/2014/main" id="{4DE19BDC-2C66-4C9C-A8FB-52C1BCDA4E8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34396" y="1953475"/>
            <a:ext cx="1426933" cy="1426933"/>
          </a:xfrm>
          <a:prstGeom prst="rect">
            <a:avLst/>
          </a:prstGeom>
          <a:ln/>
        </p:spPr>
        <p:style>
          <a:lnRef idx="1">
            <a:schemeClr val="accent1"/>
          </a:lnRef>
          <a:fillRef idx="3">
            <a:schemeClr val="accent1"/>
          </a:fillRef>
          <a:effectRef idx="2">
            <a:schemeClr val="accent1"/>
          </a:effectRef>
          <a:fontRef idx="minor">
            <a:schemeClr val="lt1"/>
          </a:fontRef>
        </p:style>
      </p:pic>
      <p:sp>
        <p:nvSpPr>
          <p:cNvPr id="4" name="Oval 3">
            <a:extLst>
              <a:ext uri="{FF2B5EF4-FFF2-40B4-BE49-F238E27FC236}">
                <a16:creationId xmlns:a16="http://schemas.microsoft.com/office/drawing/2014/main" id="{4745C50E-6D10-49DB-B91E-5527426AB95B}"/>
              </a:ext>
            </a:extLst>
          </p:cNvPr>
          <p:cNvSpPr/>
          <p:nvPr/>
        </p:nvSpPr>
        <p:spPr>
          <a:xfrm>
            <a:off x="3555824" y="612153"/>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TextBox 23">
            <a:extLst>
              <a:ext uri="{FF2B5EF4-FFF2-40B4-BE49-F238E27FC236}">
                <a16:creationId xmlns:a16="http://schemas.microsoft.com/office/drawing/2014/main" id="{10C1CE65-21F8-4D15-89D2-D2EF4300F343}"/>
              </a:ext>
            </a:extLst>
          </p:cNvPr>
          <p:cNvSpPr txBox="1"/>
          <p:nvPr/>
        </p:nvSpPr>
        <p:spPr>
          <a:xfrm>
            <a:off x="4206132" y="2426903"/>
            <a:ext cx="1564601" cy="369332"/>
          </a:xfrm>
          <a:prstGeom prst="rect">
            <a:avLst/>
          </a:prstGeom>
          <a:solidFill>
            <a:schemeClr val="accent1">
              <a:lumMod val="75000"/>
            </a:schemeClr>
          </a:solidFill>
        </p:spPr>
        <p:txBody>
          <a:bodyPr wrap="square" rtlCol="0">
            <a:spAutoFit/>
          </a:bodyPr>
          <a:lstStyle/>
          <a:p>
            <a:r>
              <a:rPr lang="en-US" b="1" dirty="0" err="1">
                <a:solidFill>
                  <a:schemeClr val="bg1"/>
                </a:solidFill>
              </a:rPr>
              <a:t>Dosen</a:t>
            </a:r>
            <a:r>
              <a:rPr lang="en-US" b="1" dirty="0">
                <a:solidFill>
                  <a:schemeClr val="bg1"/>
                </a:solidFill>
              </a:rPr>
              <a:t> </a:t>
            </a:r>
            <a:r>
              <a:rPr lang="en-US" b="1" dirty="0" err="1">
                <a:solidFill>
                  <a:schemeClr val="bg1"/>
                </a:solidFill>
              </a:rPr>
              <a:t>Penguji</a:t>
            </a:r>
            <a:endParaRPr lang="en-ID" b="1" dirty="0">
              <a:solidFill>
                <a:schemeClr val="bg1"/>
              </a:solidFill>
            </a:endParaRPr>
          </a:p>
        </p:txBody>
      </p:sp>
      <p:sp>
        <p:nvSpPr>
          <p:cNvPr id="48" name="TextBox 47">
            <a:extLst>
              <a:ext uri="{FF2B5EF4-FFF2-40B4-BE49-F238E27FC236}">
                <a16:creationId xmlns:a16="http://schemas.microsoft.com/office/drawing/2014/main" id="{2EC4C727-CB22-472F-933B-592F5C411573}"/>
              </a:ext>
            </a:extLst>
          </p:cNvPr>
          <p:cNvSpPr txBox="1"/>
          <p:nvPr/>
        </p:nvSpPr>
        <p:spPr>
          <a:xfrm>
            <a:off x="4133067" y="2793934"/>
            <a:ext cx="3304406" cy="646331"/>
          </a:xfrm>
          <a:prstGeom prst="rect">
            <a:avLst/>
          </a:prstGeom>
          <a:noFill/>
        </p:spPr>
        <p:txBody>
          <a:bodyPr wrap="square" rtlCol="0">
            <a:spAutoFit/>
          </a:bodyPr>
          <a:lstStyle/>
          <a:p>
            <a:r>
              <a:rPr lang="en-US" b="1" dirty="0"/>
              <a:t>Dr. Eka Nova Ali </a:t>
            </a:r>
            <a:r>
              <a:rPr lang="en-US" b="1" dirty="0" err="1"/>
              <a:t>Vardani</a:t>
            </a:r>
            <a:r>
              <a:rPr lang="en-US" b="1" dirty="0"/>
              <a:t>, </a:t>
            </a:r>
            <a:r>
              <a:rPr lang="en-US" b="1" dirty="0" err="1"/>
              <a:t>M.Pd</a:t>
            </a:r>
            <a:endParaRPr lang="en-US" b="1" dirty="0"/>
          </a:p>
          <a:p>
            <a:r>
              <a:rPr lang="en-US" b="1" dirty="0"/>
              <a:t>NIDN : 1985111011503628</a:t>
            </a:r>
            <a:endParaRPr lang="en-ID" b="1" dirty="0"/>
          </a:p>
        </p:txBody>
      </p:sp>
    </p:spTree>
    <p:extLst>
      <p:ext uri="{BB962C8B-B14F-4D97-AF65-F5344CB8AC3E}">
        <p14:creationId xmlns:p14="http://schemas.microsoft.com/office/powerpoint/2010/main" val="4285166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0668B-44D9-45C7-B986-38EEF3E9033D}"/>
              </a:ext>
            </a:extLst>
          </p:cNvPr>
          <p:cNvSpPr/>
          <p:nvPr/>
        </p:nvSpPr>
        <p:spPr>
          <a:xfrm>
            <a:off x="-564205" y="-447472"/>
            <a:ext cx="13268527" cy="7305472"/>
          </a:xfrm>
          <a:prstGeom prst="rect">
            <a:avLst/>
          </a:prstGeom>
          <a:solidFill>
            <a:schemeClr val="bg2">
              <a:lumMod val="10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dirty="0">
              <a:ln>
                <a:solidFill>
                  <a:schemeClr val="tx1">
                    <a:lumMod val="50000"/>
                    <a:lumOff val="50000"/>
                  </a:schemeClr>
                </a:solidFill>
              </a:ln>
              <a:solidFill>
                <a:schemeClr val="tx1">
                  <a:lumMod val="50000"/>
                  <a:lumOff val="50000"/>
                </a:schemeClr>
              </a:solidFill>
            </a:endParaRPr>
          </a:p>
        </p:txBody>
      </p:sp>
      <p:sp>
        <p:nvSpPr>
          <p:cNvPr id="7" name="TextBox 6">
            <a:extLst>
              <a:ext uri="{FF2B5EF4-FFF2-40B4-BE49-F238E27FC236}">
                <a16:creationId xmlns:a16="http://schemas.microsoft.com/office/drawing/2014/main" id="{2155A9C2-3369-129C-6342-0481EF4A4D31}"/>
              </a:ext>
            </a:extLst>
          </p:cNvPr>
          <p:cNvSpPr txBox="1"/>
          <p:nvPr/>
        </p:nvSpPr>
        <p:spPr>
          <a:xfrm>
            <a:off x="2026030" y="1974069"/>
            <a:ext cx="9104176" cy="1569660"/>
          </a:xfrm>
          <a:prstGeom prst="rect">
            <a:avLst/>
          </a:prstGeom>
          <a:noFill/>
        </p:spPr>
        <p:txBody>
          <a:bodyPr wrap="square" rtlCol="0">
            <a:spAutoFit/>
          </a:bodyPr>
          <a:lstStyle/>
          <a:p>
            <a:r>
              <a:rPr lang="en-US" sz="9600" dirty="0">
                <a:solidFill>
                  <a:srgbClr val="FFC000"/>
                </a:solidFill>
                <a:latin typeface="Arial Black" panose="020B0A04020102020204" pitchFamily="34" charset="0"/>
              </a:rPr>
              <a:t>CHAPTER 1</a:t>
            </a:r>
            <a:endParaRPr lang="id-ID" sz="9600" dirty="0">
              <a:solidFill>
                <a:srgbClr val="FFC000"/>
              </a:solidFill>
              <a:latin typeface="Arial Black" panose="020B0A04020102020204" pitchFamily="34" charset="0"/>
            </a:endParaRPr>
          </a:p>
        </p:txBody>
      </p:sp>
      <p:pic>
        <p:nvPicPr>
          <p:cNvPr id="5" name="Picture 4">
            <a:extLst>
              <a:ext uri="{FF2B5EF4-FFF2-40B4-BE49-F238E27FC236}">
                <a16:creationId xmlns:a16="http://schemas.microsoft.com/office/drawing/2014/main" id="{073AE5F4-AF51-79F4-09FE-AB03731B30D7}"/>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p:blipFill>
        <p:spPr>
          <a:xfrm>
            <a:off x="-2788286" y="2472175"/>
            <a:ext cx="18732808" cy="8270535"/>
          </a:xfrm>
          <a:prstGeom prst="rect">
            <a:avLst/>
          </a:prstGeom>
        </p:spPr>
      </p:pic>
      <p:sp>
        <p:nvSpPr>
          <p:cNvPr id="8" name="TextBox 7">
            <a:extLst>
              <a:ext uri="{FF2B5EF4-FFF2-40B4-BE49-F238E27FC236}">
                <a16:creationId xmlns:a16="http://schemas.microsoft.com/office/drawing/2014/main" id="{B547BCD4-08F4-98BE-ABE5-7D023B9C03B8}"/>
              </a:ext>
            </a:extLst>
          </p:cNvPr>
          <p:cNvSpPr txBox="1"/>
          <p:nvPr/>
        </p:nvSpPr>
        <p:spPr>
          <a:xfrm>
            <a:off x="3813721" y="3329492"/>
            <a:ext cx="5203945" cy="1015663"/>
          </a:xfrm>
          <a:prstGeom prst="rect">
            <a:avLst/>
          </a:prstGeom>
          <a:noFill/>
        </p:spPr>
        <p:txBody>
          <a:bodyPr wrap="square" rtlCol="0">
            <a:spAutoFit/>
          </a:bodyPr>
          <a:lstStyle/>
          <a:p>
            <a:r>
              <a:rPr lang="en-US" sz="6000" b="1" dirty="0" err="1">
                <a:solidFill>
                  <a:schemeClr val="bg1"/>
                </a:solidFill>
              </a:rPr>
              <a:t>Pendahuluan</a:t>
            </a:r>
            <a:endParaRPr lang="id-ID" sz="6000" b="1" dirty="0">
              <a:solidFill>
                <a:schemeClr val="bg1"/>
              </a:solidFill>
            </a:endParaRPr>
          </a:p>
        </p:txBody>
      </p:sp>
      <p:grpSp>
        <p:nvGrpSpPr>
          <p:cNvPr id="10" name="Group 9">
            <a:extLst>
              <a:ext uri="{FF2B5EF4-FFF2-40B4-BE49-F238E27FC236}">
                <a16:creationId xmlns:a16="http://schemas.microsoft.com/office/drawing/2014/main" id="{0C9963ED-E0EE-A445-E52C-592FCA850800}"/>
              </a:ext>
            </a:extLst>
          </p:cNvPr>
          <p:cNvGrpSpPr/>
          <p:nvPr/>
        </p:nvGrpSpPr>
        <p:grpSpPr>
          <a:xfrm>
            <a:off x="9789509" y="169024"/>
            <a:ext cx="2249361" cy="1045921"/>
            <a:chOff x="5232400" y="-221728"/>
            <a:chExt cx="3092350" cy="1406759"/>
          </a:xfrm>
        </p:grpSpPr>
        <p:sp>
          <p:nvSpPr>
            <p:cNvPr id="11" name="Rectangle: Rounded Corners 10">
              <a:extLst>
                <a:ext uri="{FF2B5EF4-FFF2-40B4-BE49-F238E27FC236}">
                  <a16:creationId xmlns:a16="http://schemas.microsoft.com/office/drawing/2014/main" id="{2B4FB105-DBBF-1252-28CE-1FF2D5CE06B7}"/>
                </a:ext>
              </a:extLst>
            </p:cNvPr>
            <p:cNvSpPr/>
            <p:nvPr/>
          </p:nvSpPr>
          <p:spPr>
            <a:xfrm>
              <a:off x="5232400" y="-112067"/>
              <a:ext cx="2908300" cy="98899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2" name="Picture 11">
              <a:extLst>
                <a:ext uri="{FF2B5EF4-FFF2-40B4-BE49-F238E27FC236}">
                  <a16:creationId xmlns:a16="http://schemas.microsoft.com/office/drawing/2014/main" id="{417E61D9-7E7E-5EB3-8139-D5E546BF05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39874">
              <a:off x="5826346" y="-221728"/>
              <a:ext cx="2498404" cy="1406759"/>
            </a:xfrm>
            <a:prstGeom prst="rect">
              <a:avLst/>
            </a:prstGeom>
          </p:spPr>
        </p:pic>
        <p:pic>
          <p:nvPicPr>
            <p:cNvPr id="13" name="Picture 12">
              <a:extLst>
                <a:ext uri="{FF2B5EF4-FFF2-40B4-BE49-F238E27FC236}">
                  <a16:creationId xmlns:a16="http://schemas.microsoft.com/office/drawing/2014/main" id="{FBDDFA2C-C7DB-D448-A8E8-EFC9D20617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1550" y="98366"/>
              <a:ext cx="641561" cy="645426"/>
            </a:xfrm>
            <a:prstGeom prst="rect">
              <a:avLst/>
            </a:prstGeom>
          </p:spPr>
        </p:pic>
      </p:grpSp>
      <p:pic>
        <p:nvPicPr>
          <p:cNvPr id="18" name="Picture 17">
            <a:extLst>
              <a:ext uri="{FF2B5EF4-FFF2-40B4-BE49-F238E27FC236}">
                <a16:creationId xmlns:a16="http://schemas.microsoft.com/office/drawing/2014/main" id="{501395E1-5DAE-00D0-ECB4-AED12E1FA931}"/>
              </a:ext>
            </a:extLst>
          </p:cNvPr>
          <p:cNvPicPr>
            <a:picLocks noChangeAspect="1"/>
          </p:cNvPicPr>
          <p:nvPr/>
        </p:nvPicPr>
        <p:blipFill>
          <a:blip r:embed="rId6"/>
          <a:stretch>
            <a:fillRect/>
          </a:stretch>
        </p:blipFill>
        <p:spPr>
          <a:xfrm>
            <a:off x="17671978" y="4351648"/>
            <a:ext cx="8705843" cy="2408129"/>
          </a:xfrm>
          <a:prstGeom prst="rect">
            <a:avLst/>
          </a:prstGeom>
        </p:spPr>
      </p:pic>
      <p:pic>
        <p:nvPicPr>
          <p:cNvPr id="19" name="Picture 18">
            <a:extLst>
              <a:ext uri="{FF2B5EF4-FFF2-40B4-BE49-F238E27FC236}">
                <a16:creationId xmlns:a16="http://schemas.microsoft.com/office/drawing/2014/main" id="{5E5E7277-E28A-B7B1-1364-9BBC36210488}"/>
              </a:ext>
            </a:extLst>
          </p:cNvPr>
          <p:cNvPicPr>
            <a:picLocks noChangeAspect="1"/>
          </p:cNvPicPr>
          <p:nvPr/>
        </p:nvPicPr>
        <p:blipFill>
          <a:blip r:embed="rId7"/>
          <a:stretch>
            <a:fillRect/>
          </a:stretch>
        </p:blipFill>
        <p:spPr>
          <a:xfrm>
            <a:off x="-20961627" y="6150802"/>
            <a:ext cx="8468078" cy="1414395"/>
          </a:xfrm>
          <a:prstGeom prst="rect">
            <a:avLst/>
          </a:prstGeom>
        </p:spPr>
      </p:pic>
      <p:grpSp>
        <p:nvGrpSpPr>
          <p:cNvPr id="27" name="Group 26">
            <a:extLst>
              <a:ext uri="{FF2B5EF4-FFF2-40B4-BE49-F238E27FC236}">
                <a16:creationId xmlns:a16="http://schemas.microsoft.com/office/drawing/2014/main" id="{6788EBFE-4A73-D218-7C3B-00A7F55C5D5D}"/>
              </a:ext>
            </a:extLst>
          </p:cNvPr>
          <p:cNvGrpSpPr/>
          <p:nvPr/>
        </p:nvGrpSpPr>
        <p:grpSpPr>
          <a:xfrm>
            <a:off x="272397" y="14238588"/>
            <a:ext cx="8340812" cy="1304985"/>
            <a:chOff x="990856" y="4731888"/>
            <a:chExt cx="8340812" cy="1304985"/>
          </a:xfrm>
        </p:grpSpPr>
        <p:sp>
          <p:nvSpPr>
            <p:cNvPr id="28" name="Flowchart: Data 6">
              <a:extLst>
                <a:ext uri="{FF2B5EF4-FFF2-40B4-BE49-F238E27FC236}">
                  <a16:creationId xmlns:a16="http://schemas.microsoft.com/office/drawing/2014/main" id="{1FFEC6D8-4567-1209-F9E2-956214D33FFF}"/>
                </a:ext>
              </a:extLst>
            </p:cNvPr>
            <p:cNvSpPr/>
            <p:nvPr/>
          </p:nvSpPr>
          <p:spPr>
            <a:xfrm flipH="1">
              <a:off x="8011296" y="4792547"/>
              <a:ext cx="1320372" cy="15660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2315 h 12315"/>
                <a:gd name="connsiteX1" fmla="*/ 2000 w 10000"/>
                <a:gd name="connsiteY1" fmla="*/ 0 h 12315"/>
                <a:gd name="connsiteX2" fmla="*/ 10000 w 10000"/>
                <a:gd name="connsiteY2" fmla="*/ 2315 h 12315"/>
                <a:gd name="connsiteX3" fmla="*/ 8000 w 10000"/>
                <a:gd name="connsiteY3" fmla="*/ 12315 h 12315"/>
                <a:gd name="connsiteX4" fmla="*/ 0 w 10000"/>
                <a:gd name="connsiteY4" fmla="*/ 12315 h 12315"/>
                <a:gd name="connsiteX0" fmla="*/ 0 w 10000"/>
                <a:gd name="connsiteY0" fmla="*/ 16614 h 16614"/>
                <a:gd name="connsiteX1" fmla="*/ 4728 w 10000"/>
                <a:gd name="connsiteY1" fmla="*/ 0 h 16614"/>
                <a:gd name="connsiteX2" fmla="*/ 10000 w 10000"/>
                <a:gd name="connsiteY2" fmla="*/ 6614 h 16614"/>
                <a:gd name="connsiteX3" fmla="*/ 8000 w 10000"/>
                <a:gd name="connsiteY3" fmla="*/ 16614 h 16614"/>
                <a:gd name="connsiteX4" fmla="*/ 0 w 10000"/>
                <a:gd name="connsiteY4" fmla="*/ 16614 h 16614"/>
                <a:gd name="connsiteX0" fmla="*/ 0 w 8016"/>
                <a:gd name="connsiteY0" fmla="*/ 5370 h 16614"/>
                <a:gd name="connsiteX1" fmla="*/ 2744 w 8016"/>
                <a:gd name="connsiteY1" fmla="*/ 0 h 16614"/>
                <a:gd name="connsiteX2" fmla="*/ 8016 w 8016"/>
                <a:gd name="connsiteY2" fmla="*/ 6614 h 16614"/>
                <a:gd name="connsiteX3" fmla="*/ 6016 w 8016"/>
                <a:gd name="connsiteY3" fmla="*/ 16614 h 16614"/>
                <a:gd name="connsiteX4" fmla="*/ 0 w 8016"/>
                <a:gd name="connsiteY4" fmla="*/ 5370 h 16614"/>
                <a:gd name="connsiteX0" fmla="*/ 0 w 9175"/>
                <a:gd name="connsiteY0" fmla="*/ 3431 h 10199"/>
                <a:gd name="connsiteX1" fmla="*/ 3423 w 9175"/>
                <a:gd name="connsiteY1" fmla="*/ 199 h 10199"/>
                <a:gd name="connsiteX2" fmla="*/ 9175 w 9175"/>
                <a:gd name="connsiteY2" fmla="*/ 0 h 10199"/>
                <a:gd name="connsiteX3" fmla="*/ 7505 w 9175"/>
                <a:gd name="connsiteY3" fmla="*/ 10199 h 10199"/>
                <a:gd name="connsiteX4" fmla="*/ 0 w 9175"/>
                <a:gd name="connsiteY4" fmla="*/ 3431 h 10199"/>
                <a:gd name="connsiteX0" fmla="*/ 0 w 10000"/>
                <a:gd name="connsiteY0" fmla="*/ 3364 h 3364"/>
                <a:gd name="connsiteX1" fmla="*/ 3731 w 10000"/>
                <a:gd name="connsiteY1" fmla="*/ 195 h 3364"/>
                <a:gd name="connsiteX2" fmla="*/ 10000 w 10000"/>
                <a:gd name="connsiteY2" fmla="*/ 0 h 3364"/>
                <a:gd name="connsiteX3" fmla="*/ 6831 w 10000"/>
                <a:gd name="connsiteY3" fmla="*/ 3169 h 3364"/>
                <a:gd name="connsiteX4" fmla="*/ 0 w 10000"/>
                <a:gd name="connsiteY4" fmla="*/ 3364 h 3364"/>
                <a:gd name="connsiteX0" fmla="*/ 0 w 10000"/>
                <a:gd name="connsiteY0" fmla="*/ 11741 h 11741"/>
                <a:gd name="connsiteX1" fmla="*/ 4068 w 10000"/>
                <a:gd name="connsiteY1" fmla="*/ 0 h 11741"/>
                <a:gd name="connsiteX2" fmla="*/ 10000 w 10000"/>
                <a:gd name="connsiteY2" fmla="*/ 1741 h 11741"/>
                <a:gd name="connsiteX3" fmla="*/ 6831 w 10000"/>
                <a:gd name="connsiteY3" fmla="*/ 11161 h 11741"/>
                <a:gd name="connsiteX4" fmla="*/ 0 w 10000"/>
                <a:gd name="connsiteY4" fmla="*/ 11741 h 11741"/>
                <a:gd name="connsiteX0" fmla="*/ 0 w 10000"/>
                <a:gd name="connsiteY0" fmla="*/ 10000 h 10000"/>
                <a:gd name="connsiteX1" fmla="*/ 4068 w 10000"/>
                <a:gd name="connsiteY1" fmla="*/ 580 h 10000"/>
                <a:gd name="connsiteX2" fmla="*/ 10000 w 10000"/>
                <a:gd name="connsiteY2" fmla="*/ 0 h 10000"/>
                <a:gd name="connsiteX3" fmla="*/ 6831 w 10000"/>
                <a:gd name="connsiteY3" fmla="*/ 9420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4068" y="580"/>
                  </a:lnTo>
                  <a:lnTo>
                    <a:pt x="10000" y="0"/>
                  </a:lnTo>
                  <a:lnTo>
                    <a:pt x="6831" y="9420"/>
                  </a:lnTo>
                  <a:lnTo>
                    <a:pt x="0" y="10000"/>
                  </a:lnTo>
                  <a:close/>
                </a:path>
              </a:pathLst>
            </a:custGeom>
            <a:gradFill>
              <a:gsLst>
                <a:gs pos="99000">
                  <a:srgbClr val="507C89">
                    <a:lumMod val="17000"/>
                  </a:srgbClr>
                </a:gs>
                <a:gs pos="0">
                  <a:srgbClr val="507C89">
                    <a:lumMod val="78000"/>
                  </a:srgbClr>
                </a:gs>
              </a:gsLst>
              <a:lin ang="10800000" scaled="1"/>
            </a:gra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cs typeface="+mn-cs"/>
              </a:endParaRPr>
            </a:p>
          </p:txBody>
        </p:sp>
        <p:sp>
          <p:nvSpPr>
            <p:cNvPr id="29" name="Rectangle 28">
              <a:extLst>
                <a:ext uri="{FF2B5EF4-FFF2-40B4-BE49-F238E27FC236}">
                  <a16:creationId xmlns:a16="http://schemas.microsoft.com/office/drawing/2014/main" id="{749B3AC8-1AD8-81EF-ED05-69A5DBA43B45}"/>
                </a:ext>
              </a:extLst>
            </p:cNvPr>
            <p:cNvSpPr/>
            <p:nvPr/>
          </p:nvSpPr>
          <p:spPr>
            <a:xfrm>
              <a:off x="7726468" y="4731888"/>
              <a:ext cx="995966" cy="1304985"/>
            </a:xfrm>
            <a:prstGeom prst="rect">
              <a:avLst/>
            </a:prstGeom>
            <a:gradFill flip="none" rotWithShape="1">
              <a:gsLst>
                <a:gs pos="99000">
                  <a:srgbClr val="507C89">
                    <a:lumMod val="62000"/>
                  </a:srgbClr>
                </a:gs>
                <a:gs pos="44000">
                  <a:srgbClr val="507C89">
                    <a:lumMod val="80000"/>
                  </a:srgbClr>
                </a:gs>
              </a:gsLst>
              <a:lin ang="5400000" scaled="1"/>
              <a:tileRect/>
            </a:gradFill>
            <a:ln w="12700" cap="flat" cmpd="sng" algn="ctr">
              <a:noFill/>
              <a:prstDash val="solid"/>
              <a:miter lim="800000"/>
            </a:ln>
            <a:effectLst/>
            <a:scene3d>
              <a:camera prst="orthographicFront">
                <a:rot lat="20466618" lon="2567695" rev="20598856"/>
              </a:camera>
              <a:lightRig rig="threePt" dir="t"/>
            </a:scene3d>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dirty="0">
                <a:ln>
                  <a:noFill/>
                </a:ln>
                <a:solidFill>
                  <a:prstClr val="white"/>
                </a:solidFill>
                <a:effectLst/>
                <a:uLnTx/>
                <a:uFillTx/>
                <a:latin typeface="Arial"/>
                <a:cs typeface="+mn-cs"/>
              </a:endParaRPr>
            </a:p>
          </p:txBody>
        </p:sp>
        <p:sp>
          <p:nvSpPr>
            <p:cNvPr id="30" name="TextBox 29">
              <a:extLst>
                <a:ext uri="{FF2B5EF4-FFF2-40B4-BE49-F238E27FC236}">
                  <a16:creationId xmlns:a16="http://schemas.microsoft.com/office/drawing/2014/main" id="{790E4AF6-0638-2972-39B5-594EF3ABB2F9}"/>
                </a:ext>
              </a:extLst>
            </p:cNvPr>
            <p:cNvSpPr txBox="1"/>
            <p:nvPr/>
          </p:nvSpPr>
          <p:spPr>
            <a:xfrm>
              <a:off x="1840555" y="4763612"/>
              <a:ext cx="5752703" cy="954107"/>
            </a:xfrm>
            <a:prstGeom prst="rect">
              <a:avLst/>
            </a:prstGeom>
            <a:noFill/>
          </p:spPr>
          <p:txBody>
            <a:bodyPr wrap="square" rtlCol="0">
              <a:spAutoFit/>
            </a:bodyPr>
            <a:lstStyle/>
            <a:p>
              <a:pPr marL="0" marR="0" lvl="0" indent="0" defTabSz="914286" eaLnBrk="1" fontAlgn="auto" latinLnBrk="0" hangingPunct="1">
                <a:lnSpc>
                  <a:spcPct val="100000"/>
                </a:lnSpc>
                <a:spcBef>
                  <a:spcPts val="0"/>
                </a:spcBef>
                <a:spcAft>
                  <a:spcPts val="0"/>
                </a:spcAft>
                <a:buClrTx/>
                <a:buSzTx/>
                <a:buFontTx/>
                <a:buNone/>
                <a:tabLst/>
                <a:defRPr/>
              </a:pPr>
              <a:r>
                <a:rPr lang="id-ID" sz="1400" b="1" dirty="0">
                  <a:solidFill>
                    <a:schemeClr val="bg1"/>
                  </a:solidFill>
                </a:rPr>
                <a:t>Penelitian ini bertujuan untuk menganalisis dinamika sosial yang tercermin dalam Gadis Kretek karya Ratih Kumala, dengan fokus pada aspek perubahan sosial dalam masyarakat, seperti kesetaraan gender, hubungan keluarga, dan norma budaya Jawa yang digambarkan dalam cerita.</a:t>
              </a:r>
              <a:endParaRPr kumimoji="0" lang="en-US" altLang="ko-KR" sz="1400" b="1" i="0" u="none" strike="noStrike" kern="0" cap="none" spc="0" normalizeH="0" baseline="0" noProof="0" dirty="0">
                <a:ln>
                  <a:noFill/>
                </a:ln>
                <a:solidFill>
                  <a:schemeClr val="bg1"/>
                </a:solidFill>
                <a:effectLst/>
                <a:uLnTx/>
                <a:uFillTx/>
                <a:latin typeface="Arial"/>
              </a:endParaRPr>
            </a:p>
          </p:txBody>
        </p:sp>
        <p:cxnSp>
          <p:nvCxnSpPr>
            <p:cNvPr id="31" name="Straight Connector 30">
              <a:extLst>
                <a:ext uri="{FF2B5EF4-FFF2-40B4-BE49-F238E27FC236}">
                  <a16:creationId xmlns:a16="http://schemas.microsoft.com/office/drawing/2014/main" id="{D2575317-AF45-8A94-8F7A-D2C030492AFD}"/>
                </a:ext>
              </a:extLst>
            </p:cNvPr>
            <p:cNvCxnSpPr>
              <a:cxnSpLocks/>
            </p:cNvCxnSpPr>
            <p:nvPr/>
          </p:nvCxnSpPr>
          <p:spPr>
            <a:xfrm flipV="1">
              <a:off x="1778671" y="5698679"/>
              <a:ext cx="5112000" cy="9524"/>
            </a:xfrm>
            <a:prstGeom prst="line">
              <a:avLst/>
            </a:prstGeom>
            <a:noFill/>
            <a:ln w="12700" cap="flat" cmpd="sng" algn="ctr">
              <a:solidFill>
                <a:srgbClr val="9CCCD2"/>
              </a:solidFill>
              <a:prstDash val="solid"/>
              <a:miter lim="800000"/>
              <a:tailEnd type="oval"/>
            </a:ln>
            <a:effectLst/>
          </p:spPr>
        </p:cxnSp>
        <p:sp>
          <p:nvSpPr>
            <p:cNvPr id="32" name="Rectangle 31">
              <a:extLst>
                <a:ext uri="{FF2B5EF4-FFF2-40B4-BE49-F238E27FC236}">
                  <a16:creationId xmlns:a16="http://schemas.microsoft.com/office/drawing/2014/main" id="{DEB2645F-1FF3-75E7-0463-D2EED5CDCB01}"/>
                </a:ext>
              </a:extLst>
            </p:cNvPr>
            <p:cNvSpPr/>
            <p:nvPr/>
          </p:nvSpPr>
          <p:spPr>
            <a:xfrm>
              <a:off x="990856" y="4853931"/>
              <a:ext cx="864000" cy="864000"/>
            </a:xfrm>
            <a:prstGeom prst="rect">
              <a:avLst/>
            </a:prstGeom>
            <a:solidFill>
              <a:srgbClr val="9CCCD2"/>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cs typeface="+mn-cs"/>
              </a:endParaRPr>
            </a:p>
          </p:txBody>
        </p:sp>
        <p:sp>
          <p:nvSpPr>
            <p:cNvPr id="33" name="Rounded Rectangle 27">
              <a:extLst>
                <a:ext uri="{FF2B5EF4-FFF2-40B4-BE49-F238E27FC236}">
                  <a16:creationId xmlns:a16="http://schemas.microsoft.com/office/drawing/2014/main" id="{8796B448-1839-A72C-6A79-C9FB6C3D0C8F}"/>
                </a:ext>
              </a:extLst>
            </p:cNvPr>
            <p:cNvSpPr/>
            <p:nvPr/>
          </p:nvSpPr>
          <p:spPr>
            <a:xfrm>
              <a:off x="1209331" y="5152892"/>
              <a:ext cx="346396" cy="266079"/>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grpSp>
      <p:pic>
        <p:nvPicPr>
          <p:cNvPr id="34" name="Picture 33">
            <a:extLst>
              <a:ext uri="{FF2B5EF4-FFF2-40B4-BE49-F238E27FC236}">
                <a16:creationId xmlns:a16="http://schemas.microsoft.com/office/drawing/2014/main" id="{D8A049C1-4D70-6B95-1FCD-47C1A82FBEF9}"/>
              </a:ext>
            </a:extLst>
          </p:cNvPr>
          <p:cNvPicPr>
            <a:picLocks noChangeAspect="1"/>
          </p:cNvPicPr>
          <p:nvPr/>
        </p:nvPicPr>
        <p:blipFill>
          <a:blip r:embed="rId8"/>
          <a:stretch>
            <a:fillRect/>
          </a:stretch>
        </p:blipFill>
        <p:spPr>
          <a:xfrm>
            <a:off x="16802682" y="-39595"/>
            <a:ext cx="8833870" cy="2511770"/>
          </a:xfrm>
          <a:prstGeom prst="rect">
            <a:avLst/>
          </a:prstGeom>
        </p:spPr>
      </p:pic>
      <p:sp>
        <p:nvSpPr>
          <p:cNvPr id="2" name="TextBox 1">
            <a:extLst>
              <a:ext uri="{FF2B5EF4-FFF2-40B4-BE49-F238E27FC236}">
                <a16:creationId xmlns:a16="http://schemas.microsoft.com/office/drawing/2014/main" id="{A35F0481-56FD-459A-8BFA-6B679FFF66FD}"/>
              </a:ext>
            </a:extLst>
          </p:cNvPr>
          <p:cNvSpPr txBox="1"/>
          <p:nvPr/>
        </p:nvSpPr>
        <p:spPr>
          <a:xfrm>
            <a:off x="837268" y="4843261"/>
            <a:ext cx="8180397" cy="1200329"/>
          </a:xfrm>
          <a:prstGeom prst="rect">
            <a:avLst/>
          </a:prstGeom>
          <a:noFill/>
        </p:spPr>
        <p:txBody>
          <a:bodyPr wrap="square" rtlCol="0">
            <a:spAutoFit/>
          </a:bodyPr>
          <a:lstStyle/>
          <a:p>
            <a:r>
              <a:rPr lang="en-ID" dirty="0" err="1">
                <a:solidFill>
                  <a:schemeClr val="bg1"/>
                </a:solidFill>
              </a:rPr>
              <a:t>Peneliti</a:t>
            </a:r>
            <a:r>
              <a:rPr lang="en-ID" dirty="0">
                <a:solidFill>
                  <a:schemeClr val="bg1"/>
                </a:solidFill>
              </a:rPr>
              <a:t> </a:t>
            </a:r>
            <a:r>
              <a:rPr lang="en-ID" dirty="0" err="1">
                <a:solidFill>
                  <a:schemeClr val="bg1"/>
                </a:solidFill>
              </a:rPr>
              <a:t>tertarik</a:t>
            </a:r>
            <a:r>
              <a:rPr lang="en-ID" dirty="0">
                <a:solidFill>
                  <a:schemeClr val="bg1"/>
                </a:solidFill>
              </a:rPr>
              <a:t> </a:t>
            </a:r>
            <a:r>
              <a:rPr lang="en-ID" dirty="0" err="1">
                <a:solidFill>
                  <a:schemeClr val="bg1"/>
                </a:solidFill>
              </a:rPr>
              <a:t>karena</a:t>
            </a:r>
            <a:r>
              <a:rPr lang="en-ID" dirty="0">
                <a:solidFill>
                  <a:schemeClr val="bg1"/>
                </a:solidFill>
              </a:rPr>
              <a:t> Gadis Kretek </a:t>
            </a:r>
            <a:r>
              <a:rPr lang="en-ID" dirty="0" err="1">
                <a:solidFill>
                  <a:schemeClr val="bg1"/>
                </a:solidFill>
              </a:rPr>
              <a:t>menggambarkan</a:t>
            </a:r>
            <a:r>
              <a:rPr lang="en-ID" dirty="0">
                <a:solidFill>
                  <a:schemeClr val="bg1"/>
                </a:solidFill>
              </a:rPr>
              <a:t> </a:t>
            </a:r>
            <a:r>
              <a:rPr lang="en-ID" dirty="0" err="1">
                <a:solidFill>
                  <a:schemeClr val="bg1"/>
                </a:solidFill>
              </a:rPr>
              <a:t>dinamika</a:t>
            </a:r>
            <a:r>
              <a:rPr lang="en-ID" dirty="0">
                <a:solidFill>
                  <a:schemeClr val="bg1"/>
                </a:solidFill>
              </a:rPr>
              <a:t> </a:t>
            </a:r>
            <a:r>
              <a:rPr lang="en-ID" dirty="0" err="1">
                <a:solidFill>
                  <a:schemeClr val="bg1"/>
                </a:solidFill>
              </a:rPr>
              <a:t>sosial</a:t>
            </a:r>
            <a:r>
              <a:rPr lang="en-ID" dirty="0">
                <a:solidFill>
                  <a:schemeClr val="bg1"/>
                </a:solidFill>
              </a:rPr>
              <a:t> </a:t>
            </a:r>
            <a:r>
              <a:rPr lang="en-ID" dirty="0" err="1">
                <a:solidFill>
                  <a:schemeClr val="bg1"/>
                </a:solidFill>
              </a:rPr>
              <a:t>Indonesia,terutama</a:t>
            </a:r>
            <a:r>
              <a:rPr lang="en-ID" dirty="0">
                <a:solidFill>
                  <a:schemeClr val="bg1"/>
                </a:solidFill>
              </a:rPr>
              <a:t> </a:t>
            </a:r>
            <a:r>
              <a:rPr lang="en-ID" dirty="0" err="1">
                <a:solidFill>
                  <a:schemeClr val="bg1"/>
                </a:solidFill>
              </a:rPr>
              <a:t>dalam</a:t>
            </a:r>
            <a:r>
              <a:rPr lang="en-ID" dirty="0">
                <a:solidFill>
                  <a:schemeClr val="bg1"/>
                </a:solidFill>
              </a:rPr>
              <a:t> </a:t>
            </a:r>
            <a:r>
              <a:rPr lang="en-ID" dirty="0" err="1">
                <a:solidFill>
                  <a:schemeClr val="bg1"/>
                </a:solidFill>
              </a:rPr>
              <a:t>konteks</a:t>
            </a:r>
            <a:r>
              <a:rPr lang="en-ID" dirty="0">
                <a:solidFill>
                  <a:schemeClr val="bg1"/>
                </a:solidFill>
              </a:rPr>
              <a:t> </a:t>
            </a:r>
            <a:r>
              <a:rPr lang="en-ID" dirty="0" err="1">
                <a:solidFill>
                  <a:schemeClr val="bg1"/>
                </a:solidFill>
              </a:rPr>
              <a:t>industri</a:t>
            </a:r>
            <a:r>
              <a:rPr lang="en-ID" dirty="0">
                <a:solidFill>
                  <a:schemeClr val="bg1"/>
                </a:solidFill>
              </a:rPr>
              <a:t> kretek, </a:t>
            </a:r>
            <a:r>
              <a:rPr lang="en-ID" dirty="0" err="1">
                <a:solidFill>
                  <a:schemeClr val="bg1"/>
                </a:solidFill>
              </a:rPr>
              <a:t>kesetaraan</a:t>
            </a:r>
            <a:r>
              <a:rPr lang="en-ID" dirty="0">
                <a:solidFill>
                  <a:schemeClr val="bg1"/>
                </a:solidFill>
              </a:rPr>
              <a:t> gender, dan </a:t>
            </a:r>
            <a:r>
              <a:rPr lang="en-ID" dirty="0" err="1">
                <a:solidFill>
                  <a:schemeClr val="bg1"/>
                </a:solidFill>
              </a:rPr>
              <a:t>konflik</a:t>
            </a:r>
            <a:r>
              <a:rPr lang="en-ID" dirty="0">
                <a:solidFill>
                  <a:schemeClr val="bg1"/>
                </a:solidFill>
              </a:rPr>
              <a:t> </a:t>
            </a:r>
            <a:r>
              <a:rPr lang="en-ID" dirty="0" err="1">
                <a:solidFill>
                  <a:schemeClr val="bg1"/>
                </a:solidFill>
              </a:rPr>
              <a:t>keluarga</a:t>
            </a:r>
            <a:r>
              <a:rPr lang="en-ID" dirty="0">
                <a:solidFill>
                  <a:schemeClr val="bg1"/>
                </a:solidFill>
              </a:rPr>
              <a:t>. Novel </a:t>
            </a:r>
            <a:r>
              <a:rPr lang="en-ID" dirty="0" err="1">
                <a:solidFill>
                  <a:schemeClr val="bg1"/>
                </a:solidFill>
              </a:rPr>
              <a:t>ini</a:t>
            </a:r>
            <a:r>
              <a:rPr lang="en-ID" dirty="0">
                <a:solidFill>
                  <a:schemeClr val="bg1"/>
                </a:solidFill>
              </a:rPr>
              <a:t> </a:t>
            </a:r>
            <a:r>
              <a:rPr lang="en-ID" dirty="0" err="1">
                <a:solidFill>
                  <a:schemeClr val="bg1"/>
                </a:solidFill>
              </a:rPr>
              <a:t>dianggap</a:t>
            </a:r>
            <a:r>
              <a:rPr lang="en-ID" dirty="0">
                <a:solidFill>
                  <a:schemeClr val="bg1"/>
                </a:solidFill>
              </a:rPr>
              <a:t> </a:t>
            </a:r>
            <a:r>
              <a:rPr lang="en-ID" dirty="0" err="1">
                <a:solidFill>
                  <a:schemeClr val="bg1"/>
                </a:solidFill>
              </a:rPr>
              <a:t>sebagai</a:t>
            </a:r>
            <a:r>
              <a:rPr lang="en-ID" dirty="0">
                <a:solidFill>
                  <a:schemeClr val="bg1"/>
                </a:solidFill>
              </a:rPr>
              <a:t> </a:t>
            </a:r>
            <a:r>
              <a:rPr lang="en-ID" dirty="0" err="1">
                <a:solidFill>
                  <a:schemeClr val="bg1"/>
                </a:solidFill>
              </a:rPr>
              <a:t>cerminan</a:t>
            </a:r>
            <a:r>
              <a:rPr lang="en-ID" dirty="0">
                <a:solidFill>
                  <a:schemeClr val="bg1"/>
                </a:solidFill>
              </a:rPr>
              <a:t> </a:t>
            </a:r>
            <a:r>
              <a:rPr lang="en-ID" dirty="0" err="1">
                <a:solidFill>
                  <a:schemeClr val="bg1"/>
                </a:solidFill>
              </a:rPr>
              <a:t>dari</a:t>
            </a:r>
            <a:r>
              <a:rPr lang="en-ID" dirty="0">
                <a:solidFill>
                  <a:schemeClr val="bg1"/>
                </a:solidFill>
              </a:rPr>
              <a:t> </a:t>
            </a:r>
            <a:r>
              <a:rPr lang="en-ID" dirty="0" err="1">
                <a:solidFill>
                  <a:schemeClr val="bg1"/>
                </a:solidFill>
              </a:rPr>
              <a:t>transformasi</a:t>
            </a:r>
            <a:r>
              <a:rPr lang="en-ID" dirty="0">
                <a:solidFill>
                  <a:schemeClr val="bg1"/>
                </a:solidFill>
              </a:rPr>
              <a:t> </a:t>
            </a:r>
            <a:r>
              <a:rPr lang="en-ID" dirty="0" err="1">
                <a:solidFill>
                  <a:schemeClr val="bg1"/>
                </a:solidFill>
              </a:rPr>
              <a:t>sosial</a:t>
            </a:r>
            <a:r>
              <a:rPr lang="en-ID" dirty="0">
                <a:solidFill>
                  <a:schemeClr val="bg1"/>
                </a:solidFill>
              </a:rPr>
              <a:t>, </a:t>
            </a:r>
            <a:r>
              <a:rPr lang="en-ID" dirty="0" err="1">
                <a:solidFill>
                  <a:schemeClr val="bg1"/>
                </a:solidFill>
              </a:rPr>
              <a:t>budaya</a:t>
            </a:r>
            <a:r>
              <a:rPr lang="en-ID" dirty="0">
                <a:solidFill>
                  <a:schemeClr val="bg1"/>
                </a:solidFill>
              </a:rPr>
              <a:t>, dan </a:t>
            </a:r>
            <a:r>
              <a:rPr lang="en-ID" dirty="0" err="1">
                <a:solidFill>
                  <a:schemeClr val="bg1"/>
                </a:solidFill>
              </a:rPr>
              <a:t>ekonomi</a:t>
            </a:r>
            <a:r>
              <a:rPr lang="en-ID" dirty="0">
                <a:solidFill>
                  <a:schemeClr val="bg1"/>
                </a:solidFill>
              </a:rPr>
              <a:t> yang </a:t>
            </a:r>
            <a:r>
              <a:rPr lang="en-ID" dirty="0" err="1">
                <a:solidFill>
                  <a:schemeClr val="bg1"/>
                </a:solidFill>
              </a:rPr>
              <a:t>signifikan</a:t>
            </a:r>
            <a:r>
              <a:rPr lang="en-ID" dirty="0">
                <a:solidFill>
                  <a:schemeClr val="bg1"/>
                </a:solidFill>
              </a:rPr>
              <a:t> </a:t>
            </a:r>
            <a:r>
              <a:rPr lang="en-ID" dirty="0" err="1">
                <a:solidFill>
                  <a:schemeClr val="bg1"/>
                </a:solidFill>
              </a:rPr>
              <a:t>dalam</a:t>
            </a:r>
            <a:r>
              <a:rPr lang="en-ID" dirty="0">
                <a:solidFill>
                  <a:schemeClr val="bg1"/>
                </a:solidFill>
              </a:rPr>
              <a:t> </a:t>
            </a:r>
            <a:r>
              <a:rPr lang="en-ID" dirty="0" err="1">
                <a:solidFill>
                  <a:schemeClr val="bg1"/>
                </a:solidFill>
              </a:rPr>
              <a:t>masyarakat</a:t>
            </a:r>
            <a:r>
              <a:rPr lang="en-ID" dirty="0">
                <a:solidFill>
                  <a:schemeClr val="bg1"/>
                </a:solidFill>
              </a:rPr>
              <a:t> Indonesia.</a:t>
            </a:r>
          </a:p>
        </p:txBody>
      </p:sp>
    </p:spTree>
    <p:extLst>
      <p:ext uri="{BB962C8B-B14F-4D97-AF65-F5344CB8AC3E}">
        <p14:creationId xmlns:p14="http://schemas.microsoft.com/office/powerpoint/2010/main" val="340670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0668B-44D9-45C7-B986-38EEF3E9033D}"/>
              </a:ext>
            </a:extLst>
          </p:cNvPr>
          <p:cNvSpPr/>
          <p:nvPr/>
        </p:nvSpPr>
        <p:spPr>
          <a:xfrm>
            <a:off x="-564205" y="-447472"/>
            <a:ext cx="13268527" cy="7305472"/>
          </a:xfrm>
          <a:prstGeom prst="rect">
            <a:avLst/>
          </a:prstGeom>
          <a:solidFill>
            <a:schemeClr val="bg2">
              <a:lumMod val="10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dirty="0">
              <a:ln>
                <a:solidFill>
                  <a:schemeClr val="tx1">
                    <a:lumMod val="50000"/>
                    <a:lumOff val="50000"/>
                  </a:schemeClr>
                </a:solidFill>
              </a:ln>
              <a:solidFill>
                <a:schemeClr val="tx1">
                  <a:lumMod val="50000"/>
                  <a:lumOff val="50000"/>
                </a:schemeClr>
              </a:solidFill>
            </a:endParaRPr>
          </a:p>
        </p:txBody>
      </p:sp>
      <p:sp>
        <p:nvSpPr>
          <p:cNvPr id="7" name="TextBox 6">
            <a:extLst>
              <a:ext uri="{FF2B5EF4-FFF2-40B4-BE49-F238E27FC236}">
                <a16:creationId xmlns:a16="http://schemas.microsoft.com/office/drawing/2014/main" id="{2155A9C2-3369-129C-6342-0481EF4A4D31}"/>
              </a:ext>
            </a:extLst>
          </p:cNvPr>
          <p:cNvSpPr txBox="1"/>
          <p:nvPr/>
        </p:nvSpPr>
        <p:spPr>
          <a:xfrm>
            <a:off x="2026030" y="1974069"/>
            <a:ext cx="9104176" cy="1569660"/>
          </a:xfrm>
          <a:prstGeom prst="rect">
            <a:avLst/>
          </a:prstGeom>
          <a:noFill/>
        </p:spPr>
        <p:txBody>
          <a:bodyPr wrap="square" rtlCol="0">
            <a:spAutoFit/>
          </a:bodyPr>
          <a:lstStyle/>
          <a:p>
            <a:endParaRPr lang="id-ID" sz="9600" dirty="0">
              <a:solidFill>
                <a:srgbClr val="FFC000"/>
              </a:solidFill>
              <a:latin typeface="Arial Black" panose="020B0A04020102020204" pitchFamily="34" charset="0"/>
            </a:endParaRPr>
          </a:p>
        </p:txBody>
      </p:sp>
      <p:pic>
        <p:nvPicPr>
          <p:cNvPr id="5" name="Picture 4">
            <a:extLst>
              <a:ext uri="{FF2B5EF4-FFF2-40B4-BE49-F238E27FC236}">
                <a16:creationId xmlns:a16="http://schemas.microsoft.com/office/drawing/2014/main" id="{073AE5F4-AF51-79F4-09FE-AB03731B30D7}"/>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p:blipFill>
        <p:spPr>
          <a:xfrm>
            <a:off x="-2788286" y="2472175"/>
            <a:ext cx="18732808" cy="8270535"/>
          </a:xfrm>
          <a:prstGeom prst="rect">
            <a:avLst/>
          </a:prstGeom>
        </p:spPr>
      </p:pic>
      <p:sp>
        <p:nvSpPr>
          <p:cNvPr id="8" name="TextBox 7">
            <a:extLst>
              <a:ext uri="{FF2B5EF4-FFF2-40B4-BE49-F238E27FC236}">
                <a16:creationId xmlns:a16="http://schemas.microsoft.com/office/drawing/2014/main" id="{B547BCD4-08F4-98BE-ABE5-7D023B9C03B8}"/>
              </a:ext>
            </a:extLst>
          </p:cNvPr>
          <p:cNvSpPr txBox="1"/>
          <p:nvPr/>
        </p:nvSpPr>
        <p:spPr>
          <a:xfrm>
            <a:off x="1202776" y="1973857"/>
            <a:ext cx="5203945" cy="1015663"/>
          </a:xfrm>
          <a:prstGeom prst="rect">
            <a:avLst/>
          </a:prstGeom>
          <a:noFill/>
        </p:spPr>
        <p:txBody>
          <a:bodyPr wrap="square" rtlCol="0">
            <a:spAutoFit/>
          </a:bodyPr>
          <a:lstStyle/>
          <a:p>
            <a:r>
              <a:rPr lang="en-US" sz="6000" b="1" dirty="0">
                <a:solidFill>
                  <a:schemeClr val="bg1"/>
                </a:solidFill>
              </a:rPr>
              <a:t>TUJUAN</a:t>
            </a:r>
            <a:endParaRPr lang="id-ID" sz="6000" b="1" dirty="0">
              <a:solidFill>
                <a:schemeClr val="bg1"/>
              </a:solidFill>
            </a:endParaRPr>
          </a:p>
        </p:txBody>
      </p:sp>
      <p:grpSp>
        <p:nvGrpSpPr>
          <p:cNvPr id="10" name="Group 9">
            <a:extLst>
              <a:ext uri="{FF2B5EF4-FFF2-40B4-BE49-F238E27FC236}">
                <a16:creationId xmlns:a16="http://schemas.microsoft.com/office/drawing/2014/main" id="{0C9963ED-E0EE-A445-E52C-592FCA850800}"/>
              </a:ext>
            </a:extLst>
          </p:cNvPr>
          <p:cNvGrpSpPr/>
          <p:nvPr/>
        </p:nvGrpSpPr>
        <p:grpSpPr>
          <a:xfrm>
            <a:off x="9789509" y="169024"/>
            <a:ext cx="2249361" cy="1045921"/>
            <a:chOff x="5232400" y="-221728"/>
            <a:chExt cx="3092350" cy="1406759"/>
          </a:xfrm>
        </p:grpSpPr>
        <p:sp>
          <p:nvSpPr>
            <p:cNvPr id="11" name="Rectangle: Rounded Corners 10">
              <a:extLst>
                <a:ext uri="{FF2B5EF4-FFF2-40B4-BE49-F238E27FC236}">
                  <a16:creationId xmlns:a16="http://schemas.microsoft.com/office/drawing/2014/main" id="{2B4FB105-DBBF-1252-28CE-1FF2D5CE06B7}"/>
                </a:ext>
              </a:extLst>
            </p:cNvPr>
            <p:cNvSpPr/>
            <p:nvPr/>
          </p:nvSpPr>
          <p:spPr>
            <a:xfrm>
              <a:off x="5232400" y="-112067"/>
              <a:ext cx="2908300" cy="98899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2" name="Picture 11">
              <a:extLst>
                <a:ext uri="{FF2B5EF4-FFF2-40B4-BE49-F238E27FC236}">
                  <a16:creationId xmlns:a16="http://schemas.microsoft.com/office/drawing/2014/main" id="{417E61D9-7E7E-5EB3-8139-D5E546BF05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39874">
              <a:off x="5826346" y="-221728"/>
              <a:ext cx="2498404" cy="1406759"/>
            </a:xfrm>
            <a:prstGeom prst="rect">
              <a:avLst/>
            </a:prstGeom>
          </p:spPr>
        </p:pic>
        <p:pic>
          <p:nvPicPr>
            <p:cNvPr id="13" name="Picture 12">
              <a:extLst>
                <a:ext uri="{FF2B5EF4-FFF2-40B4-BE49-F238E27FC236}">
                  <a16:creationId xmlns:a16="http://schemas.microsoft.com/office/drawing/2014/main" id="{FBDDFA2C-C7DB-D448-A8E8-EFC9D20617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1550" y="98366"/>
              <a:ext cx="641561" cy="645426"/>
            </a:xfrm>
            <a:prstGeom prst="rect">
              <a:avLst/>
            </a:prstGeom>
          </p:spPr>
        </p:pic>
      </p:grpSp>
      <p:pic>
        <p:nvPicPr>
          <p:cNvPr id="18" name="Picture 17">
            <a:extLst>
              <a:ext uri="{FF2B5EF4-FFF2-40B4-BE49-F238E27FC236}">
                <a16:creationId xmlns:a16="http://schemas.microsoft.com/office/drawing/2014/main" id="{501395E1-5DAE-00D0-ECB4-AED12E1FA931}"/>
              </a:ext>
            </a:extLst>
          </p:cNvPr>
          <p:cNvPicPr>
            <a:picLocks noChangeAspect="1"/>
          </p:cNvPicPr>
          <p:nvPr/>
        </p:nvPicPr>
        <p:blipFill>
          <a:blip r:embed="rId6"/>
          <a:stretch>
            <a:fillRect/>
          </a:stretch>
        </p:blipFill>
        <p:spPr>
          <a:xfrm>
            <a:off x="17671978" y="4351648"/>
            <a:ext cx="8705843" cy="2408129"/>
          </a:xfrm>
          <a:prstGeom prst="rect">
            <a:avLst/>
          </a:prstGeom>
        </p:spPr>
      </p:pic>
      <p:pic>
        <p:nvPicPr>
          <p:cNvPr id="19" name="Picture 18">
            <a:extLst>
              <a:ext uri="{FF2B5EF4-FFF2-40B4-BE49-F238E27FC236}">
                <a16:creationId xmlns:a16="http://schemas.microsoft.com/office/drawing/2014/main" id="{5E5E7277-E28A-B7B1-1364-9BBC36210488}"/>
              </a:ext>
            </a:extLst>
          </p:cNvPr>
          <p:cNvPicPr>
            <a:picLocks noChangeAspect="1"/>
          </p:cNvPicPr>
          <p:nvPr/>
        </p:nvPicPr>
        <p:blipFill>
          <a:blip r:embed="rId7"/>
          <a:stretch>
            <a:fillRect/>
          </a:stretch>
        </p:blipFill>
        <p:spPr>
          <a:xfrm>
            <a:off x="-20961627" y="6150802"/>
            <a:ext cx="8468078" cy="1414395"/>
          </a:xfrm>
          <a:prstGeom prst="rect">
            <a:avLst/>
          </a:prstGeom>
        </p:spPr>
      </p:pic>
      <p:grpSp>
        <p:nvGrpSpPr>
          <p:cNvPr id="27" name="Group 26">
            <a:extLst>
              <a:ext uri="{FF2B5EF4-FFF2-40B4-BE49-F238E27FC236}">
                <a16:creationId xmlns:a16="http://schemas.microsoft.com/office/drawing/2014/main" id="{6788EBFE-4A73-D218-7C3B-00A7F55C5D5D}"/>
              </a:ext>
            </a:extLst>
          </p:cNvPr>
          <p:cNvGrpSpPr/>
          <p:nvPr/>
        </p:nvGrpSpPr>
        <p:grpSpPr>
          <a:xfrm>
            <a:off x="272397" y="14238588"/>
            <a:ext cx="8340812" cy="1304985"/>
            <a:chOff x="990856" y="4731888"/>
            <a:chExt cx="8340812" cy="1304985"/>
          </a:xfrm>
        </p:grpSpPr>
        <p:sp>
          <p:nvSpPr>
            <p:cNvPr id="28" name="Flowchart: Data 6">
              <a:extLst>
                <a:ext uri="{FF2B5EF4-FFF2-40B4-BE49-F238E27FC236}">
                  <a16:creationId xmlns:a16="http://schemas.microsoft.com/office/drawing/2014/main" id="{1FFEC6D8-4567-1209-F9E2-956214D33FFF}"/>
                </a:ext>
              </a:extLst>
            </p:cNvPr>
            <p:cNvSpPr/>
            <p:nvPr/>
          </p:nvSpPr>
          <p:spPr>
            <a:xfrm flipH="1">
              <a:off x="8011296" y="4792547"/>
              <a:ext cx="1320372" cy="15660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2315 h 12315"/>
                <a:gd name="connsiteX1" fmla="*/ 2000 w 10000"/>
                <a:gd name="connsiteY1" fmla="*/ 0 h 12315"/>
                <a:gd name="connsiteX2" fmla="*/ 10000 w 10000"/>
                <a:gd name="connsiteY2" fmla="*/ 2315 h 12315"/>
                <a:gd name="connsiteX3" fmla="*/ 8000 w 10000"/>
                <a:gd name="connsiteY3" fmla="*/ 12315 h 12315"/>
                <a:gd name="connsiteX4" fmla="*/ 0 w 10000"/>
                <a:gd name="connsiteY4" fmla="*/ 12315 h 12315"/>
                <a:gd name="connsiteX0" fmla="*/ 0 w 10000"/>
                <a:gd name="connsiteY0" fmla="*/ 16614 h 16614"/>
                <a:gd name="connsiteX1" fmla="*/ 4728 w 10000"/>
                <a:gd name="connsiteY1" fmla="*/ 0 h 16614"/>
                <a:gd name="connsiteX2" fmla="*/ 10000 w 10000"/>
                <a:gd name="connsiteY2" fmla="*/ 6614 h 16614"/>
                <a:gd name="connsiteX3" fmla="*/ 8000 w 10000"/>
                <a:gd name="connsiteY3" fmla="*/ 16614 h 16614"/>
                <a:gd name="connsiteX4" fmla="*/ 0 w 10000"/>
                <a:gd name="connsiteY4" fmla="*/ 16614 h 16614"/>
                <a:gd name="connsiteX0" fmla="*/ 0 w 8016"/>
                <a:gd name="connsiteY0" fmla="*/ 5370 h 16614"/>
                <a:gd name="connsiteX1" fmla="*/ 2744 w 8016"/>
                <a:gd name="connsiteY1" fmla="*/ 0 h 16614"/>
                <a:gd name="connsiteX2" fmla="*/ 8016 w 8016"/>
                <a:gd name="connsiteY2" fmla="*/ 6614 h 16614"/>
                <a:gd name="connsiteX3" fmla="*/ 6016 w 8016"/>
                <a:gd name="connsiteY3" fmla="*/ 16614 h 16614"/>
                <a:gd name="connsiteX4" fmla="*/ 0 w 8016"/>
                <a:gd name="connsiteY4" fmla="*/ 5370 h 16614"/>
                <a:gd name="connsiteX0" fmla="*/ 0 w 9175"/>
                <a:gd name="connsiteY0" fmla="*/ 3431 h 10199"/>
                <a:gd name="connsiteX1" fmla="*/ 3423 w 9175"/>
                <a:gd name="connsiteY1" fmla="*/ 199 h 10199"/>
                <a:gd name="connsiteX2" fmla="*/ 9175 w 9175"/>
                <a:gd name="connsiteY2" fmla="*/ 0 h 10199"/>
                <a:gd name="connsiteX3" fmla="*/ 7505 w 9175"/>
                <a:gd name="connsiteY3" fmla="*/ 10199 h 10199"/>
                <a:gd name="connsiteX4" fmla="*/ 0 w 9175"/>
                <a:gd name="connsiteY4" fmla="*/ 3431 h 10199"/>
                <a:gd name="connsiteX0" fmla="*/ 0 w 10000"/>
                <a:gd name="connsiteY0" fmla="*/ 3364 h 3364"/>
                <a:gd name="connsiteX1" fmla="*/ 3731 w 10000"/>
                <a:gd name="connsiteY1" fmla="*/ 195 h 3364"/>
                <a:gd name="connsiteX2" fmla="*/ 10000 w 10000"/>
                <a:gd name="connsiteY2" fmla="*/ 0 h 3364"/>
                <a:gd name="connsiteX3" fmla="*/ 6831 w 10000"/>
                <a:gd name="connsiteY3" fmla="*/ 3169 h 3364"/>
                <a:gd name="connsiteX4" fmla="*/ 0 w 10000"/>
                <a:gd name="connsiteY4" fmla="*/ 3364 h 3364"/>
                <a:gd name="connsiteX0" fmla="*/ 0 w 10000"/>
                <a:gd name="connsiteY0" fmla="*/ 11741 h 11741"/>
                <a:gd name="connsiteX1" fmla="*/ 4068 w 10000"/>
                <a:gd name="connsiteY1" fmla="*/ 0 h 11741"/>
                <a:gd name="connsiteX2" fmla="*/ 10000 w 10000"/>
                <a:gd name="connsiteY2" fmla="*/ 1741 h 11741"/>
                <a:gd name="connsiteX3" fmla="*/ 6831 w 10000"/>
                <a:gd name="connsiteY3" fmla="*/ 11161 h 11741"/>
                <a:gd name="connsiteX4" fmla="*/ 0 w 10000"/>
                <a:gd name="connsiteY4" fmla="*/ 11741 h 11741"/>
                <a:gd name="connsiteX0" fmla="*/ 0 w 10000"/>
                <a:gd name="connsiteY0" fmla="*/ 10000 h 10000"/>
                <a:gd name="connsiteX1" fmla="*/ 4068 w 10000"/>
                <a:gd name="connsiteY1" fmla="*/ 580 h 10000"/>
                <a:gd name="connsiteX2" fmla="*/ 10000 w 10000"/>
                <a:gd name="connsiteY2" fmla="*/ 0 h 10000"/>
                <a:gd name="connsiteX3" fmla="*/ 6831 w 10000"/>
                <a:gd name="connsiteY3" fmla="*/ 9420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4068" y="580"/>
                  </a:lnTo>
                  <a:lnTo>
                    <a:pt x="10000" y="0"/>
                  </a:lnTo>
                  <a:lnTo>
                    <a:pt x="6831" y="9420"/>
                  </a:lnTo>
                  <a:lnTo>
                    <a:pt x="0" y="10000"/>
                  </a:lnTo>
                  <a:close/>
                </a:path>
              </a:pathLst>
            </a:custGeom>
            <a:gradFill>
              <a:gsLst>
                <a:gs pos="99000">
                  <a:srgbClr val="507C89">
                    <a:lumMod val="17000"/>
                  </a:srgbClr>
                </a:gs>
                <a:gs pos="0">
                  <a:srgbClr val="507C89">
                    <a:lumMod val="78000"/>
                  </a:srgbClr>
                </a:gs>
              </a:gsLst>
              <a:lin ang="10800000" scaled="1"/>
            </a:gra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cs typeface="+mn-cs"/>
              </a:endParaRPr>
            </a:p>
          </p:txBody>
        </p:sp>
        <p:sp>
          <p:nvSpPr>
            <p:cNvPr id="29" name="Rectangle 28">
              <a:extLst>
                <a:ext uri="{FF2B5EF4-FFF2-40B4-BE49-F238E27FC236}">
                  <a16:creationId xmlns:a16="http://schemas.microsoft.com/office/drawing/2014/main" id="{749B3AC8-1AD8-81EF-ED05-69A5DBA43B45}"/>
                </a:ext>
              </a:extLst>
            </p:cNvPr>
            <p:cNvSpPr/>
            <p:nvPr/>
          </p:nvSpPr>
          <p:spPr>
            <a:xfrm>
              <a:off x="7726468" y="4731888"/>
              <a:ext cx="995966" cy="1304985"/>
            </a:xfrm>
            <a:prstGeom prst="rect">
              <a:avLst/>
            </a:prstGeom>
            <a:gradFill flip="none" rotWithShape="1">
              <a:gsLst>
                <a:gs pos="99000">
                  <a:srgbClr val="507C89">
                    <a:lumMod val="62000"/>
                  </a:srgbClr>
                </a:gs>
                <a:gs pos="44000">
                  <a:srgbClr val="507C89">
                    <a:lumMod val="80000"/>
                  </a:srgbClr>
                </a:gs>
              </a:gsLst>
              <a:lin ang="5400000" scaled="1"/>
              <a:tileRect/>
            </a:gradFill>
            <a:ln w="12700" cap="flat" cmpd="sng" algn="ctr">
              <a:noFill/>
              <a:prstDash val="solid"/>
              <a:miter lim="800000"/>
            </a:ln>
            <a:effectLst/>
            <a:scene3d>
              <a:camera prst="orthographicFront">
                <a:rot lat="20466618" lon="2567695" rev="20598856"/>
              </a:camera>
              <a:lightRig rig="threePt" dir="t"/>
            </a:scene3d>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dirty="0">
                <a:ln>
                  <a:noFill/>
                </a:ln>
                <a:solidFill>
                  <a:prstClr val="white"/>
                </a:solidFill>
                <a:effectLst/>
                <a:uLnTx/>
                <a:uFillTx/>
                <a:latin typeface="Arial"/>
                <a:cs typeface="+mn-cs"/>
              </a:endParaRPr>
            </a:p>
          </p:txBody>
        </p:sp>
        <p:sp>
          <p:nvSpPr>
            <p:cNvPr id="30" name="TextBox 29">
              <a:extLst>
                <a:ext uri="{FF2B5EF4-FFF2-40B4-BE49-F238E27FC236}">
                  <a16:creationId xmlns:a16="http://schemas.microsoft.com/office/drawing/2014/main" id="{790E4AF6-0638-2972-39B5-594EF3ABB2F9}"/>
                </a:ext>
              </a:extLst>
            </p:cNvPr>
            <p:cNvSpPr txBox="1"/>
            <p:nvPr/>
          </p:nvSpPr>
          <p:spPr>
            <a:xfrm>
              <a:off x="1840555" y="4763612"/>
              <a:ext cx="5752703" cy="954107"/>
            </a:xfrm>
            <a:prstGeom prst="rect">
              <a:avLst/>
            </a:prstGeom>
            <a:noFill/>
          </p:spPr>
          <p:txBody>
            <a:bodyPr wrap="square" rtlCol="0">
              <a:spAutoFit/>
            </a:bodyPr>
            <a:lstStyle/>
            <a:p>
              <a:pPr marL="0" marR="0" lvl="0" indent="0" defTabSz="914286" eaLnBrk="1" fontAlgn="auto" latinLnBrk="0" hangingPunct="1">
                <a:lnSpc>
                  <a:spcPct val="100000"/>
                </a:lnSpc>
                <a:spcBef>
                  <a:spcPts val="0"/>
                </a:spcBef>
                <a:spcAft>
                  <a:spcPts val="0"/>
                </a:spcAft>
                <a:buClrTx/>
                <a:buSzTx/>
                <a:buFontTx/>
                <a:buNone/>
                <a:tabLst/>
                <a:defRPr/>
              </a:pPr>
              <a:r>
                <a:rPr lang="id-ID" sz="1400" b="1" dirty="0">
                  <a:solidFill>
                    <a:schemeClr val="bg1"/>
                  </a:solidFill>
                </a:rPr>
                <a:t>Penelitian ini bertujuan untuk menganalisis dinamika sosial yang tercermin dalam Gadis Kretek karya Ratih Kumala, dengan fokus pada aspek perubahan sosial dalam masyarakat, seperti kesetaraan gender, hubungan keluarga, dan norma budaya Jawa yang digambarkan dalam cerita.</a:t>
              </a:r>
              <a:endParaRPr kumimoji="0" lang="en-US" altLang="ko-KR" sz="1400" b="1" i="0" u="none" strike="noStrike" kern="0" cap="none" spc="0" normalizeH="0" baseline="0" noProof="0" dirty="0">
                <a:ln>
                  <a:noFill/>
                </a:ln>
                <a:solidFill>
                  <a:schemeClr val="bg1"/>
                </a:solidFill>
                <a:effectLst/>
                <a:uLnTx/>
                <a:uFillTx/>
                <a:latin typeface="Arial"/>
              </a:endParaRPr>
            </a:p>
          </p:txBody>
        </p:sp>
        <p:cxnSp>
          <p:nvCxnSpPr>
            <p:cNvPr id="31" name="Straight Connector 30">
              <a:extLst>
                <a:ext uri="{FF2B5EF4-FFF2-40B4-BE49-F238E27FC236}">
                  <a16:creationId xmlns:a16="http://schemas.microsoft.com/office/drawing/2014/main" id="{D2575317-AF45-8A94-8F7A-D2C030492AFD}"/>
                </a:ext>
              </a:extLst>
            </p:cNvPr>
            <p:cNvCxnSpPr>
              <a:cxnSpLocks/>
            </p:cNvCxnSpPr>
            <p:nvPr/>
          </p:nvCxnSpPr>
          <p:spPr>
            <a:xfrm flipV="1">
              <a:off x="1778671" y="5698679"/>
              <a:ext cx="5112000" cy="9524"/>
            </a:xfrm>
            <a:prstGeom prst="line">
              <a:avLst/>
            </a:prstGeom>
            <a:noFill/>
            <a:ln w="12700" cap="flat" cmpd="sng" algn="ctr">
              <a:solidFill>
                <a:srgbClr val="9CCCD2"/>
              </a:solidFill>
              <a:prstDash val="solid"/>
              <a:miter lim="800000"/>
              <a:tailEnd type="oval"/>
            </a:ln>
            <a:effectLst/>
          </p:spPr>
        </p:cxnSp>
        <p:sp>
          <p:nvSpPr>
            <p:cNvPr id="32" name="Rectangle 31">
              <a:extLst>
                <a:ext uri="{FF2B5EF4-FFF2-40B4-BE49-F238E27FC236}">
                  <a16:creationId xmlns:a16="http://schemas.microsoft.com/office/drawing/2014/main" id="{DEB2645F-1FF3-75E7-0463-D2EED5CDCB01}"/>
                </a:ext>
              </a:extLst>
            </p:cNvPr>
            <p:cNvSpPr/>
            <p:nvPr/>
          </p:nvSpPr>
          <p:spPr>
            <a:xfrm>
              <a:off x="990856" y="4853931"/>
              <a:ext cx="864000" cy="864000"/>
            </a:xfrm>
            <a:prstGeom prst="rect">
              <a:avLst/>
            </a:prstGeom>
            <a:solidFill>
              <a:srgbClr val="9CCCD2"/>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cs typeface="+mn-cs"/>
              </a:endParaRPr>
            </a:p>
          </p:txBody>
        </p:sp>
        <p:sp>
          <p:nvSpPr>
            <p:cNvPr id="33" name="Rounded Rectangle 27">
              <a:extLst>
                <a:ext uri="{FF2B5EF4-FFF2-40B4-BE49-F238E27FC236}">
                  <a16:creationId xmlns:a16="http://schemas.microsoft.com/office/drawing/2014/main" id="{8796B448-1839-A72C-6A79-C9FB6C3D0C8F}"/>
                </a:ext>
              </a:extLst>
            </p:cNvPr>
            <p:cNvSpPr/>
            <p:nvPr/>
          </p:nvSpPr>
          <p:spPr>
            <a:xfrm>
              <a:off x="1209331" y="5152892"/>
              <a:ext cx="346396" cy="266079"/>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grpSp>
      <p:pic>
        <p:nvPicPr>
          <p:cNvPr id="34" name="Picture 33">
            <a:extLst>
              <a:ext uri="{FF2B5EF4-FFF2-40B4-BE49-F238E27FC236}">
                <a16:creationId xmlns:a16="http://schemas.microsoft.com/office/drawing/2014/main" id="{D8A049C1-4D70-6B95-1FCD-47C1A82FBEF9}"/>
              </a:ext>
            </a:extLst>
          </p:cNvPr>
          <p:cNvPicPr>
            <a:picLocks noChangeAspect="1"/>
          </p:cNvPicPr>
          <p:nvPr/>
        </p:nvPicPr>
        <p:blipFill>
          <a:blip r:embed="rId8"/>
          <a:stretch>
            <a:fillRect/>
          </a:stretch>
        </p:blipFill>
        <p:spPr>
          <a:xfrm>
            <a:off x="16802682" y="-39595"/>
            <a:ext cx="8833870" cy="2511770"/>
          </a:xfrm>
          <a:prstGeom prst="rect">
            <a:avLst/>
          </a:prstGeom>
        </p:spPr>
      </p:pic>
      <p:sp>
        <p:nvSpPr>
          <p:cNvPr id="2" name="TextBox 1">
            <a:extLst>
              <a:ext uri="{FF2B5EF4-FFF2-40B4-BE49-F238E27FC236}">
                <a16:creationId xmlns:a16="http://schemas.microsoft.com/office/drawing/2014/main" id="{A35F0481-56FD-459A-8BFA-6B679FFF66FD}"/>
              </a:ext>
            </a:extLst>
          </p:cNvPr>
          <p:cNvSpPr txBox="1"/>
          <p:nvPr/>
        </p:nvSpPr>
        <p:spPr>
          <a:xfrm>
            <a:off x="1224887" y="3165844"/>
            <a:ext cx="8180397" cy="2461508"/>
          </a:xfrm>
          <a:prstGeom prst="rect">
            <a:avLst/>
          </a:prstGeom>
          <a:noFill/>
        </p:spPr>
        <p:txBody>
          <a:bodyPr wrap="square" rtlCol="0">
            <a:spAutoFit/>
          </a:bodyPr>
          <a:lstStyle/>
          <a:p>
            <a:pPr marL="342900" lvl="0" indent="-342900">
              <a:lnSpc>
                <a:spcPct val="107000"/>
              </a:lnSpc>
              <a:spcAft>
                <a:spcPts val="800"/>
              </a:spcAft>
              <a:buFont typeface="+mj-lt"/>
              <a:buAutoNum type="arabicPeriod"/>
              <a:tabLst>
                <a:tab pos="457200" algn="l"/>
              </a:tabLst>
            </a:pPr>
            <a:r>
              <a:rPr lang="en-ID" sz="1800" b="1"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Perubahan</a:t>
            </a:r>
            <a:r>
              <a:rPr lang="en-ID"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ID" sz="1800" b="1"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sosial</a:t>
            </a:r>
            <a:r>
              <a:rPr lang="en-ID"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ID" sz="1800" b="1"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dalam</a:t>
            </a:r>
            <a:r>
              <a:rPr lang="en-ID"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ID" sz="1800" b="1"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masyarakat</a:t>
            </a:r>
            <a:r>
              <a:rPr lang="en-ID"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ID" sz="18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khususnya</a:t>
            </a:r>
            <a:r>
              <a:rPr lang="en-ID"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pada masa Indonesia </a:t>
            </a:r>
            <a:r>
              <a:rPr lang="en-ID" sz="18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tahun</a:t>
            </a:r>
            <a:r>
              <a:rPr lang="en-ID"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1930-an,</a:t>
            </a:r>
          </a:p>
          <a:p>
            <a:pPr marL="342900" lvl="0" indent="-342900">
              <a:lnSpc>
                <a:spcPct val="107000"/>
              </a:lnSpc>
              <a:spcAft>
                <a:spcPts val="800"/>
              </a:spcAft>
              <a:buFont typeface="+mj-lt"/>
              <a:buAutoNum type="arabicPeriod"/>
              <a:tabLst>
                <a:tab pos="457200" algn="l"/>
              </a:tabLst>
            </a:pPr>
            <a:r>
              <a:rPr lang="en-ID" sz="1800" b="1"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Kesetaraan</a:t>
            </a:r>
            <a:r>
              <a:rPr lang="en-ID"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gender dan </a:t>
            </a:r>
            <a:r>
              <a:rPr lang="en-ID" sz="1800" b="1"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perjuangan</a:t>
            </a:r>
            <a:r>
              <a:rPr lang="en-ID"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ID" sz="1800" b="1"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perempuan</a:t>
            </a:r>
            <a:r>
              <a:rPr lang="en-ID"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yang </a:t>
            </a:r>
            <a:r>
              <a:rPr lang="en-ID" sz="18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direpresentasikan</a:t>
            </a:r>
            <a:r>
              <a:rPr lang="en-ID"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ID" sz="18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melalui</a:t>
            </a:r>
            <a:r>
              <a:rPr lang="en-ID"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ID" sz="18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karakter</a:t>
            </a:r>
            <a:r>
              <a:rPr lang="en-ID"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ID" sz="18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Jeng</a:t>
            </a:r>
            <a:r>
              <a:rPr lang="en-ID"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Yah dan </a:t>
            </a:r>
            <a:r>
              <a:rPr lang="en-ID" sz="18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Roemaisa</a:t>
            </a:r>
            <a:r>
              <a:rPr lang="en-ID"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spcAft>
                <a:spcPts val="800"/>
              </a:spcAft>
              <a:buFont typeface="+mj-lt"/>
              <a:buAutoNum type="arabicPeriod"/>
              <a:tabLst>
                <a:tab pos="457200" algn="l"/>
              </a:tabLst>
            </a:pPr>
            <a:r>
              <a:rPr lang="en-ID" sz="1800" b="1"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Hubungan</a:t>
            </a:r>
            <a:r>
              <a:rPr lang="en-ID"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ID" sz="1800" b="1"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keluarga</a:t>
            </a:r>
            <a:r>
              <a:rPr lang="en-ID"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dan </a:t>
            </a:r>
            <a:r>
              <a:rPr lang="en-ID" sz="1800" b="1"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konflik</a:t>
            </a:r>
            <a:r>
              <a:rPr lang="en-ID"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internal</a:t>
            </a:r>
            <a:r>
              <a:rPr lang="en-ID"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ID" sz="18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serta</a:t>
            </a:r>
            <a:r>
              <a:rPr lang="en-ID"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ID" sz="18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bagaimana</a:t>
            </a:r>
            <a:r>
              <a:rPr lang="en-ID"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ID" sz="18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konflik</a:t>
            </a:r>
            <a:r>
              <a:rPr lang="en-ID"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ID" sz="18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tersebut</a:t>
            </a:r>
            <a:r>
              <a:rPr lang="en-ID"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ID" sz="18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mencerminkan</a:t>
            </a:r>
            <a:r>
              <a:rPr lang="en-ID"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ID" sz="18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pergeseran</a:t>
            </a:r>
            <a:r>
              <a:rPr lang="en-ID"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ID" sz="18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nilai</a:t>
            </a:r>
            <a:r>
              <a:rPr lang="en-ID"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spcAft>
                <a:spcPts val="800"/>
              </a:spcAft>
              <a:buFont typeface="+mj-lt"/>
              <a:buAutoNum type="arabicPeriod"/>
              <a:tabLst>
                <a:tab pos="457200" algn="l"/>
              </a:tabLst>
            </a:pPr>
            <a:r>
              <a:rPr lang="en-ID"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Norma </a:t>
            </a:r>
            <a:r>
              <a:rPr lang="en-ID" sz="1800" b="1"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budaya</a:t>
            </a:r>
            <a:r>
              <a:rPr lang="en-ID"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ID" sz="1800" b="1"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Jawa</a:t>
            </a:r>
            <a:r>
              <a:rPr lang="en-ID"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ID" sz="18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dalam</a:t>
            </a:r>
            <a:r>
              <a:rPr lang="en-ID"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ID" sz="18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ketegangan</a:t>
            </a:r>
            <a:r>
              <a:rPr lang="en-ID"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ID" sz="18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antara</a:t>
            </a:r>
            <a:r>
              <a:rPr lang="en-ID"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ID" sz="18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tradisi</a:t>
            </a:r>
            <a:r>
              <a:rPr lang="en-ID"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dan </a:t>
            </a:r>
            <a:r>
              <a:rPr lang="en-ID" sz="18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modernitas</a:t>
            </a:r>
            <a:r>
              <a:rPr lang="en-ID"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194909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D842EEA-36C9-BD28-7DE8-8304145D44C5}"/>
              </a:ext>
            </a:extLst>
          </p:cNvPr>
          <p:cNvPicPr>
            <a:picLocks noGrp="1" noChangeAspect="1"/>
          </p:cNvPicPr>
          <p:nvPr>
            <p:ph idx="1"/>
          </p:nvPr>
        </p:nvPicPr>
        <p:blipFill>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5854" b="76307"/>
          <a:stretch/>
        </p:blipFill>
        <p:spPr>
          <a:xfrm>
            <a:off x="-12292041" y="0"/>
            <a:ext cx="44502294" cy="9398000"/>
          </a:xfrm>
        </p:spPr>
      </p:pic>
      <p:pic>
        <p:nvPicPr>
          <p:cNvPr id="47" name="Picture 46">
            <a:extLst>
              <a:ext uri="{FF2B5EF4-FFF2-40B4-BE49-F238E27FC236}">
                <a16:creationId xmlns:a16="http://schemas.microsoft.com/office/drawing/2014/main" id="{279746E0-3D1E-974B-6259-A7566566DDE8}"/>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saturation sat="0"/>
                    </a14:imgEffect>
                    <a14:imgEffect>
                      <a14:brightnessContrast bright="-40000" contrast="-20000"/>
                    </a14:imgEffect>
                  </a14:imgLayer>
                </a14:imgProps>
              </a:ext>
            </a:extLst>
          </a:blip>
          <a:stretch>
            <a:fillRect/>
          </a:stretch>
        </p:blipFill>
        <p:spPr>
          <a:xfrm>
            <a:off x="-9933533" y="2280510"/>
            <a:ext cx="18732808" cy="8270535"/>
          </a:xfrm>
          <a:prstGeom prst="rect">
            <a:avLst/>
          </a:prstGeom>
        </p:spPr>
      </p:pic>
      <p:grpSp>
        <p:nvGrpSpPr>
          <p:cNvPr id="7" name="Group 6">
            <a:extLst>
              <a:ext uri="{FF2B5EF4-FFF2-40B4-BE49-F238E27FC236}">
                <a16:creationId xmlns:a16="http://schemas.microsoft.com/office/drawing/2014/main" id="{FF86F14B-8950-B54A-6F55-4453FC3E5A4D}"/>
              </a:ext>
            </a:extLst>
          </p:cNvPr>
          <p:cNvGrpSpPr/>
          <p:nvPr/>
        </p:nvGrpSpPr>
        <p:grpSpPr>
          <a:xfrm>
            <a:off x="173905" y="190166"/>
            <a:ext cx="2249361" cy="1045921"/>
            <a:chOff x="5232400" y="-221728"/>
            <a:chExt cx="3092350" cy="1406759"/>
          </a:xfrm>
        </p:grpSpPr>
        <p:sp>
          <p:nvSpPr>
            <p:cNvPr id="8" name="Rectangle: Rounded Corners 7">
              <a:extLst>
                <a:ext uri="{FF2B5EF4-FFF2-40B4-BE49-F238E27FC236}">
                  <a16:creationId xmlns:a16="http://schemas.microsoft.com/office/drawing/2014/main" id="{F7AA8DB8-46D3-AA18-1025-2571D1B6DC99}"/>
                </a:ext>
              </a:extLst>
            </p:cNvPr>
            <p:cNvSpPr/>
            <p:nvPr/>
          </p:nvSpPr>
          <p:spPr>
            <a:xfrm>
              <a:off x="5232400" y="-112067"/>
              <a:ext cx="2908300" cy="98899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9" name="Picture 8">
              <a:extLst>
                <a:ext uri="{FF2B5EF4-FFF2-40B4-BE49-F238E27FC236}">
                  <a16:creationId xmlns:a16="http://schemas.microsoft.com/office/drawing/2014/main" id="{16965621-951D-AAB0-DBB0-2DD0B98B56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39874">
              <a:off x="5826346" y="-221728"/>
              <a:ext cx="2498404" cy="1406759"/>
            </a:xfrm>
            <a:prstGeom prst="rect">
              <a:avLst/>
            </a:prstGeom>
          </p:spPr>
        </p:pic>
        <p:pic>
          <p:nvPicPr>
            <p:cNvPr id="10" name="Picture 9">
              <a:extLst>
                <a:ext uri="{FF2B5EF4-FFF2-40B4-BE49-F238E27FC236}">
                  <a16:creationId xmlns:a16="http://schemas.microsoft.com/office/drawing/2014/main" id="{2007D4F4-7E07-A318-1AC3-6FC95C6160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1550" y="98366"/>
              <a:ext cx="641561" cy="645426"/>
            </a:xfrm>
            <a:prstGeom prst="rect">
              <a:avLst/>
            </a:prstGeom>
          </p:spPr>
        </p:pic>
      </p:grpSp>
      <p:grpSp>
        <p:nvGrpSpPr>
          <p:cNvPr id="46" name="Group 45">
            <a:extLst>
              <a:ext uri="{FF2B5EF4-FFF2-40B4-BE49-F238E27FC236}">
                <a16:creationId xmlns:a16="http://schemas.microsoft.com/office/drawing/2014/main" id="{22C51CBB-E33A-DD77-89BB-BD7C97E4A4EE}"/>
              </a:ext>
            </a:extLst>
          </p:cNvPr>
          <p:cNvGrpSpPr/>
          <p:nvPr/>
        </p:nvGrpSpPr>
        <p:grpSpPr>
          <a:xfrm>
            <a:off x="1843864" y="3541394"/>
            <a:ext cx="8469918" cy="1461217"/>
            <a:chOff x="1843864" y="3541394"/>
            <a:chExt cx="8469918" cy="1461217"/>
          </a:xfrm>
        </p:grpSpPr>
        <p:cxnSp>
          <p:nvCxnSpPr>
            <p:cNvPr id="18" name="Straight Connector 17">
              <a:extLst>
                <a:ext uri="{FF2B5EF4-FFF2-40B4-BE49-F238E27FC236}">
                  <a16:creationId xmlns:a16="http://schemas.microsoft.com/office/drawing/2014/main" id="{82B1586D-1BE4-1905-51D6-B26CBB80B361}"/>
                </a:ext>
              </a:extLst>
            </p:cNvPr>
            <p:cNvCxnSpPr>
              <a:cxnSpLocks/>
            </p:cNvCxnSpPr>
            <p:nvPr/>
          </p:nvCxnSpPr>
          <p:spPr>
            <a:xfrm flipV="1">
              <a:off x="2695370" y="4390152"/>
              <a:ext cx="5112000" cy="9524"/>
            </a:xfrm>
            <a:prstGeom prst="line">
              <a:avLst/>
            </a:prstGeom>
            <a:noFill/>
            <a:ln w="12700" cap="flat" cmpd="sng" algn="ctr">
              <a:solidFill>
                <a:srgbClr val="8CBABE"/>
              </a:solidFill>
              <a:prstDash val="solid"/>
              <a:miter lim="800000"/>
              <a:tailEnd type="oval"/>
            </a:ln>
            <a:effectLst/>
          </p:spPr>
        </p:cxnSp>
        <p:grpSp>
          <p:nvGrpSpPr>
            <p:cNvPr id="44" name="Group 43">
              <a:extLst>
                <a:ext uri="{FF2B5EF4-FFF2-40B4-BE49-F238E27FC236}">
                  <a16:creationId xmlns:a16="http://schemas.microsoft.com/office/drawing/2014/main" id="{C0B40E75-503F-DDA3-90C9-A423A8250B7A}"/>
                </a:ext>
              </a:extLst>
            </p:cNvPr>
            <p:cNvGrpSpPr/>
            <p:nvPr/>
          </p:nvGrpSpPr>
          <p:grpSpPr>
            <a:xfrm>
              <a:off x="1843864" y="3541394"/>
              <a:ext cx="8469918" cy="1461217"/>
              <a:chOff x="1901585" y="3545404"/>
              <a:chExt cx="8469918" cy="1461217"/>
            </a:xfrm>
          </p:grpSpPr>
          <p:sp>
            <p:nvSpPr>
              <p:cNvPr id="35" name="Flowchart: Data 6">
                <a:extLst>
                  <a:ext uri="{FF2B5EF4-FFF2-40B4-BE49-F238E27FC236}">
                    <a16:creationId xmlns:a16="http://schemas.microsoft.com/office/drawing/2014/main" id="{F339DB88-34D9-36A5-2ECC-50403A725CD6}"/>
                  </a:ext>
                </a:extLst>
              </p:cNvPr>
              <p:cNvSpPr/>
              <p:nvPr/>
            </p:nvSpPr>
            <p:spPr>
              <a:xfrm flipH="1">
                <a:off x="8946291" y="3769686"/>
                <a:ext cx="1425212" cy="14752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2315 h 12315"/>
                  <a:gd name="connsiteX1" fmla="*/ 2000 w 10000"/>
                  <a:gd name="connsiteY1" fmla="*/ 0 h 12315"/>
                  <a:gd name="connsiteX2" fmla="*/ 10000 w 10000"/>
                  <a:gd name="connsiteY2" fmla="*/ 2315 h 12315"/>
                  <a:gd name="connsiteX3" fmla="*/ 8000 w 10000"/>
                  <a:gd name="connsiteY3" fmla="*/ 12315 h 12315"/>
                  <a:gd name="connsiteX4" fmla="*/ 0 w 10000"/>
                  <a:gd name="connsiteY4" fmla="*/ 12315 h 12315"/>
                  <a:gd name="connsiteX0" fmla="*/ 0 w 10000"/>
                  <a:gd name="connsiteY0" fmla="*/ 16614 h 16614"/>
                  <a:gd name="connsiteX1" fmla="*/ 4728 w 10000"/>
                  <a:gd name="connsiteY1" fmla="*/ 0 h 16614"/>
                  <a:gd name="connsiteX2" fmla="*/ 10000 w 10000"/>
                  <a:gd name="connsiteY2" fmla="*/ 6614 h 16614"/>
                  <a:gd name="connsiteX3" fmla="*/ 8000 w 10000"/>
                  <a:gd name="connsiteY3" fmla="*/ 16614 h 16614"/>
                  <a:gd name="connsiteX4" fmla="*/ 0 w 10000"/>
                  <a:gd name="connsiteY4" fmla="*/ 16614 h 16614"/>
                  <a:gd name="connsiteX0" fmla="*/ 0 w 8016"/>
                  <a:gd name="connsiteY0" fmla="*/ 5370 h 16614"/>
                  <a:gd name="connsiteX1" fmla="*/ 2744 w 8016"/>
                  <a:gd name="connsiteY1" fmla="*/ 0 h 16614"/>
                  <a:gd name="connsiteX2" fmla="*/ 8016 w 8016"/>
                  <a:gd name="connsiteY2" fmla="*/ 6614 h 16614"/>
                  <a:gd name="connsiteX3" fmla="*/ 6016 w 8016"/>
                  <a:gd name="connsiteY3" fmla="*/ 16614 h 16614"/>
                  <a:gd name="connsiteX4" fmla="*/ 0 w 8016"/>
                  <a:gd name="connsiteY4" fmla="*/ 5370 h 16614"/>
                  <a:gd name="connsiteX0" fmla="*/ 0 w 9175"/>
                  <a:gd name="connsiteY0" fmla="*/ 3431 h 10199"/>
                  <a:gd name="connsiteX1" fmla="*/ 3423 w 9175"/>
                  <a:gd name="connsiteY1" fmla="*/ 199 h 10199"/>
                  <a:gd name="connsiteX2" fmla="*/ 9175 w 9175"/>
                  <a:gd name="connsiteY2" fmla="*/ 0 h 10199"/>
                  <a:gd name="connsiteX3" fmla="*/ 7505 w 9175"/>
                  <a:gd name="connsiteY3" fmla="*/ 10199 h 10199"/>
                  <a:gd name="connsiteX4" fmla="*/ 0 w 9175"/>
                  <a:gd name="connsiteY4" fmla="*/ 3431 h 10199"/>
                  <a:gd name="connsiteX0" fmla="*/ 0 w 10000"/>
                  <a:gd name="connsiteY0" fmla="*/ 3364 h 3364"/>
                  <a:gd name="connsiteX1" fmla="*/ 3731 w 10000"/>
                  <a:gd name="connsiteY1" fmla="*/ 195 h 3364"/>
                  <a:gd name="connsiteX2" fmla="*/ 10000 w 10000"/>
                  <a:gd name="connsiteY2" fmla="*/ 0 h 3364"/>
                  <a:gd name="connsiteX3" fmla="*/ 6831 w 10000"/>
                  <a:gd name="connsiteY3" fmla="*/ 3169 h 3364"/>
                  <a:gd name="connsiteX4" fmla="*/ 0 w 10000"/>
                  <a:gd name="connsiteY4" fmla="*/ 3364 h 3364"/>
                  <a:gd name="connsiteX0" fmla="*/ 0 w 10000"/>
                  <a:gd name="connsiteY0" fmla="*/ 11741 h 11741"/>
                  <a:gd name="connsiteX1" fmla="*/ 4068 w 10000"/>
                  <a:gd name="connsiteY1" fmla="*/ 0 h 11741"/>
                  <a:gd name="connsiteX2" fmla="*/ 10000 w 10000"/>
                  <a:gd name="connsiteY2" fmla="*/ 1741 h 11741"/>
                  <a:gd name="connsiteX3" fmla="*/ 6831 w 10000"/>
                  <a:gd name="connsiteY3" fmla="*/ 11161 h 11741"/>
                  <a:gd name="connsiteX4" fmla="*/ 0 w 10000"/>
                  <a:gd name="connsiteY4" fmla="*/ 11741 h 11741"/>
                  <a:gd name="connsiteX0" fmla="*/ 0 w 10000"/>
                  <a:gd name="connsiteY0" fmla="*/ 10000 h 10000"/>
                  <a:gd name="connsiteX1" fmla="*/ 4068 w 10000"/>
                  <a:gd name="connsiteY1" fmla="*/ 580 h 10000"/>
                  <a:gd name="connsiteX2" fmla="*/ 10000 w 10000"/>
                  <a:gd name="connsiteY2" fmla="*/ 0 h 10000"/>
                  <a:gd name="connsiteX3" fmla="*/ 6831 w 10000"/>
                  <a:gd name="connsiteY3" fmla="*/ 9420 h 10000"/>
                  <a:gd name="connsiteX4" fmla="*/ 0 w 10000"/>
                  <a:gd name="connsiteY4" fmla="*/ 10000 h 10000"/>
                  <a:gd name="connsiteX0" fmla="*/ 0 w 9830"/>
                  <a:gd name="connsiteY0" fmla="*/ 8685 h 9420"/>
                  <a:gd name="connsiteX1" fmla="*/ 3898 w 9830"/>
                  <a:gd name="connsiteY1" fmla="*/ 580 h 9420"/>
                  <a:gd name="connsiteX2" fmla="*/ 9830 w 9830"/>
                  <a:gd name="connsiteY2" fmla="*/ 0 h 9420"/>
                  <a:gd name="connsiteX3" fmla="*/ 6661 w 9830"/>
                  <a:gd name="connsiteY3" fmla="*/ 9420 h 9420"/>
                  <a:gd name="connsiteX4" fmla="*/ 0 w 9830"/>
                  <a:gd name="connsiteY4" fmla="*/ 8685 h 9420"/>
                  <a:gd name="connsiteX0" fmla="*/ 0 w 10000"/>
                  <a:gd name="connsiteY0" fmla="*/ 9220 h 10000"/>
                  <a:gd name="connsiteX1" fmla="*/ 3965 w 10000"/>
                  <a:gd name="connsiteY1" fmla="*/ 616 h 10000"/>
                  <a:gd name="connsiteX2" fmla="*/ 10000 w 10000"/>
                  <a:gd name="connsiteY2" fmla="*/ 0 h 10000"/>
                  <a:gd name="connsiteX3" fmla="*/ 6776 w 10000"/>
                  <a:gd name="connsiteY3" fmla="*/ 10000 h 10000"/>
                  <a:gd name="connsiteX4" fmla="*/ 0 w 10000"/>
                  <a:gd name="connsiteY4" fmla="*/ 9220 h 10000"/>
                  <a:gd name="connsiteX0" fmla="*/ 0 w 10000"/>
                  <a:gd name="connsiteY0" fmla="*/ 9499 h 10000"/>
                  <a:gd name="connsiteX1" fmla="*/ 3965 w 10000"/>
                  <a:gd name="connsiteY1" fmla="*/ 616 h 10000"/>
                  <a:gd name="connsiteX2" fmla="*/ 10000 w 10000"/>
                  <a:gd name="connsiteY2" fmla="*/ 0 h 10000"/>
                  <a:gd name="connsiteX3" fmla="*/ 6776 w 10000"/>
                  <a:gd name="connsiteY3" fmla="*/ 10000 h 10000"/>
                  <a:gd name="connsiteX4" fmla="*/ 0 w 10000"/>
                  <a:gd name="connsiteY4" fmla="*/ 9499 h 10000"/>
                  <a:gd name="connsiteX0" fmla="*/ 0 w 10000"/>
                  <a:gd name="connsiteY0" fmla="*/ 9499 h 10000"/>
                  <a:gd name="connsiteX1" fmla="*/ 4601 w 10000"/>
                  <a:gd name="connsiteY1" fmla="*/ 58 h 10000"/>
                  <a:gd name="connsiteX2" fmla="*/ 10000 w 10000"/>
                  <a:gd name="connsiteY2" fmla="*/ 0 h 10000"/>
                  <a:gd name="connsiteX3" fmla="*/ 6776 w 10000"/>
                  <a:gd name="connsiteY3" fmla="*/ 10000 h 10000"/>
                  <a:gd name="connsiteX4" fmla="*/ 0 w 10000"/>
                  <a:gd name="connsiteY4" fmla="*/ 949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9499"/>
                    </a:moveTo>
                    <a:lnTo>
                      <a:pt x="4601" y="58"/>
                    </a:lnTo>
                    <a:lnTo>
                      <a:pt x="10000" y="0"/>
                    </a:lnTo>
                    <a:lnTo>
                      <a:pt x="6776" y="10000"/>
                    </a:lnTo>
                    <a:cubicBezTo>
                      <a:pt x="4517" y="9740"/>
                      <a:pt x="2403" y="9480"/>
                      <a:pt x="0" y="9499"/>
                    </a:cubicBezTo>
                    <a:close/>
                  </a:path>
                </a:pathLst>
              </a:custGeom>
              <a:gradFill>
                <a:gsLst>
                  <a:gs pos="99000">
                    <a:srgbClr val="507C89">
                      <a:lumMod val="48000"/>
                    </a:srgbClr>
                  </a:gs>
                  <a:gs pos="0">
                    <a:srgbClr val="507C89">
                      <a:lumMod val="90000"/>
                    </a:srgbClr>
                  </a:gs>
                </a:gsLst>
                <a:lin ang="10800000" scaled="1"/>
              </a:gra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dirty="0">
                  <a:ln>
                    <a:noFill/>
                  </a:ln>
                  <a:solidFill>
                    <a:prstClr val="white"/>
                  </a:solidFill>
                  <a:effectLst/>
                  <a:uLnTx/>
                  <a:uFillTx/>
                  <a:latin typeface="Arial"/>
                  <a:cs typeface="+mn-cs"/>
                </a:endParaRPr>
              </a:p>
            </p:txBody>
          </p:sp>
          <p:sp>
            <p:nvSpPr>
              <p:cNvPr id="36" name="Rectangle 35">
                <a:extLst>
                  <a:ext uri="{FF2B5EF4-FFF2-40B4-BE49-F238E27FC236}">
                    <a16:creationId xmlns:a16="http://schemas.microsoft.com/office/drawing/2014/main" id="{0D918A3C-16AC-8433-A72B-BEA2E6066A55}"/>
                  </a:ext>
                </a:extLst>
              </p:cNvPr>
              <p:cNvSpPr/>
              <p:nvPr/>
            </p:nvSpPr>
            <p:spPr>
              <a:xfrm>
                <a:off x="8641869" y="3701636"/>
                <a:ext cx="995966" cy="1304985"/>
              </a:xfrm>
              <a:prstGeom prst="rect">
                <a:avLst/>
              </a:prstGeom>
              <a:gradFill flip="none" rotWithShape="1">
                <a:gsLst>
                  <a:gs pos="99000">
                    <a:srgbClr val="507C89">
                      <a:lumMod val="73000"/>
                    </a:srgbClr>
                  </a:gs>
                  <a:gs pos="0">
                    <a:srgbClr val="507C89">
                      <a:lumMod val="94000"/>
                    </a:srgbClr>
                  </a:gs>
                </a:gsLst>
                <a:lin ang="5400000" scaled="1"/>
                <a:tileRect/>
              </a:gradFill>
              <a:ln w="12700" cap="flat" cmpd="sng" algn="ctr">
                <a:noFill/>
                <a:prstDash val="solid"/>
                <a:miter lim="800000"/>
              </a:ln>
              <a:effectLst/>
              <a:scene3d>
                <a:camera prst="orthographicFront">
                  <a:rot lat="20466618" lon="2567695" rev="20598856"/>
                </a:camera>
                <a:lightRig rig="threePt" dir="t"/>
              </a:scene3d>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cs typeface="+mn-cs"/>
                </a:endParaRPr>
              </a:p>
            </p:txBody>
          </p:sp>
          <p:sp>
            <p:nvSpPr>
              <p:cNvPr id="20" name="Rectangle 19">
                <a:extLst>
                  <a:ext uri="{FF2B5EF4-FFF2-40B4-BE49-F238E27FC236}">
                    <a16:creationId xmlns:a16="http://schemas.microsoft.com/office/drawing/2014/main" id="{4A13C005-C797-F258-78C3-16ED1271693F}"/>
                  </a:ext>
                </a:extLst>
              </p:cNvPr>
              <p:cNvSpPr/>
              <p:nvPr/>
            </p:nvSpPr>
            <p:spPr>
              <a:xfrm>
                <a:off x="1901585" y="3545404"/>
                <a:ext cx="864000" cy="864000"/>
              </a:xfrm>
              <a:prstGeom prst="rect">
                <a:avLst/>
              </a:prstGeom>
              <a:solidFill>
                <a:srgbClr val="8CBABE"/>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cs typeface="+mn-cs"/>
                </a:endParaRPr>
              </a:p>
            </p:txBody>
          </p:sp>
          <p:sp>
            <p:nvSpPr>
              <p:cNvPr id="28" name="TextBox 27">
                <a:extLst>
                  <a:ext uri="{FF2B5EF4-FFF2-40B4-BE49-F238E27FC236}">
                    <a16:creationId xmlns:a16="http://schemas.microsoft.com/office/drawing/2014/main" id="{5EF599A8-319A-3077-400B-94407BA49EB1}"/>
                  </a:ext>
                </a:extLst>
              </p:cNvPr>
              <p:cNvSpPr txBox="1"/>
              <p:nvPr/>
            </p:nvSpPr>
            <p:spPr>
              <a:xfrm>
                <a:off x="2765585" y="3611986"/>
                <a:ext cx="5058466" cy="738664"/>
              </a:xfrm>
              <a:prstGeom prst="rect">
                <a:avLst/>
              </a:prstGeom>
              <a:noFill/>
            </p:spPr>
            <p:txBody>
              <a:bodyPr wrap="square" rtlCol="0">
                <a:spAutoFit/>
              </a:bodyPr>
              <a:lstStyle/>
              <a:p>
                <a:pPr marL="0" marR="0" lvl="0" indent="0" defTabSz="914286" eaLnBrk="1" fontAlgn="auto" latinLnBrk="0" hangingPunct="1">
                  <a:lnSpc>
                    <a:spcPct val="100000"/>
                  </a:lnSpc>
                  <a:spcBef>
                    <a:spcPts val="0"/>
                  </a:spcBef>
                  <a:spcAft>
                    <a:spcPts val="0"/>
                  </a:spcAft>
                  <a:buClrTx/>
                  <a:buSzTx/>
                  <a:buFontTx/>
                  <a:buNone/>
                  <a:tabLst/>
                  <a:defRPr/>
                </a:pPr>
                <a:r>
                  <a:rPr lang="id-ID" sz="1400" b="1" dirty="0">
                    <a:solidFill>
                      <a:schemeClr val="bg1"/>
                    </a:solidFill>
                  </a:rPr>
                  <a:t>dinamika sosial tercermin dalam hubungan antar tokoh, terutama terkait dengan kesetaraan gender, perjuangan perempuan, dan pergeseran nilai-nilai dalam masyarakat Jawa.</a:t>
                </a:r>
                <a:endParaRPr kumimoji="0" lang="en-US" altLang="ko-KR" sz="1400" b="1" i="0" u="none" strike="noStrike" kern="0" cap="none" spc="0" normalizeH="0" baseline="0" noProof="0" dirty="0">
                  <a:ln>
                    <a:noFill/>
                  </a:ln>
                  <a:solidFill>
                    <a:schemeClr val="bg1"/>
                  </a:solidFill>
                  <a:effectLst/>
                  <a:uLnTx/>
                  <a:uFillTx/>
                  <a:latin typeface="Arial"/>
                </a:endParaRPr>
              </a:p>
            </p:txBody>
          </p:sp>
          <p:sp>
            <p:nvSpPr>
              <p:cNvPr id="24" name="Rounded Rectangle 5">
                <a:extLst>
                  <a:ext uri="{FF2B5EF4-FFF2-40B4-BE49-F238E27FC236}">
                    <a16:creationId xmlns:a16="http://schemas.microsoft.com/office/drawing/2014/main" id="{487D8C92-094B-B1F0-19D2-4B6A6704A384}"/>
                  </a:ext>
                </a:extLst>
              </p:cNvPr>
              <p:cNvSpPr/>
              <p:nvPr/>
            </p:nvSpPr>
            <p:spPr>
              <a:xfrm flipH="1">
                <a:off x="2122372" y="3825136"/>
                <a:ext cx="391682" cy="323114"/>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ysClr val="window" lastClr="FFFFFF"/>
              </a:solid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grpSp>
      </p:grpSp>
      <p:grpSp>
        <p:nvGrpSpPr>
          <p:cNvPr id="45" name="Group 44">
            <a:extLst>
              <a:ext uri="{FF2B5EF4-FFF2-40B4-BE49-F238E27FC236}">
                <a16:creationId xmlns:a16="http://schemas.microsoft.com/office/drawing/2014/main" id="{A3737B61-BE10-7296-4C70-8C3C1C02C4DF}"/>
              </a:ext>
            </a:extLst>
          </p:cNvPr>
          <p:cNvGrpSpPr/>
          <p:nvPr/>
        </p:nvGrpSpPr>
        <p:grpSpPr>
          <a:xfrm>
            <a:off x="2528631" y="1414700"/>
            <a:ext cx="8724080" cy="2498496"/>
            <a:chOff x="2577794" y="1571132"/>
            <a:chExt cx="8724080" cy="2498496"/>
          </a:xfrm>
        </p:grpSpPr>
        <p:grpSp>
          <p:nvGrpSpPr>
            <p:cNvPr id="13" name="Group 12">
              <a:extLst>
                <a:ext uri="{FF2B5EF4-FFF2-40B4-BE49-F238E27FC236}">
                  <a16:creationId xmlns:a16="http://schemas.microsoft.com/office/drawing/2014/main" id="{79AC16BB-4FC6-03D1-E962-993809281C4A}"/>
                </a:ext>
              </a:extLst>
            </p:cNvPr>
            <p:cNvGrpSpPr/>
            <p:nvPr/>
          </p:nvGrpSpPr>
          <p:grpSpPr>
            <a:xfrm>
              <a:off x="9959106" y="1571132"/>
              <a:ext cx="1207911" cy="1207911"/>
              <a:chOff x="1259632" y="1927684"/>
              <a:chExt cx="2005372" cy="2005372"/>
            </a:xfrm>
          </p:grpSpPr>
          <p:sp>
            <p:nvSpPr>
              <p:cNvPr id="39" name="Oval 38">
                <a:extLst>
                  <a:ext uri="{FF2B5EF4-FFF2-40B4-BE49-F238E27FC236}">
                    <a16:creationId xmlns:a16="http://schemas.microsoft.com/office/drawing/2014/main" id="{523198EE-5814-F61D-68B5-1F989A3E3DFB}"/>
                  </a:ext>
                </a:extLst>
              </p:cNvPr>
              <p:cNvSpPr/>
              <p:nvPr/>
            </p:nvSpPr>
            <p:spPr>
              <a:xfrm>
                <a:off x="1541124" y="2209176"/>
                <a:ext cx="1442389" cy="1442389"/>
              </a:xfrm>
              <a:prstGeom prst="ellipse">
                <a:avLst/>
              </a:prstGeom>
              <a:noFill/>
              <a:ln w="127000" cap="flat" cmpd="sng" algn="ctr">
                <a:solidFill>
                  <a:srgbClr val="507C89">
                    <a:lumMod val="40000"/>
                    <a:lumOff val="60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cs typeface="+mn-cs"/>
                </a:endParaRPr>
              </a:p>
            </p:txBody>
          </p:sp>
          <p:sp>
            <p:nvSpPr>
              <p:cNvPr id="40" name="Oval 39">
                <a:extLst>
                  <a:ext uri="{FF2B5EF4-FFF2-40B4-BE49-F238E27FC236}">
                    <a16:creationId xmlns:a16="http://schemas.microsoft.com/office/drawing/2014/main" id="{2A69F9A1-6A1C-BC99-F9DE-3755B9DB90B7}"/>
                  </a:ext>
                </a:extLst>
              </p:cNvPr>
              <p:cNvSpPr/>
              <p:nvPr/>
            </p:nvSpPr>
            <p:spPr>
              <a:xfrm>
                <a:off x="1832923" y="2500975"/>
                <a:ext cx="858789" cy="858789"/>
              </a:xfrm>
              <a:prstGeom prst="ellipse">
                <a:avLst/>
              </a:prstGeom>
              <a:noFill/>
              <a:ln w="127000" cap="flat" cmpd="sng" algn="ctr">
                <a:solidFill>
                  <a:srgbClr val="507C89">
                    <a:lumMod val="60000"/>
                    <a:lumOff val="40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dirty="0">
                  <a:ln>
                    <a:noFill/>
                  </a:ln>
                  <a:solidFill>
                    <a:prstClr val="white"/>
                  </a:solidFill>
                  <a:effectLst/>
                  <a:uLnTx/>
                  <a:uFillTx/>
                  <a:latin typeface="Arial"/>
                  <a:cs typeface="+mn-cs"/>
                </a:endParaRPr>
              </a:p>
            </p:txBody>
          </p:sp>
          <p:sp>
            <p:nvSpPr>
              <p:cNvPr id="41" name="Oval 40">
                <a:extLst>
                  <a:ext uri="{FF2B5EF4-FFF2-40B4-BE49-F238E27FC236}">
                    <a16:creationId xmlns:a16="http://schemas.microsoft.com/office/drawing/2014/main" id="{DFDC3E2D-CDD9-61C7-0117-6BADFB45B2C2}"/>
                  </a:ext>
                </a:extLst>
              </p:cNvPr>
              <p:cNvSpPr/>
              <p:nvPr/>
            </p:nvSpPr>
            <p:spPr>
              <a:xfrm>
                <a:off x="1259632" y="1927684"/>
                <a:ext cx="2005372" cy="2005372"/>
              </a:xfrm>
              <a:prstGeom prst="ellipse">
                <a:avLst/>
              </a:prstGeom>
              <a:noFill/>
              <a:ln w="127000" cap="flat" cmpd="sng" algn="ctr">
                <a:solidFill>
                  <a:srgbClr val="507C89">
                    <a:lumMod val="20000"/>
                    <a:lumOff val="80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cs typeface="+mn-cs"/>
                </a:endParaRPr>
              </a:p>
            </p:txBody>
          </p:sp>
        </p:grpSp>
        <p:sp>
          <p:nvSpPr>
            <p:cNvPr id="34" name="Up Arrow 3">
              <a:extLst>
                <a:ext uri="{FF2B5EF4-FFF2-40B4-BE49-F238E27FC236}">
                  <a16:creationId xmlns:a16="http://schemas.microsoft.com/office/drawing/2014/main" id="{98C0F70D-3343-79C7-F08E-E762907A0D3D}"/>
                </a:ext>
              </a:extLst>
            </p:cNvPr>
            <p:cNvSpPr/>
            <p:nvPr/>
          </p:nvSpPr>
          <p:spPr>
            <a:xfrm rot="210358">
              <a:off x="9409538" y="2128321"/>
              <a:ext cx="1892336" cy="1941307"/>
            </a:xfrm>
            <a:prstGeom prst="upArrow">
              <a:avLst/>
            </a:prstGeom>
            <a:gradFill flip="none" rotWithShape="1">
              <a:gsLst>
                <a:gs pos="99000">
                  <a:srgbClr val="507C89"/>
                </a:gs>
                <a:gs pos="0">
                  <a:srgbClr val="507C89">
                    <a:lumMod val="86000"/>
                  </a:srgbClr>
                </a:gs>
              </a:gsLst>
              <a:lin ang="16200000" scaled="1"/>
              <a:tileRect/>
            </a:gradFill>
            <a:ln w="12700" cap="flat" cmpd="sng" algn="ctr">
              <a:noFill/>
              <a:prstDash val="solid"/>
              <a:miter lim="800000"/>
            </a:ln>
            <a:effectLst/>
            <a:scene3d>
              <a:camera prst="orthographicFront">
                <a:rot lat="20466618" lon="2567695" rev="20598856"/>
              </a:camera>
              <a:lightRig rig="threePt" dir="t"/>
            </a:scene3d>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dirty="0">
                <a:ln>
                  <a:noFill/>
                </a:ln>
                <a:solidFill>
                  <a:prstClr val="white"/>
                </a:solidFill>
                <a:effectLst/>
                <a:uLnTx/>
                <a:uFillTx/>
                <a:latin typeface="Arial"/>
                <a:cs typeface="+mn-cs"/>
              </a:endParaRPr>
            </a:p>
          </p:txBody>
        </p:sp>
        <p:cxnSp>
          <p:nvCxnSpPr>
            <p:cNvPr id="15" name="Straight Connector 14">
              <a:extLst>
                <a:ext uri="{FF2B5EF4-FFF2-40B4-BE49-F238E27FC236}">
                  <a16:creationId xmlns:a16="http://schemas.microsoft.com/office/drawing/2014/main" id="{CBA08892-AD8B-C229-D3FD-761A785BA859}"/>
                </a:ext>
              </a:extLst>
            </p:cNvPr>
            <p:cNvCxnSpPr>
              <a:cxnSpLocks/>
            </p:cNvCxnSpPr>
            <p:nvPr/>
          </p:nvCxnSpPr>
          <p:spPr>
            <a:xfrm>
              <a:off x="3441890" y="3072949"/>
              <a:ext cx="5352490" cy="8675"/>
            </a:xfrm>
            <a:prstGeom prst="line">
              <a:avLst/>
            </a:prstGeom>
            <a:noFill/>
            <a:ln w="12700" cap="flat" cmpd="sng" algn="ctr">
              <a:solidFill>
                <a:srgbClr val="507C89"/>
              </a:solidFill>
              <a:prstDash val="solid"/>
              <a:miter lim="800000"/>
              <a:tailEnd type="oval"/>
            </a:ln>
            <a:effectLst/>
          </p:spPr>
        </p:cxnSp>
        <p:sp>
          <p:nvSpPr>
            <p:cNvPr id="32" name="TextBox 31">
              <a:extLst>
                <a:ext uri="{FF2B5EF4-FFF2-40B4-BE49-F238E27FC236}">
                  <a16:creationId xmlns:a16="http://schemas.microsoft.com/office/drawing/2014/main" id="{71721F76-F653-472D-0A33-99826AB771A3}"/>
                </a:ext>
              </a:extLst>
            </p:cNvPr>
            <p:cNvSpPr txBox="1"/>
            <p:nvPr/>
          </p:nvSpPr>
          <p:spPr>
            <a:xfrm>
              <a:off x="3449637" y="1841542"/>
              <a:ext cx="5925213" cy="1169551"/>
            </a:xfrm>
            <a:prstGeom prst="rect">
              <a:avLst/>
            </a:prstGeom>
            <a:noFill/>
          </p:spPr>
          <p:txBody>
            <a:bodyPr wrap="square" rtlCol="0">
              <a:spAutoFit/>
            </a:bodyPr>
            <a:lstStyle/>
            <a:p>
              <a:pPr marL="0" marR="0" lvl="0" indent="0" algn="just" defTabSz="914286" eaLnBrk="1" fontAlgn="auto" latinLnBrk="0" hangingPunct="1">
                <a:lnSpc>
                  <a:spcPct val="100000"/>
                </a:lnSpc>
                <a:spcBef>
                  <a:spcPts val="0"/>
                </a:spcBef>
                <a:spcAft>
                  <a:spcPts val="0"/>
                </a:spcAft>
                <a:buClrTx/>
                <a:buSzTx/>
                <a:buFontTx/>
                <a:buNone/>
                <a:tabLst/>
                <a:defRPr/>
              </a:pPr>
              <a:r>
                <a:rPr lang="id-ID" sz="1400" b="1" dirty="0">
                  <a:solidFill>
                    <a:schemeClr val="bg1"/>
                  </a:solidFill>
                </a:rPr>
                <a:t>Karya sastra muncul dari imajinasi penulis yang secara inheren terikat dengan realitas sosial dan permasalahan di sekitarnya, karena mereka berada dalam lingkup waktu dan tempat tertentu. Dalam konteks ini, penulis sering kali berinteraksi dengan isu-isu sosial. Dalam dunia sastra, fokus utama adalah perjuangan untuk memberikan suara</a:t>
              </a:r>
              <a:r>
                <a:rPr kumimoji="0" lang="en-US" altLang="ko-KR" sz="1400" b="1" i="0" u="none" strike="noStrike" kern="0" cap="none" spc="0" normalizeH="0" baseline="0" noProof="0" dirty="0">
                  <a:ln>
                    <a:noFill/>
                  </a:ln>
                  <a:solidFill>
                    <a:schemeClr val="bg1"/>
                  </a:solidFill>
                  <a:effectLst/>
                  <a:uLnTx/>
                  <a:uFillTx/>
                  <a:latin typeface="Arial"/>
                </a:rPr>
                <a:t>.</a:t>
              </a:r>
            </a:p>
          </p:txBody>
        </p:sp>
        <p:sp>
          <p:nvSpPr>
            <p:cNvPr id="17" name="Rectangle 16">
              <a:extLst>
                <a:ext uri="{FF2B5EF4-FFF2-40B4-BE49-F238E27FC236}">
                  <a16:creationId xmlns:a16="http://schemas.microsoft.com/office/drawing/2014/main" id="{585B9B2F-186F-B6BC-023E-7516C6AA9B2F}"/>
                </a:ext>
              </a:extLst>
            </p:cNvPr>
            <p:cNvSpPr/>
            <p:nvPr/>
          </p:nvSpPr>
          <p:spPr>
            <a:xfrm>
              <a:off x="2577794" y="2227813"/>
              <a:ext cx="864096" cy="864000"/>
            </a:xfrm>
            <a:prstGeom prst="rect">
              <a:avLst/>
            </a:prstGeom>
            <a:solidFill>
              <a:srgbClr val="507C89"/>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dirty="0">
                <a:ln>
                  <a:noFill/>
                </a:ln>
                <a:solidFill>
                  <a:prstClr val="white"/>
                </a:solidFill>
                <a:effectLst/>
                <a:uLnTx/>
                <a:uFillTx/>
                <a:latin typeface="Arial"/>
                <a:cs typeface="+mn-cs"/>
              </a:endParaRPr>
            </a:p>
          </p:txBody>
        </p:sp>
        <p:sp>
          <p:nvSpPr>
            <p:cNvPr id="25" name="Rectangle 9">
              <a:extLst>
                <a:ext uri="{FF2B5EF4-FFF2-40B4-BE49-F238E27FC236}">
                  <a16:creationId xmlns:a16="http://schemas.microsoft.com/office/drawing/2014/main" id="{EA4E7D2E-80B7-4289-CE79-3734401092D7}"/>
                </a:ext>
              </a:extLst>
            </p:cNvPr>
            <p:cNvSpPr/>
            <p:nvPr/>
          </p:nvSpPr>
          <p:spPr>
            <a:xfrm>
              <a:off x="2856040" y="2515200"/>
              <a:ext cx="371782" cy="371178"/>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grpSp>
      <p:grpSp>
        <p:nvGrpSpPr>
          <p:cNvPr id="43" name="Group 42">
            <a:extLst>
              <a:ext uri="{FF2B5EF4-FFF2-40B4-BE49-F238E27FC236}">
                <a16:creationId xmlns:a16="http://schemas.microsoft.com/office/drawing/2014/main" id="{FF27863B-CEE0-C8CF-3EA9-FF2C9D40E424}"/>
              </a:ext>
            </a:extLst>
          </p:cNvPr>
          <p:cNvGrpSpPr/>
          <p:nvPr/>
        </p:nvGrpSpPr>
        <p:grpSpPr>
          <a:xfrm>
            <a:off x="990856" y="4731888"/>
            <a:ext cx="8340812" cy="1304985"/>
            <a:chOff x="990856" y="4731888"/>
            <a:chExt cx="8340812" cy="1304985"/>
          </a:xfrm>
        </p:grpSpPr>
        <p:sp>
          <p:nvSpPr>
            <p:cNvPr id="37" name="Flowchart: Data 6">
              <a:extLst>
                <a:ext uri="{FF2B5EF4-FFF2-40B4-BE49-F238E27FC236}">
                  <a16:creationId xmlns:a16="http://schemas.microsoft.com/office/drawing/2014/main" id="{6A8BBAB3-C0DF-F1EE-1C74-C832E3A93090}"/>
                </a:ext>
              </a:extLst>
            </p:cNvPr>
            <p:cNvSpPr/>
            <p:nvPr/>
          </p:nvSpPr>
          <p:spPr>
            <a:xfrm flipH="1">
              <a:off x="8011296" y="4792547"/>
              <a:ext cx="1320372" cy="15660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2315 h 12315"/>
                <a:gd name="connsiteX1" fmla="*/ 2000 w 10000"/>
                <a:gd name="connsiteY1" fmla="*/ 0 h 12315"/>
                <a:gd name="connsiteX2" fmla="*/ 10000 w 10000"/>
                <a:gd name="connsiteY2" fmla="*/ 2315 h 12315"/>
                <a:gd name="connsiteX3" fmla="*/ 8000 w 10000"/>
                <a:gd name="connsiteY3" fmla="*/ 12315 h 12315"/>
                <a:gd name="connsiteX4" fmla="*/ 0 w 10000"/>
                <a:gd name="connsiteY4" fmla="*/ 12315 h 12315"/>
                <a:gd name="connsiteX0" fmla="*/ 0 w 10000"/>
                <a:gd name="connsiteY0" fmla="*/ 16614 h 16614"/>
                <a:gd name="connsiteX1" fmla="*/ 4728 w 10000"/>
                <a:gd name="connsiteY1" fmla="*/ 0 h 16614"/>
                <a:gd name="connsiteX2" fmla="*/ 10000 w 10000"/>
                <a:gd name="connsiteY2" fmla="*/ 6614 h 16614"/>
                <a:gd name="connsiteX3" fmla="*/ 8000 w 10000"/>
                <a:gd name="connsiteY3" fmla="*/ 16614 h 16614"/>
                <a:gd name="connsiteX4" fmla="*/ 0 w 10000"/>
                <a:gd name="connsiteY4" fmla="*/ 16614 h 16614"/>
                <a:gd name="connsiteX0" fmla="*/ 0 w 8016"/>
                <a:gd name="connsiteY0" fmla="*/ 5370 h 16614"/>
                <a:gd name="connsiteX1" fmla="*/ 2744 w 8016"/>
                <a:gd name="connsiteY1" fmla="*/ 0 h 16614"/>
                <a:gd name="connsiteX2" fmla="*/ 8016 w 8016"/>
                <a:gd name="connsiteY2" fmla="*/ 6614 h 16614"/>
                <a:gd name="connsiteX3" fmla="*/ 6016 w 8016"/>
                <a:gd name="connsiteY3" fmla="*/ 16614 h 16614"/>
                <a:gd name="connsiteX4" fmla="*/ 0 w 8016"/>
                <a:gd name="connsiteY4" fmla="*/ 5370 h 16614"/>
                <a:gd name="connsiteX0" fmla="*/ 0 w 9175"/>
                <a:gd name="connsiteY0" fmla="*/ 3431 h 10199"/>
                <a:gd name="connsiteX1" fmla="*/ 3423 w 9175"/>
                <a:gd name="connsiteY1" fmla="*/ 199 h 10199"/>
                <a:gd name="connsiteX2" fmla="*/ 9175 w 9175"/>
                <a:gd name="connsiteY2" fmla="*/ 0 h 10199"/>
                <a:gd name="connsiteX3" fmla="*/ 7505 w 9175"/>
                <a:gd name="connsiteY3" fmla="*/ 10199 h 10199"/>
                <a:gd name="connsiteX4" fmla="*/ 0 w 9175"/>
                <a:gd name="connsiteY4" fmla="*/ 3431 h 10199"/>
                <a:gd name="connsiteX0" fmla="*/ 0 w 10000"/>
                <a:gd name="connsiteY0" fmla="*/ 3364 h 3364"/>
                <a:gd name="connsiteX1" fmla="*/ 3731 w 10000"/>
                <a:gd name="connsiteY1" fmla="*/ 195 h 3364"/>
                <a:gd name="connsiteX2" fmla="*/ 10000 w 10000"/>
                <a:gd name="connsiteY2" fmla="*/ 0 h 3364"/>
                <a:gd name="connsiteX3" fmla="*/ 6831 w 10000"/>
                <a:gd name="connsiteY3" fmla="*/ 3169 h 3364"/>
                <a:gd name="connsiteX4" fmla="*/ 0 w 10000"/>
                <a:gd name="connsiteY4" fmla="*/ 3364 h 3364"/>
                <a:gd name="connsiteX0" fmla="*/ 0 w 10000"/>
                <a:gd name="connsiteY0" fmla="*/ 11741 h 11741"/>
                <a:gd name="connsiteX1" fmla="*/ 4068 w 10000"/>
                <a:gd name="connsiteY1" fmla="*/ 0 h 11741"/>
                <a:gd name="connsiteX2" fmla="*/ 10000 w 10000"/>
                <a:gd name="connsiteY2" fmla="*/ 1741 h 11741"/>
                <a:gd name="connsiteX3" fmla="*/ 6831 w 10000"/>
                <a:gd name="connsiteY3" fmla="*/ 11161 h 11741"/>
                <a:gd name="connsiteX4" fmla="*/ 0 w 10000"/>
                <a:gd name="connsiteY4" fmla="*/ 11741 h 11741"/>
                <a:gd name="connsiteX0" fmla="*/ 0 w 10000"/>
                <a:gd name="connsiteY0" fmla="*/ 10000 h 10000"/>
                <a:gd name="connsiteX1" fmla="*/ 4068 w 10000"/>
                <a:gd name="connsiteY1" fmla="*/ 580 h 10000"/>
                <a:gd name="connsiteX2" fmla="*/ 10000 w 10000"/>
                <a:gd name="connsiteY2" fmla="*/ 0 h 10000"/>
                <a:gd name="connsiteX3" fmla="*/ 6831 w 10000"/>
                <a:gd name="connsiteY3" fmla="*/ 9420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4068" y="580"/>
                  </a:lnTo>
                  <a:lnTo>
                    <a:pt x="10000" y="0"/>
                  </a:lnTo>
                  <a:lnTo>
                    <a:pt x="6831" y="9420"/>
                  </a:lnTo>
                  <a:lnTo>
                    <a:pt x="0" y="10000"/>
                  </a:lnTo>
                  <a:close/>
                </a:path>
              </a:pathLst>
            </a:custGeom>
            <a:gradFill>
              <a:gsLst>
                <a:gs pos="99000">
                  <a:srgbClr val="507C89">
                    <a:lumMod val="17000"/>
                  </a:srgbClr>
                </a:gs>
                <a:gs pos="0">
                  <a:srgbClr val="507C89">
                    <a:lumMod val="78000"/>
                  </a:srgbClr>
                </a:gs>
              </a:gsLst>
              <a:lin ang="10800000" scaled="1"/>
            </a:gra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cs typeface="+mn-cs"/>
              </a:endParaRPr>
            </a:p>
          </p:txBody>
        </p:sp>
        <p:sp>
          <p:nvSpPr>
            <p:cNvPr id="38" name="Rectangle 37">
              <a:extLst>
                <a:ext uri="{FF2B5EF4-FFF2-40B4-BE49-F238E27FC236}">
                  <a16:creationId xmlns:a16="http://schemas.microsoft.com/office/drawing/2014/main" id="{7D00D33C-2D8E-D8CA-419F-CA33FED51D59}"/>
                </a:ext>
              </a:extLst>
            </p:cNvPr>
            <p:cNvSpPr/>
            <p:nvPr/>
          </p:nvSpPr>
          <p:spPr>
            <a:xfrm>
              <a:off x="7726468" y="4731888"/>
              <a:ext cx="995966" cy="1304985"/>
            </a:xfrm>
            <a:prstGeom prst="rect">
              <a:avLst/>
            </a:prstGeom>
            <a:gradFill flip="none" rotWithShape="1">
              <a:gsLst>
                <a:gs pos="99000">
                  <a:srgbClr val="507C89">
                    <a:lumMod val="62000"/>
                  </a:srgbClr>
                </a:gs>
                <a:gs pos="44000">
                  <a:srgbClr val="507C89">
                    <a:lumMod val="80000"/>
                  </a:srgbClr>
                </a:gs>
              </a:gsLst>
              <a:lin ang="5400000" scaled="1"/>
              <a:tileRect/>
            </a:gradFill>
            <a:ln w="12700" cap="flat" cmpd="sng" algn="ctr">
              <a:noFill/>
              <a:prstDash val="solid"/>
              <a:miter lim="800000"/>
            </a:ln>
            <a:effectLst/>
            <a:scene3d>
              <a:camera prst="orthographicFront">
                <a:rot lat="20466618" lon="2567695" rev="20598856"/>
              </a:camera>
              <a:lightRig rig="threePt" dir="t"/>
            </a:scene3d>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dirty="0">
                <a:ln>
                  <a:noFill/>
                </a:ln>
                <a:solidFill>
                  <a:prstClr val="white"/>
                </a:solidFill>
                <a:effectLst/>
                <a:uLnTx/>
                <a:uFillTx/>
                <a:latin typeface="Arial"/>
                <a:cs typeface="+mn-cs"/>
              </a:endParaRPr>
            </a:p>
          </p:txBody>
        </p:sp>
        <p:sp>
          <p:nvSpPr>
            <p:cNvPr id="30" name="TextBox 29">
              <a:extLst>
                <a:ext uri="{FF2B5EF4-FFF2-40B4-BE49-F238E27FC236}">
                  <a16:creationId xmlns:a16="http://schemas.microsoft.com/office/drawing/2014/main" id="{58692791-19DF-E0DB-468A-62B74FBA8FBC}"/>
                </a:ext>
              </a:extLst>
            </p:cNvPr>
            <p:cNvSpPr txBox="1"/>
            <p:nvPr/>
          </p:nvSpPr>
          <p:spPr>
            <a:xfrm>
              <a:off x="1840555" y="4763612"/>
              <a:ext cx="5752703" cy="954107"/>
            </a:xfrm>
            <a:prstGeom prst="rect">
              <a:avLst/>
            </a:prstGeom>
            <a:noFill/>
          </p:spPr>
          <p:txBody>
            <a:bodyPr wrap="square" rtlCol="0">
              <a:spAutoFit/>
            </a:bodyPr>
            <a:lstStyle/>
            <a:p>
              <a:pPr marL="0" marR="0" lvl="0" indent="0" defTabSz="914286" eaLnBrk="1" fontAlgn="auto" latinLnBrk="0" hangingPunct="1">
                <a:lnSpc>
                  <a:spcPct val="100000"/>
                </a:lnSpc>
                <a:spcBef>
                  <a:spcPts val="0"/>
                </a:spcBef>
                <a:spcAft>
                  <a:spcPts val="0"/>
                </a:spcAft>
                <a:buClrTx/>
                <a:buSzTx/>
                <a:buFontTx/>
                <a:buNone/>
                <a:tabLst/>
                <a:defRPr/>
              </a:pPr>
              <a:r>
                <a:rPr lang="id-ID" sz="1400" b="1" dirty="0">
                  <a:solidFill>
                    <a:schemeClr val="bg1"/>
                  </a:solidFill>
                </a:rPr>
                <a:t>Penelitian ini bertujuan untuk menganalisis dinamika sosial yang tercermin dalam Gadis Kretek karya Ratih Kumala, dengan fokus pada aspek perubahan sosial dalam masyarakat, seperti kesetaraan gender, hubungan keluarga, dan norma budaya Jawa yang digambarkan dalam cerita.</a:t>
              </a:r>
              <a:endParaRPr kumimoji="0" lang="en-US" altLang="ko-KR" sz="1400" b="1" i="0" u="none" strike="noStrike" kern="0" cap="none" spc="0" normalizeH="0" baseline="0" noProof="0" dirty="0">
                <a:ln>
                  <a:noFill/>
                </a:ln>
                <a:solidFill>
                  <a:schemeClr val="bg1"/>
                </a:solidFill>
                <a:effectLst/>
                <a:uLnTx/>
                <a:uFillTx/>
                <a:latin typeface="Arial"/>
              </a:endParaRPr>
            </a:p>
          </p:txBody>
        </p:sp>
        <p:cxnSp>
          <p:nvCxnSpPr>
            <p:cNvPr id="21" name="Straight Connector 20">
              <a:extLst>
                <a:ext uri="{FF2B5EF4-FFF2-40B4-BE49-F238E27FC236}">
                  <a16:creationId xmlns:a16="http://schemas.microsoft.com/office/drawing/2014/main" id="{39FBA8F1-D350-2A20-E2C4-84F4A60AC35B}"/>
                </a:ext>
              </a:extLst>
            </p:cNvPr>
            <p:cNvCxnSpPr>
              <a:cxnSpLocks/>
            </p:cNvCxnSpPr>
            <p:nvPr/>
          </p:nvCxnSpPr>
          <p:spPr>
            <a:xfrm flipV="1">
              <a:off x="1778671" y="5698679"/>
              <a:ext cx="5112000" cy="9524"/>
            </a:xfrm>
            <a:prstGeom prst="line">
              <a:avLst/>
            </a:prstGeom>
            <a:noFill/>
            <a:ln w="12700" cap="flat" cmpd="sng" algn="ctr">
              <a:solidFill>
                <a:srgbClr val="9CCCD2"/>
              </a:solidFill>
              <a:prstDash val="solid"/>
              <a:miter lim="800000"/>
              <a:tailEnd type="oval"/>
            </a:ln>
            <a:effectLst/>
          </p:spPr>
        </p:cxnSp>
        <p:sp>
          <p:nvSpPr>
            <p:cNvPr id="23" name="Rectangle 22">
              <a:extLst>
                <a:ext uri="{FF2B5EF4-FFF2-40B4-BE49-F238E27FC236}">
                  <a16:creationId xmlns:a16="http://schemas.microsoft.com/office/drawing/2014/main" id="{96D6D97D-B072-4587-9C47-B94B94B3FED8}"/>
                </a:ext>
              </a:extLst>
            </p:cNvPr>
            <p:cNvSpPr/>
            <p:nvPr/>
          </p:nvSpPr>
          <p:spPr>
            <a:xfrm>
              <a:off x="990856" y="4853931"/>
              <a:ext cx="864000" cy="864000"/>
            </a:xfrm>
            <a:prstGeom prst="rect">
              <a:avLst/>
            </a:prstGeom>
            <a:solidFill>
              <a:srgbClr val="9CCCD2"/>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cs typeface="+mn-cs"/>
              </a:endParaRPr>
            </a:p>
          </p:txBody>
        </p:sp>
        <p:sp>
          <p:nvSpPr>
            <p:cNvPr id="26" name="Rounded Rectangle 27">
              <a:extLst>
                <a:ext uri="{FF2B5EF4-FFF2-40B4-BE49-F238E27FC236}">
                  <a16:creationId xmlns:a16="http://schemas.microsoft.com/office/drawing/2014/main" id="{2AD7AFE5-B4F2-A1E2-7630-A0C88CCBA128}"/>
                </a:ext>
              </a:extLst>
            </p:cNvPr>
            <p:cNvSpPr/>
            <p:nvPr/>
          </p:nvSpPr>
          <p:spPr>
            <a:xfrm>
              <a:off x="1209331" y="5152892"/>
              <a:ext cx="346396" cy="266079"/>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2283152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238DB-49EC-B09D-86C2-540973E997F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CCE0162-46B3-3016-855A-63FE67CB2A1C}"/>
              </a:ext>
            </a:extLst>
          </p:cNvPr>
          <p:cNvSpPr/>
          <p:nvPr/>
        </p:nvSpPr>
        <p:spPr>
          <a:xfrm>
            <a:off x="-564205" y="-447472"/>
            <a:ext cx="13268527" cy="7305472"/>
          </a:xfrm>
          <a:prstGeom prst="rect">
            <a:avLst/>
          </a:prstGeom>
          <a:solidFill>
            <a:schemeClr val="bg2">
              <a:lumMod val="10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dirty="0">
              <a:ln>
                <a:solidFill>
                  <a:schemeClr val="tx1">
                    <a:lumMod val="50000"/>
                    <a:lumOff val="50000"/>
                  </a:schemeClr>
                </a:solidFill>
              </a:ln>
              <a:solidFill>
                <a:schemeClr val="tx1">
                  <a:lumMod val="50000"/>
                  <a:lumOff val="50000"/>
                </a:schemeClr>
              </a:solidFill>
            </a:endParaRPr>
          </a:p>
        </p:txBody>
      </p:sp>
      <p:sp>
        <p:nvSpPr>
          <p:cNvPr id="7" name="TextBox 6">
            <a:extLst>
              <a:ext uri="{FF2B5EF4-FFF2-40B4-BE49-F238E27FC236}">
                <a16:creationId xmlns:a16="http://schemas.microsoft.com/office/drawing/2014/main" id="{A378CC64-3BF1-F6CF-441C-42858ED246B2}"/>
              </a:ext>
            </a:extLst>
          </p:cNvPr>
          <p:cNvSpPr txBox="1"/>
          <p:nvPr/>
        </p:nvSpPr>
        <p:spPr>
          <a:xfrm>
            <a:off x="2026030" y="1974069"/>
            <a:ext cx="9104176" cy="1569660"/>
          </a:xfrm>
          <a:prstGeom prst="rect">
            <a:avLst/>
          </a:prstGeom>
          <a:noFill/>
        </p:spPr>
        <p:txBody>
          <a:bodyPr wrap="square" rtlCol="0">
            <a:spAutoFit/>
          </a:bodyPr>
          <a:lstStyle/>
          <a:p>
            <a:r>
              <a:rPr lang="en-US" sz="9600" dirty="0">
                <a:solidFill>
                  <a:srgbClr val="FFC000"/>
                </a:solidFill>
                <a:latin typeface="Arial Black" panose="020B0A04020102020204" pitchFamily="34" charset="0"/>
              </a:rPr>
              <a:t>CHAPTER 2</a:t>
            </a:r>
            <a:endParaRPr lang="id-ID" sz="9600" dirty="0">
              <a:solidFill>
                <a:srgbClr val="FFC000"/>
              </a:solidFill>
              <a:latin typeface="Arial Black" panose="020B0A04020102020204" pitchFamily="34" charset="0"/>
            </a:endParaRPr>
          </a:p>
        </p:txBody>
      </p:sp>
      <p:pic>
        <p:nvPicPr>
          <p:cNvPr id="5" name="Picture 4">
            <a:extLst>
              <a:ext uri="{FF2B5EF4-FFF2-40B4-BE49-F238E27FC236}">
                <a16:creationId xmlns:a16="http://schemas.microsoft.com/office/drawing/2014/main" id="{51C02100-D514-643D-F78D-042A3FE8EE23}"/>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p:blipFill>
        <p:spPr>
          <a:xfrm>
            <a:off x="-2788286" y="2472175"/>
            <a:ext cx="18732808" cy="8270535"/>
          </a:xfrm>
          <a:prstGeom prst="rect">
            <a:avLst/>
          </a:prstGeom>
        </p:spPr>
      </p:pic>
      <p:sp>
        <p:nvSpPr>
          <p:cNvPr id="8" name="TextBox 7">
            <a:extLst>
              <a:ext uri="{FF2B5EF4-FFF2-40B4-BE49-F238E27FC236}">
                <a16:creationId xmlns:a16="http://schemas.microsoft.com/office/drawing/2014/main" id="{56C69058-6FE8-9EE2-BB8B-B5FD1BCEF929}"/>
              </a:ext>
            </a:extLst>
          </p:cNvPr>
          <p:cNvSpPr txBox="1"/>
          <p:nvPr/>
        </p:nvSpPr>
        <p:spPr>
          <a:xfrm>
            <a:off x="2995669" y="3562755"/>
            <a:ext cx="6200662" cy="1015663"/>
          </a:xfrm>
          <a:prstGeom prst="rect">
            <a:avLst/>
          </a:prstGeom>
          <a:noFill/>
        </p:spPr>
        <p:txBody>
          <a:bodyPr wrap="square" rtlCol="0">
            <a:spAutoFit/>
          </a:bodyPr>
          <a:lstStyle/>
          <a:p>
            <a:r>
              <a:rPr lang="en-US" sz="6000" b="1" dirty="0">
                <a:solidFill>
                  <a:schemeClr val="bg1"/>
                </a:solidFill>
              </a:rPr>
              <a:t>Metode </a:t>
            </a:r>
            <a:r>
              <a:rPr lang="en-US" sz="6000" b="1" dirty="0" err="1">
                <a:solidFill>
                  <a:schemeClr val="bg1"/>
                </a:solidFill>
              </a:rPr>
              <a:t>Penelitian</a:t>
            </a:r>
            <a:endParaRPr lang="id-ID" sz="6000" b="1" dirty="0">
              <a:solidFill>
                <a:schemeClr val="bg1"/>
              </a:solidFill>
            </a:endParaRPr>
          </a:p>
        </p:txBody>
      </p:sp>
      <p:grpSp>
        <p:nvGrpSpPr>
          <p:cNvPr id="10" name="Group 9">
            <a:extLst>
              <a:ext uri="{FF2B5EF4-FFF2-40B4-BE49-F238E27FC236}">
                <a16:creationId xmlns:a16="http://schemas.microsoft.com/office/drawing/2014/main" id="{855FDF23-3C6D-4315-A17E-BAE9294F1261}"/>
              </a:ext>
            </a:extLst>
          </p:cNvPr>
          <p:cNvGrpSpPr/>
          <p:nvPr/>
        </p:nvGrpSpPr>
        <p:grpSpPr>
          <a:xfrm>
            <a:off x="9789509" y="169024"/>
            <a:ext cx="2249361" cy="1045921"/>
            <a:chOff x="5232400" y="-221728"/>
            <a:chExt cx="3092350" cy="1406759"/>
          </a:xfrm>
        </p:grpSpPr>
        <p:sp>
          <p:nvSpPr>
            <p:cNvPr id="11" name="Rectangle: Rounded Corners 10">
              <a:extLst>
                <a:ext uri="{FF2B5EF4-FFF2-40B4-BE49-F238E27FC236}">
                  <a16:creationId xmlns:a16="http://schemas.microsoft.com/office/drawing/2014/main" id="{762241A9-C5DA-32F6-45C6-42788572A7A2}"/>
                </a:ext>
              </a:extLst>
            </p:cNvPr>
            <p:cNvSpPr/>
            <p:nvPr/>
          </p:nvSpPr>
          <p:spPr>
            <a:xfrm>
              <a:off x="5232400" y="-112067"/>
              <a:ext cx="2908300" cy="98899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2" name="Picture 11">
              <a:extLst>
                <a:ext uri="{FF2B5EF4-FFF2-40B4-BE49-F238E27FC236}">
                  <a16:creationId xmlns:a16="http://schemas.microsoft.com/office/drawing/2014/main" id="{E91F4B7A-F428-423D-782B-1B728C710D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39874">
              <a:off x="5826346" y="-221728"/>
              <a:ext cx="2498404" cy="1406759"/>
            </a:xfrm>
            <a:prstGeom prst="rect">
              <a:avLst/>
            </a:prstGeom>
          </p:spPr>
        </p:pic>
        <p:pic>
          <p:nvPicPr>
            <p:cNvPr id="13" name="Picture 12">
              <a:extLst>
                <a:ext uri="{FF2B5EF4-FFF2-40B4-BE49-F238E27FC236}">
                  <a16:creationId xmlns:a16="http://schemas.microsoft.com/office/drawing/2014/main" id="{BA430363-735B-4BB8-CB68-F415906CC3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1550" y="98366"/>
              <a:ext cx="641561" cy="645426"/>
            </a:xfrm>
            <a:prstGeom prst="rect">
              <a:avLst/>
            </a:prstGeom>
          </p:spPr>
        </p:pic>
      </p:grpSp>
      <p:grpSp>
        <p:nvGrpSpPr>
          <p:cNvPr id="52" name="Group 51">
            <a:extLst>
              <a:ext uri="{FF2B5EF4-FFF2-40B4-BE49-F238E27FC236}">
                <a16:creationId xmlns:a16="http://schemas.microsoft.com/office/drawing/2014/main" id="{1851AD10-3751-ED3D-2F86-DE5CC829C352}"/>
              </a:ext>
            </a:extLst>
          </p:cNvPr>
          <p:cNvGrpSpPr/>
          <p:nvPr/>
        </p:nvGrpSpPr>
        <p:grpSpPr>
          <a:xfrm>
            <a:off x="-9076840" y="7468069"/>
            <a:ext cx="5107387" cy="2388972"/>
            <a:chOff x="981560" y="3937469"/>
            <a:chExt cx="5107387" cy="2388972"/>
          </a:xfrm>
        </p:grpSpPr>
        <p:sp>
          <p:nvSpPr>
            <p:cNvPr id="53" name="Freeform: Shape 52">
              <a:extLst>
                <a:ext uri="{FF2B5EF4-FFF2-40B4-BE49-F238E27FC236}">
                  <a16:creationId xmlns:a16="http://schemas.microsoft.com/office/drawing/2014/main" id="{74BFAFE8-D2D8-DE51-9789-E6FEAC399462}"/>
                </a:ext>
              </a:extLst>
            </p:cNvPr>
            <p:cNvSpPr/>
            <p:nvPr/>
          </p:nvSpPr>
          <p:spPr>
            <a:xfrm>
              <a:off x="981560" y="4515172"/>
              <a:ext cx="3967566" cy="289302"/>
            </a:xfrm>
            <a:custGeom>
              <a:avLst/>
              <a:gdLst>
                <a:gd name="connsiteX0" fmla="*/ 0 w 5951349"/>
                <a:gd name="connsiteY0" fmla="*/ 0 h 433953"/>
                <a:gd name="connsiteX1" fmla="*/ 5300420 w 5951349"/>
                <a:gd name="connsiteY1" fmla="*/ 30997 h 433953"/>
                <a:gd name="connsiteX2" fmla="*/ 5951349 w 5951349"/>
                <a:gd name="connsiteY2" fmla="*/ 433953 h 433953"/>
                <a:gd name="connsiteX0" fmla="*/ 0 w 5951349"/>
                <a:gd name="connsiteY0" fmla="*/ 0 h 433953"/>
                <a:gd name="connsiteX1" fmla="*/ 5300420 w 5951349"/>
                <a:gd name="connsiteY1" fmla="*/ 0 h 433953"/>
                <a:gd name="connsiteX2" fmla="*/ 5951349 w 5951349"/>
                <a:gd name="connsiteY2" fmla="*/ 433953 h 433953"/>
              </a:gdLst>
              <a:ahLst/>
              <a:cxnLst>
                <a:cxn ang="0">
                  <a:pos x="connsiteX0" y="connsiteY0"/>
                </a:cxn>
                <a:cxn ang="0">
                  <a:pos x="connsiteX1" y="connsiteY1"/>
                </a:cxn>
                <a:cxn ang="0">
                  <a:pos x="connsiteX2" y="connsiteY2"/>
                </a:cxn>
              </a:cxnLst>
              <a:rect l="l" t="t" r="r" b="b"/>
              <a:pathLst>
                <a:path w="5951349" h="433953">
                  <a:moveTo>
                    <a:pt x="0" y="0"/>
                  </a:moveTo>
                  <a:lnTo>
                    <a:pt x="5300420" y="0"/>
                  </a:lnTo>
                  <a:lnTo>
                    <a:pt x="5951349" y="433953"/>
                  </a:lnTo>
                </a:path>
              </a:pathLst>
            </a:custGeom>
            <a:noFill/>
            <a:ln w="19050">
              <a:solidFill>
                <a:schemeClr val="accent1"/>
              </a:solidFill>
              <a:headEnd type="oval" w="lg" len="lg"/>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4" name="Freeform 5">
              <a:extLst>
                <a:ext uri="{FF2B5EF4-FFF2-40B4-BE49-F238E27FC236}">
                  <a16:creationId xmlns:a16="http://schemas.microsoft.com/office/drawing/2014/main" id="{D904E2FF-F35F-A54E-3183-7F48E3A32908}"/>
                </a:ext>
              </a:extLst>
            </p:cNvPr>
            <p:cNvSpPr/>
            <p:nvPr/>
          </p:nvSpPr>
          <p:spPr>
            <a:xfrm flipH="1">
              <a:off x="4389330" y="4195441"/>
              <a:ext cx="1699617" cy="1864460"/>
            </a:xfrm>
            <a:custGeom>
              <a:avLst/>
              <a:gdLst/>
              <a:ahLst/>
              <a:cxnLst/>
              <a:rect l="l" t="t" r="r" b="b"/>
              <a:pathLst>
                <a:path w="1699617" h="1864460">
                  <a:moveTo>
                    <a:pt x="376148" y="1079562"/>
                  </a:moveTo>
                  <a:lnTo>
                    <a:pt x="473212" y="1132806"/>
                  </a:lnTo>
                  <a:cubicBezTo>
                    <a:pt x="540933" y="1181790"/>
                    <a:pt x="518358" y="1303186"/>
                    <a:pt x="457411" y="1313834"/>
                  </a:cubicBezTo>
                  <a:cubicBezTo>
                    <a:pt x="477727" y="1229354"/>
                    <a:pt x="489015" y="1200247"/>
                    <a:pt x="376148" y="1079562"/>
                  </a:cubicBezTo>
                  <a:close/>
                  <a:moveTo>
                    <a:pt x="652259" y="0"/>
                  </a:moveTo>
                  <a:cubicBezTo>
                    <a:pt x="552836" y="0"/>
                    <a:pt x="472239" y="80599"/>
                    <a:pt x="472239" y="180023"/>
                  </a:cubicBezTo>
                  <a:cubicBezTo>
                    <a:pt x="472239" y="239421"/>
                    <a:pt x="501005" y="292100"/>
                    <a:pt x="547247" y="322341"/>
                  </a:cubicBezTo>
                  <a:lnTo>
                    <a:pt x="547247" y="322657"/>
                  </a:lnTo>
                  <a:lnTo>
                    <a:pt x="0" y="322657"/>
                  </a:lnTo>
                  <a:lnTo>
                    <a:pt x="0" y="843255"/>
                  </a:lnTo>
                  <a:lnTo>
                    <a:pt x="6954" y="843255"/>
                  </a:lnTo>
                  <a:lnTo>
                    <a:pt x="6926" y="839169"/>
                  </a:lnTo>
                  <a:cubicBezTo>
                    <a:pt x="30943" y="825654"/>
                    <a:pt x="56514" y="816890"/>
                    <a:pt x="82470" y="812665"/>
                  </a:cubicBezTo>
                  <a:cubicBezTo>
                    <a:pt x="101937" y="809497"/>
                    <a:pt x="121620" y="808881"/>
                    <a:pt x="141026" y="810730"/>
                  </a:cubicBezTo>
                  <a:cubicBezTo>
                    <a:pt x="199244" y="816274"/>
                    <a:pt x="254964" y="843991"/>
                    <a:pt x="294859" y="891459"/>
                  </a:cubicBezTo>
                  <a:cubicBezTo>
                    <a:pt x="365782" y="975847"/>
                    <a:pt x="366606" y="1098765"/>
                    <a:pt x="296819" y="1184095"/>
                  </a:cubicBezTo>
                  <a:cubicBezTo>
                    <a:pt x="227032" y="1269425"/>
                    <a:pt x="106396" y="1293008"/>
                    <a:pt x="9613" y="1240238"/>
                  </a:cubicBezTo>
                  <a:lnTo>
                    <a:pt x="9613" y="1240154"/>
                  </a:lnTo>
                  <a:lnTo>
                    <a:pt x="0" y="1240154"/>
                  </a:lnTo>
                  <a:lnTo>
                    <a:pt x="0" y="1859451"/>
                  </a:lnTo>
                  <a:lnTo>
                    <a:pt x="1056476" y="1864460"/>
                  </a:lnTo>
                  <a:lnTo>
                    <a:pt x="1021064" y="1732948"/>
                  </a:lnTo>
                  <a:cubicBezTo>
                    <a:pt x="1062668" y="1770381"/>
                    <a:pt x="1045582" y="1769478"/>
                    <a:pt x="1096215" y="1779224"/>
                  </a:cubicBezTo>
                  <a:lnTo>
                    <a:pt x="1387597" y="1775455"/>
                  </a:lnTo>
                  <a:cubicBezTo>
                    <a:pt x="1620023" y="1726544"/>
                    <a:pt x="1631232" y="1630779"/>
                    <a:pt x="1698873" y="1477511"/>
                  </a:cubicBezTo>
                  <a:cubicBezTo>
                    <a:pt x="1704015" y="1325249"/>
                    <a:pt x="1682068" y="1279474"/>
                    <a:pt x="1646578" y="1174066"/>
                  </a:cubicBezTo>
                  <a:lnTo>
                    <a:pt x="1541989" y="1112392"/>
                  </a:lnTo>
                  <a:cubicBezTo>
                    <a:pt x="1474833" y="972375"/>
                    <a:pt x="1362532" y="772726"/>
                    <a:pt x="1295376" y="743457"/>
                  </a:cubicBezTo>
                  <a:cubicBezTo>
                    <a:pt x="1296959" y="711836"/>
                    <a:pt x="1318859" y="678086"/>
                    <a:pt x="1300126" y="648594"/>
                  </a:cubicBezTo>
                  <a:cubicBezTo>
                    <a:pt x="1273821" y="619636"/>
                    <a:pt x="1265576" y="631142"/>
                    <a:pt x="1243787" y="619222"/>
                  </a:cubicBezTo>
                  <a:lnTo>
                    <a:pt x="1253521" y="570548"/>
                  </a:lnTo>
                  <a:cubicBezTo>
                    <a:pt x="1220884" y="541841"/>
                    <a:pt x="1240165" y="564247"/>
                    <a:pt x="1214300" y="524891"/>
                  </a:cubicBezTo>
                  <a:lnTo>
                    <a:pt x="1216699" y="409841"/>
                  </a:lnTo>
                  <a:cubicBezTo>
                    <a:pt x="1196257" y="384432"/>
                    <a:pt x="1191618" y="386709"/>
                    <a:pt x="1155374" y="333613"/>
                  </a:cubicBezTo>
                  <a:cubicBezTo>
                    <a:pt x="1154246" y="330251"/>
                    <a:pt x="1153164" y="326621"/>
                    <a:pt x="1152469" y="322657"/>
                  </a:cubicBezTo>
                  <a:lnTo>
                    <a:pt x="757271" y="322657"/>
                  </a:lnTo>
                  <a:lnTo>
                    <a:pt x="757271" y="322341"/>
                  </a:lnTo>
                  <a:cubicBezTo>
                    <a:pt x="803514" y="292100"/>
                    <a:pt x="832279" y="239421"/>
                    <a:pt x="832279" y="180023"/>
                  </a:cubicBezTo>
                  <a:cubicBezTo>
                    <a:pt x="832279" y="80599"/>
                    <a:pt x="751682" y="0"/>
                    <a:pt x="65225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TextBox 54">
              <a:extLst>
                <a:ext uri="{FF2B5EF4-FFF2-40B4-BE49-F238E27FC236}">
                  <a16:creationId xmlns:a16="http://schemas.microsoft.com/office/drawing/2014/main" id="{C6F70E24-5961-7D7B-90DF-C92728C5B299}"/>
                </a:ext>
              </a:extLst>
            </p:cNvPr>
            <p:cNvSpPr txBox="1"/>
            <p:nvPr/>
          </p:nvSpPr>
          <p:spPr>
            <a:xfrm>
              <a:off x="989928" y="4572115"/>
              <a:ext cx="3351142" cy="1754326"/>
            </a:xfrm>
            <a:prstGeom prst="rect">
              <a:avLst/>
            </a:prstGeom>
            <a:noFill/>
          </p:spPr>
          <p:txBody>
            <a:bodyPr wrap="square" rtlCol="0">
              <a:spAutoFit/>
            </a:bodyPr>
            <a:lstStyle/>
            <a:p>
              <a:pPr algn="just"/>
              <a:r>
                <a:rPr lang="id-ID" sz="1200" dirty="0"/>
                <a:t>penelitian ini menggunakan serangkaian instrumen penelitian yang dirancang untuk menangkap dan menjelaskan berbagai dimensi teks yang kompleks. Proses utama dalam penelitian ini adalah metode membaca dan pencatatan, di mana peneliti secara sistematis membaca keseluruhan teks untuk mengidentifikasi dan mencatat informasi penting yang secara langsung terkait dengan fokus penelitian </a:t>
              </a:r>
              <a:endParaRPr lang="en-US" altLang="ko-KR" sz="1200" dirty="0">
                <a:solidFill>
                  <a:schemeClr val="tx1">
                    <a:lumMod val="65000"/>
                    <a:lumOff val="35000"/>
                  </a:schemeClr>
                </a:solidFill>
                <a:cs typeface="Arial" pitchFamily="34" charset="0"/>
              </a:endParaRPr>
            </a:p>
          </p:txBody>
        </p:sp>
        <p:sp>
          <p:nvSpPr>
            <p:cNvPr id="56" name="Oval 7">
              <a:extLst>
                <a:ext uri="{FF2B5EF4-FFF2-40B4-BE49-F238E27FC236}">
                  <a16:creationId xmlns:a16="http://schemas.microsoft.com/office/drawing/2014/main" id="{988301A4-197A-A262-218C-3439D588AF44}"/>
                </a:ext>
              </a:extLst>
            </p:cNvPr>
            <p:cNvSpPr/>
            <p:nvPr/>
          </p:nvSpPr>
          <p:spPr>
            <a:xfrm>
              <a:off x="1972760" y="3937469"/>
              <a:ext cx="375598" cy="493372"/>
            </a:xfrm>
            <a:custGeom>
              <a:avLst/>
              <a:gdLst/>
              <a:ahLst/>
              <a:cxnLst/>
              <a:rect l="l" t="t" r="r" b="b"/>
              <a:pathLst>
                <a:path w="3025265" h="3973870">
                  <a:moveTo>
                    <a:pt x="1048235" y="955278"/>
                  </a:moveTo>
                  <a:cubicBezTo>
                    <a:pt x="1143886" y="955278"/>
                    <a:pt x="1221426" y="1089843"/>
                    <a:pt x="1221426" y="1255837"/>
                  </a:cubicBezTo>
                  <a:cubicBezTo>
                    <a:pt x="1221426" y="1421831"/>
                    <a:pt x="1143886" y="1556396"/>
                    <a:pt x="1048235" y="1556396"/>
                  </a:cubicBezTo>
                  <a:cubicBezTo>
                    <a:pt x="952584" y="1556396"/>
                    <a:pt x="875044" y="1421831"/>
                    <a:pt x="875044" y="1255837"/>
                  </a:cubicBezTo>
                  <a:cubicBezTo>
                    <a:pt x="875044" y="1089843"/>
                    <a:pt x="952584" y="955278"/>
                    <a:pt x="1048235" y="955278"/>
                  </a:cubicBezTo>
                  <a:close/>
                  <a:moveTo>
                    <a:pt x="805954" y="648071"/>
                  </a:moveTo>
                  <a:lnTo>
                    <a:pt x="805954" y="1853034"/>
                  </a:lnTo>
                  <a:cubicBezTo>
                    <a:pt x="805954" y="1947724"/>
                    <a:pt x="869395" y="2027597"/>
                    <a:pt x="956357" y="2051540"/>
                  </a:cubicBezTo>
                  <a:lnTo>
                    <a:pt x="956356" y="2473030"/>
                  </a:lnTo>
                  <a:cubicBezTo>
                    <a:pt x="956356" y="2523517"/>
                    <a:pt x="997284" y="2564445"/>
                    <a:pt x="1047771" y="2564445"/>
                  </a:cubicBezTo>
                  <a:cubicBezTo>
                    <a:pt x="1098258" y="2564445"/>
                    <a:pt x="1139186" y="2523517"/>
                    <a:pt x="1139186" y="2473030"/>
                  </a:cubicBezTo>
                  <a:lnTo>
                    <a:pt x="1139186" y="2051828"/>
                  </a:lnTo>
                  <a:cubicBezTo>
                    <a:pt x="1226618" y="2028173"/>
                    <a:pt x="1290517" y="1948066"/>
                    <a:pt x="1290517" y="1853034"/>
                  </a:cubicBezTo>
                  <a:lnTo>
                    <a:pt x="1290517" y="649328"/>
                  </a:lnTo>
                  <a:cubicBezTo>
                    <a:pt x="1740927" y="708507"/>
                    <a:pt x="2088232" y="1094132"/>
                    <a:pt x="2088232" y="1560875"/>
                  </a:cubicBezTo>
                  <a:lnTo>
                    <a:pt x="2088232" y="2137870"/>
                  </a:lnTo>
                  <a:lnTo>
                    <a:pt x="2088233" y="2137870"/>
                  </a:lnTo>
                  <a:lnTo>
                    <a:pt x="2088233" y="3055870"/>
                  </a:lnTo>
                  <a:cubicBezTo>
                    <a:pt x="2088233" y="3562867"/>
                    <a:pt x="1677230" y="3973870"/>
                    <a:pt x="1170233" y="3973870"/>
                  </a:cubicBezTo>
                  <a:lnTo>
                    <a:pt x="918001" y="3973870"/>
                  </a:lnTo>
                  <a:cubicBezTo>
                    <a:pt x="411004" y="3973870"/>
                    <a:pt x="1" y="3562867"/>
                    <a:pt x="1" y="3055870"/>
                  </a:cubicBezTo>
                  <a:lnTo>
                    <a:pt x="1" y="2152339"/>
                  </a:lnTo>
                  <a:lnTo>
                    <a:pt x="0" y="2152339"/>
                  </a:lnTo>
                  <a:lnTo>
                    <a:pt x="0" y="1560875"/>
                  </a:lnTo>
                  <a:cubicBezTo>
                    <a:pt x="0" y="1091278"/>
                    <a:pt x="351565" y="703794"/>
                    <a:pt x="805954" y="648071"/>
                  </a:cubicBezTo>
                  <a:close/>
                  <a:moveTo>
                    <a:pt x="1619797" y="91"/>
                  </a:moveTo>
                  <a:cubicBezTo>
                    <a:pt x="1732841" y="1988"/>
                    <a:pt x="1845389" y="33430"/>
                    <a:pt x="1945434" y="94215"/>
                  </a:cubicBezTo>
                  <a:cubicBezTo>
                    <a:pt x="2133478" y="208468"/>
                    <a:pt x="2249869" y="409692"/>
                    <a:pt x="2255221" y="627780"/>
                  </a:cubicBezTo>
                  <a:lnTo>
                    <a:pt x="2257891" y="627572"/>
                  </a:lnTo>
                  <a:cubicBezTo>
                    <a:pt x="2272309" y="812739"/>
                    <a:pt x="2385479" y="975734"/>
                    <a:pt x="2553934" y="1053951"/>
                  </a:cubicBezTo>
                  <a:cubicBezTo>
                    <a:pt x="2706200" y="1124651"/>
                    <a:pt x="2882234" y="1116149"/>
                    <a:pt x="3025265" y="1032491"/>
                  </a:cubicBezTo>
                  <a:lnTo>
                    <a:pt x="3025265" y="1181594"/>
                  </a:lnTo>
                  <a:cubicBezTo>
                    <a:pt x="2858744" y="1255002"/>
                    <a:pt x="2666516" y="1253932"/>
                    <a:pt x="2497514" y="1175460"/>
                  </a:cubicBezTo>
                  <a:cubicBezTo>
                    <a:pt x="2293602" y="1080779"/>
                    <a:pt x="2153951" y="887555"/>
                    <a:pt x="2128339" y="665512"/>
                  </a:cubicBezTo>
                  <a:lnTo>
                    <a:pt x="2122734" y="665324"/>
                  </a:lnTo>
                  <a:cubicBezTo>
                    <a:pt x="2128967" y="479701"/>
                    <a:pt x="2034597" y="305147"/>
                    <a:pt x="1875870" y="208708"/>
                  </a:cubicBezTo>
                  <a:cubicBezTo>
                    <a:pt x="1717143" y="112268"/>
                    <a:pt x="1518741" y="108938"/>
                    <a:pt x="1356867" y="199997"/>
                  </a:cubicBezTo>
                  <a:cubicBezTo>
                    <a:pt x="1194993" y="291056"/>
                    <a:pt x="1094818" y="462344"/>
                    <a:pt x="1094818" y="648071"/>
                  </a:cubicBezTo>
                  <a:lnTo>
                    <a:pt x="960849" y="648071"/>
                  </a:lnTo>
                  <a:cubicBezTo>
                    <a:pt x="960849" y="413945"/>
                    <a:pt x="1087128" y="198021"/>
                    <a:pt x="1291185" y="83234"/>
                  </a:cubicBezTo>
                  <a:cubicBezTo>
                    <a:pt x="1393213" y="25840"/>
                    <a:pt x="1506753" y="-1807"/>
                    <a:pt x="1619797" y="9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7" name="TextBox 56">
              <a:extLst>
                <a:ext uri="{FF2B5EF4-FFF2-40B4-BE49-F238E27FC236}">
                  <a16:creationId xmlns:a16="http://schemas.microsoft.com/office/drawing/2014/main" id="{B9D2F923-85E3-5B8E-CE4A-9B653F609160}"/>
                </a:ext>
              </a:extLst>
            </p:cNvPr>
            <p:cNvSpPr txBox="1"/>
            <p:nvPr/>
          </p:nvSpPr>
          <p:spPr>
            <a:xfrm>
              <a:off x="2370618" y="4041552"/>
              <a:ext cx="1800144" cy="307777"/>
            </a:xfrm>
            <a:prstGeom prst="rect">
              <a:avLst/>
            </a:prstGeom>
            <a:noFill/>
          </p:spPr>
          <p:txBody>
            <a:bodyPr wrap="square" rtlCol="0">
              <a:spAutoFit/>
            </a:bodyPr>
            <a:lstStyle/>
            <a:p>
              <a:pPr algn="ctr"/>
              <a:r>
                <a:rPr lang="en-US" altLang="ko-KR" sz="1400" b="1" dirty="0" err="1">
                  <a:solidFill>
                    <a:schemeClr val="accent1"/>
                  </a:solidFill>
                  <a:cs typeface="Arial" pitchFamily="34" charset="0"/>
                </a:rPr>
                <a:t>Instrumen</a:t>
              </a:r>
              <a:r>
                <a:rPr lang="en-US" altLang="ko-KR" sz="1400" b="1" dirty="0">
                  <a:solidFill>
                    <a:schemeClr val="accent1"/>
                  </a:solidFill>
                  <a:cs typeface="Arial" pitchFamily="34" charset="0"/>
                </a:rPr>
                <a:t> </a:t>
              </a:r>
              <a:r>
                <a:rPr lang="en-US" altLang="ko-KR" sz="1400" b="1" dirty="0" err="1">
                  <a:solidFill>
                    <a:schemeClr val="accent1"/>
                  </a:solidFill>
                  <a:cs typeface="Arial" pitchFamily="34" charset="0"/>
                </a:rPr>
                <a:t>Penelitian</a:t>
              </a:r>
              <a:endParaRPr lang="ko-KR" altLang="en-US" sz="1400" b="1" dirty="0">
                <a:solidFill>
                  <a:schemeClr val="accent1"/>
                </a:solidFill>
                <a:cs typeface="Arial" pitchFamily="34" charset="0"/>
              </a:endParaRPr>
            </a:p>
          </p:txBody>
        </p:sp>
      </p:grpSp>
      <p:grpSp>
        <p:nvGrpSpPr>
          <p:cNvPr id="58" name="Group 57">
            <a:extLst>
              <a:ext uri="{FF2B5EF4-FFF2-40B4-BE49-F238E27FC236}">
                <a16:creationId xmlns:a16="http://schemas.microsoft.com/office/drawing/2014/main" id="{2BA3BCD6-7A70-93C3-D522-6C17B0D6FA2F}"/>
              </a:ext>
            </a:extLst>
          </p:cNvPr>
          <p:cNvGrpSpPr/>
          <p:nvPr/>
        </p:nvGrpSpPr>
        <p:grpSpPr>
          <a:xfrm>
            <a:off x="-10895453" y="710629"/>
            <a:ext cx="5401891" cy="2652702"/>
            <a:chOff x="991891" y="1824124"/>
            <a:chExt cx="5401891" cy="2652702"/>
          </a:xfrm>
        </p:grpSpPr>
        <p:sp>
          <p:nvSpPr>
            <p:cNvPr id="59" name="Freeform: Shape 58">
              <a:extLst>
                <a:ext uri="{FF2B5EF4-FFF2-40B4-BE49-F238E27FC236}">
                  <a16:creationId xmlns:a16="http://schemas.microsoft.com/office/drawing/2014/main" id="{6EA7003D-6231-3B48-02CF-9FB0815D218B}"/>
                </a:ext>
              </a:extLst>
            </p:cNvPr>
            <p:cNvSpPr/>
            <p:nvPr/>
          </p:nvSpPr>
          <p:spPr>
            <a:xfrm>
              <a:off x="991891" y="2645043"/>
              <a:ext cx="4680488" cy="516610"/>
            </a:xfrm>
            <a:custGeom>
              <a:avLst/>
              <a:gdLst>
                <a:gd name="connsiteX0" fmla="*/ 0 w 7020732"/>
                <a:gd name="connsiteY0" fmla="*/ 0 h 774915"/>
                <a:gd name="connsiteX1" fmla="*/ 5672380 w 7020732"/>
                <a:gd name="connsiteY1" fmla="*/ 0 h 774915"/>
                <a:gd name="connsiteX2" fmla="*/ 7020732 w 7020732"/>
                <a:gd name="connsiteY2" fmla="*/ 774915 h 774915"/>
              </a:gdLst>
              <a:ahLst/>
              <a:cxnLst>
                <a:cxn ang="0">
                  <a:pos x="connsiteX0" y="connsiteY0"/>
                </a:cxn>
                <a:cxn ang="0">
                  <a:pos x="connsiteX1" y="connsiteY1"/>
                </a:cxn>
                <a:cxn ang="0">
                  <a:pos x="connsiteX2" y="connsiteY2"/>
                </a:cxn>
              </a:cxnLst>
              <a:rect l="l" t="t" r="r" b="b"/>
              <a:pathLst>
                <a:path w="7020732" h="774915">
                  <a:moveTo>
                    <a:pt x="0" y="0"/>
                  </a:moveTo>
                  <a:lnTo>
                    <a:pt x="5672380" y="0"/>
                  </a:lnTo>
                  <a:lnTo>
                    <a:pt x="7020732" y="774915"/>
                  </a:lnTo>
                </a:path>
              </a:pathLst>
            </a:custGeom>
            <a:noFill/>
            <a:ln w="19050">
              <a:solidFill>
                <a:schemeClr val="accent3"/>
              </a:solidFill>
              <a:headEnd type="oval" w="lg" len="lg"/>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0" name="Freeform 7">
              <a:extLst>
                <a:ext uri="{FF2B5EF4-FFF2-40B4-BE49-F238E27FC236}">
                  <a16:creationId xmlns:a16="http://schemas.microsoft.com/office/drawing/2014/main" id="{E5A038E6-5758-014D-AAF6-B524BFD96B64}"/>
                </a:ext>
              </a:extLst>
            </p:cNvPr>
            <p:cNvSpPr/>
            <p:nvPr/>
          </p:nvSpPr>
          <p:spPr>
            <a:xfrm flipH="1">
              <a:off x="4923563" y="2555097"/>
              <a:ext cx="1470219" cy="1921729"/>
            </a:xfrm>
            <a:custGeom>
              <a:avLst/>
              <a:gdLst/>
              <a:ahLst/>
              <a:cxnLst/>
              <a:rect l="l" t="t" r="r" b="b"/>
              <a:pathLst>
                <a:path w="1470219" h="1921729">
                  <a:moveTo>
                    <a:pt x="317750" y="0"/>
                  </a:moveTo>
                  <a:lnTo>
                    <a:pt x="317750" y="519295"/>
                  </a:lnTo>
                  <a:cubicBezTo>
                    <a:pt x="287598" y="476035"/>
                    <a:pt x="236890" y="449670"/>
                    <a:pt x="180024" y="449670"/>
                  </a:cubicBezTo>
                  <a:cubicBezTo>
                    <a:pt x="80599" y="449670"/>
                    <a:pt x="0" y="530267"/>
                    <a:pt x="0" y="629690"/>
                  </a:cubicBezTo>
                  <a:cubicBezTo>
                    <a:pt x="0" y="729112"/>
                    <a:pt x="80599" y="809710"/>
                    <a:pt x="180024" y="809710"/>
                  </a:cubicBezTo>
                  <a:cubicBezTo>
                    <a:pt x="236890" y="809710"/>
                    <a:pt x="287598" y="783344"/>
                    <a:pt x="317750" y="740084"/>
                  </a:cubicBezTo>
                  <a:lnTo>
                    <a:pt x="317750" y="1366266"/>
                  </a:lnTo>
                  <a:cubicBezTo>
                    <a:pt x="334104" y="1364723"/>
                    <a:pt x="350498" y="1361676"/>
                    <a:pt x="369339" y="1360802"/>
                  </a:cubicBezTo>
                  <a:cubicBezTo>
                    <a:pt x="402266" y="1377733"/>
                    <a:pt x="435193" y="1387415"/>
                    <a:pt x="467827" y="1410291"/>
                  </a:cubicBezTo>
                  <a:lnTo>
                    <a:pt x="455870" y="1410142"/>
                  </a:lnTo>
                  <a:lnTo>
                    <a:pt x="317750" y="1534494"/>
                  </a:lnTo>
                  <a:lnTo>
                    <a:pt x="317750" y="1615990"/>
                  </a:lnTo>
                  <a:cubicBezTo>
                    <a:pt x="386499" y="1670478"/>
                    <a:pt x="389428" y="1688371"/>
                    <a:pt x="408089" y="1738922"/>
                  </a:cubicBezTo>
                  <a:cubicBezTo>
                    <a:pt x="379727" y="1707581"/>
                    <a:pt x="349150" y="1673825"/>
                    <a:pt x="317750" y="1638805"/>
                  </a:cubicBezTo>
                  <a:lnTo>
                    <a:pt x="317750" y="1921729"/>
                  </a:lnTo>
                  <a:lnTo>
                    <a:pt x="755913" y="1921729"/>
                  </a:lnTo>
                  <a:cubicBezTo>
                    <a:pt x="706403" y="1827798"/>
                    <a:pt x="729495" y="1711808"/>
                    <a:pt x="811417" y="1642956"/>
                  </a:cubicBezTo>
                  <a:cubicBezTo>
                    <a:pt x="895805" y="1572033"/>
                    <a:pt x="1018723" y="1571209"/>
                    <a:pt x="1104053" y="1640996"/>
                  </a:cubicBezTo>
                  <a:cubicBezTo>
                    <a:pt x="1187635" y="1709353"/>
                    <a:pt x="1211974" y="1826497"/>
                    <a:pt x="1162370" y="1921729"/>
                  </a:cubicBezTo>
                  <a:lnTo>
                    <a:pt x="1470219" y="1921729"/>
                  </a:lnTo>
                  <a:cubicBezTo>
                    <a:pt x="1451557" y="1854186"/>
                    <a:pt x="1443779" y="1713479"/>
                    <a:pt x="1383490" y="1654709"/>
                  </a:cubicBezTo>
                  <a:cubicBezTo>
                    <a:pt x="1345256" y="1600370"/>
                    <a:pt x="1270906" y="1605665"/>
                    <a:pt x="1214613" y="1581143"/>
                  </a:cubicBezTo>
                  <a:cubicBezTo>
                    <a:pt x="1023979" y="1516260"/>
                    <a:pt x="855919" y="1498231"/>
                    <a:pt x="667541" y="1420569"/>
                  </a:cubicBezTo>
                  <a:cubicBezTo>
                    <a:pt x="641002" y="1406060"/>
                    <a:pt x="628007" y="1359605"/>
                    <a:pt x="596953" y="1264165"/>
                  </a:cubicBezTo>
                  <a:lnTo>
                    <a:pt x="605982" y="1483707"/>
                  </a:lnTo>
                  <a:cubicBezTo>
                    <a:pt x="633003" y="1532193"/>
                    <a:pt x="647443" y="1570873"/>
                    <a:pt x="655559" y="1604936"/>
                  </a:cubicBezTo>
                  <a:lnTo>
                    <a:pt x="669187" y="1618813"/>
                  </a:lnTo>
                  <a:lnTo>
                    <a:pt x="658716" y="1618119"/>
                  </a:lnTo>
                  <a:cubicBezTo>
                    <a:pt x="671015" y="1675268"/>
                    <a:pt x="667528" y="1720297"/>
                    <a:pt x="683108" y="1780186"/>
                  </a:cubicBezTo>
                  <a:lnTo>
                    <a:pt x="591592" y="1613666"/>
                  </a:lnTo>
                  <a:lnTo>
                    <a:pt x="658716" y="1618119"/>
                  </a:lnTo>
                  <a:cubicBezTo>
                    <a:pt x="657988" y="1613751"/>
                    <a:pt x="656981" y="1609350"/>
                    <a:pt x="655559" y="1604936"/>
                  </a:cubicBezTo>
                  <a:cubicBezTo>
                    <a:pt x="595208" y="1543644"/>
                    <a:pt x="572037" y="1416889"/>
                    <a:pt x="482935" y="1410479"/>
                  </a:cubicBezTo>
                  <a:cubicBezTo>
                    <a:pt x="535122" y="1370544"/>
                    <a:pt x="588839" y="1317812"/>
                    <a:pt x="588628" y="1233771"/>
                  </a:cubicBezTo>
                  <a:cubicBezTo>
                    <a:pt x="593535" y="1201617"/>
                    <a:pt x="591670" y="1173724"/>
                    <a:pt x="603348" y="1137311"/>
                  </a:cubicBezTo>
                  <a:cubicBezTo>
                    <a:pt x="681305" y="1043677"/>
                    <a:pt x="723143" y="969209"/>
                    <a:pt x="728865" y="818070"/>
                  </a:cubicBezTo>
                  <a:cubicBezTo>
                    <a:pt x="757787" y="830627"/>
                    <a:pt x="777680" y="847444"/>
                    <a:pt x="802088" y="759902"/>
                  </a:cubicBezTo>
                  <a:cubicBezTo>
                    <a:pt x="810208" y="713002"/>
                    <a:pt x="879277" y="465908"/>
                    <a:pt x="776787" y="510588"/>
                  </a:cubicBezTo>
                  <a:cubicBezTo>
                    <a:pt x="737961" y="316337"/>
                    <a:pt x="730052" y="30689"/>
                    <a:pt x="31775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61" name="TextBox 60">
              <a:extLst>
                <a:ext uri="{FF2B5EF4-FFF2-40B4-BE49-F238E27FC236}">
                  <a16:creationId xmlns:a16="http://schemas.microsoft.com/office/drawing/2014/main" id="{37869315-40E1-D84E-3FCC-0A7921C3699C}"/>
                </a:ext>
              </a:extLst>
            </p:cNvPr>
            <p:cNvSpPr txBox="1"/>
            <p:nvPr/>
          </p:nvSpPr>
          <p:spPr>
            <a:xfrm>
              <a:off x="1030711" y="1824124"/>
              <a:ext cx="3705020" cy="830997"/>
            </a:xfrm>
            <a:prstGeom prst="rect">
              <a:avLst/>
            </a:prstGeom>
            <a:noFill/>
          </p:spPr>
          <p:txBody>
            <a:bodyPr wrap="square" rtlCol="0">
              <a:spAutoFit/>
            </a:bodyPr>
            <a:lstStyle/>
            <a:p>
              <a:pPr algn="just"/>
              <a:r>
                <a:rPr lang="en-US" altLang="ko-KR" sz="1200" dirty="0" err="1">
                  <a:cs typeface="Arial" pitchFamily="34" charset="0"/>
                </a:rPr>
                <a:t>Penelitian</a:t>
              </a:r>
              <a:r>
                <a:rPr lang="en-US" altLang="ko-KR" sz="1200" dirty="0">
                  <a:cs typeface="Arial" pitchFamily="34" charset="0"/>
                </a:rPr>
                <a:t> </a:t>
              </a:r>
              <a:r>
                <a:rPr lang="en-US" altLang="ko-KR" sz="1200" dirty="0" err="1">
                  <a:cs typeface="Arial" pitchFamily="34" charset="0"/>
                </a:rPr>
                <a:t>ini</a:t>
              </a:r>
              <a:r>
                <a:rPr lang="en-US" altLang="ko-KR" sz="1200" dirty="0">
                  <a:cs typeface="Arial" pitchFamily="34" charset="0"/>
                </a:rPr>
                <a:t> </a:t>
              </a:r>
              <a:r>
                <a:rPr lang="en-US" altLang="ko-KR" sz="1200" dirty="0" err="1">
                  <a:cs typeface="Arial" pitchFamily="34" charset="0"/>
                </a:rPr>
                <a:t>menggunakan</a:t>
              </a:r>
              <a:r>
                <a:rPr lang="en-US" altLang="ko-KR" sz="1200" dirty="0">
                  <a:cs typeface="Arial" pitchFamily="34" charset="0"/>
                </a:rPr>
                <a:t> </a:t>
              </a:r>
              <a:r>
                <a:rPr lang="en-US" altLang="ko-KR" sz="1200" dirty="0" err="1">
                  <a:cs typeface="Arial" pitchFamily="34" charset="0"/>
                </a:rPr>
                <a:t>desain</a:t>
              </a:r>
              <a:r>
                <a:rPr lang="en-US" altLang="ko-KR" sz="1200" dirty="0">
                  <a:cs typeface="Arial" pitchFamily="34" charset="0"/>
                </a:rPr>
                <a:t> </a:t>
              </a:r>
              <a:r>
                <a:rPr lang="en-US" altLang="ko-KR" sz="1200" dirty="0" err="1">
                  <a:cs typeface="Arial" pitchFamily="34" charset="0"/>
                </a:rPr>
                <a:t>penelitian</a:t>
              </a:r>
              <a:r>
                <a:rPr lang="en-US" altLang="ko-KR" sz="1200" dirty="0">
                  <a:cs typeface="Arial" pitchFamily="34" charset="0"/>
                </a:rPr>
                <a:t> </a:t>
              </a:r>
              <a:r>
                <a:rPr lang="en-US" altLang="ko-KR" sz="1200" dirty="0" err="1">
                  <a:cs typeface="Arial" pitchFamily="34" charset="0"/>
                </a:rPr>
                <a:t>kualitatif</a:t>
              </a:r>
              <a:r>
                <a:rPr lang="en-US" altLang="ko-KR" sz="1200" dirty="0">
                  <a:cs typeface="Arial" pitchFamily="34" charset="0"/>
                </a:rPr>
                <a:t> yang </a:t>
              </a:r>
              <a:r>
                <a:rPr lang="en-US" altLang="ko-KR" sz="1200" dirty="0" err="1">
                  <a:cs typeface="Arial" pitchFamily="34" charset="0"/>
                </a:rPr>
                <a:t>secara</a:t>
              </a:r>
              <a:r>
                <a:rPr lang="en-US" altLang="ko-KR" sz="1200" dirty="0">
                  <a:cs typeface="Arial" pitchFamily="34" charset="0"/>
                </a:rPr>
                <a:t>  fundamental </a:t>
              </a:r>
              <a:r>
                <a:rPr lang="en-US" altLang="ko-KR" sz="1200" dirty="0" err="1">
                  <a:cs typeface="Arial" pitchFamily="34" charset="0"/>
                </a:rPr>
                <a:t>berlandaskan</a:t>
              </a:r>
              <a:r>
                <a:rPr lang="en-US" altLang="ko-KR" sz="1200" dirty="0">
                  <a:cs typeface="Arial" pitchFamily="34" charset="0"/>
                </a:rPr>
                <a:t> pada </a:t>
              </a:r>
              <a:r>
                <a:rPr lang="en-US" altLang="ko-KR" sz="1200" dirty="0" err="1">
                  <a:cs typeface="Arial" pitchFamily="34" charset="0"/>
                </a:rPr>
                <a:t>analisis</a:t>
              </a:r>
              <a:r>
                <a:rPr lang="en-US" altLang="ko-KR" sz="1200" dirty="0">
                  <a:cs typeface="Arial" pitchFamily="34" charset="0"/>
                </a:rPr>
                <a:t> sastra, </a:t>
              </a:r>
              <a:r>
                <a:rPr lang="en-US" altLang="ko-KR" sz="1200" dirty="0" err="1">
                  <a:cs typeface="Arial" pitchFamily="34" charset="0"/>
                </a:rPr>
                <a:t>memungkinkan</a:t>
              </a:r>
              <a:r>
                <a:rPr lang="en-US" altLang="ko-KR" sz="1200" dirty="0">
                  <a:cs typeface="Arial" pitchFamily="34" charset="0"/>
                </a:rPr>
                <a:t> </a:t>
              </a:r>
              <a:r>
                <a:rPr lang="en-US" altLang="ko-KR" sz="1200" dirty="0" err="1">
                  <a:cs typeface="Arial" pitchFamily="34" charset="0"/>
                </a:rPr>
                <a:t>eksplorasi</a:t>
              </a:r>
              <a:r>
                <a:rPr lang="en-US" altLang="ko-KR" sz="1200" dirty="0">
                  <a:cs typeface="Arial" pitchFamily="34" charset="0"/>
                </a:rPr>
                <a:t> </a:t>
              </a:r>
              <a:r>
                <a:rPr lang="en-US" altLang="ko-KR" sz="1200" dirty="0" err="1">
                  <a:cs typeface="Arial" pitchFamily="34" charset="0"/>
                </a:rPr>
                <a:t>mendalam</a:t>
              </a:r>
              <a:r>
                <a:rPr lang="en-US" altLang="ko-KR" sz="1200" dirty="0">
                  <a:cs typeface="Arial" pitchFamily="34" charset="0"/>
                </a:rPr>
                <a:t> </a:t>
              </a:r>
              <a:r>
                <a:rPr lang="en-US" altLang="ko-KR" sz="1200" dirty="0" err="1">
                  <a:cs typeface="Arial" pitchFamily="34" charset="0"/>
                </a:rPr>
                <a:t>terhadap</a:t>
              </a:r>
              <a:r>
                <a:rPr lang="en-US" altLang="ko-KR" sz="1200" dirty="0">
                  <a:cs typeface="Arial" pitchFamily="34" charset="0"/>
                </a:rPr>
                <a:t> </a:t>
              </a:r>
              <a:r>
                <a:rPr lang="en-US" altLang="ko-KR" sz="1200" dirty="0" err="1">
                  <a:cs typeface="Arial" pitchFamily="34" charset="0"/>
                </a:rPr>
                <a:t>dinamika</a:t>
              </a:r>
              <a:r>
                <a:rPr lang="en-US" altLang="ko-KR" sz="1200" dirty="0">
                  <a:cs typeface="Arial" pitchFamily="34" charset="0"/>
                </a:rPr>
                <a:t> social yang </a:t>
              </a:r>
              <a:r>
                <a:rPr lang="en-US" altLang="ko-KR" sz="1200" dirty="0" err="1">
                  <a:cs typeface="Arial" pitchFamily="34" charset="0"/>
                </a:rPr>
                <a:t>terjalin</a:t>
              </a:r>
              <a:r>
                <a:rPr lang="en-US" altLang="ko-KR" sz="1200" dirty="0">
                  <a:cs typeface="Arial" pitchFamily="34" charset="0"/>
                </a:rPr>
                <a:t> </a:t>
              </a:r>
              <a:r>
                <a:rPr lang="en-US" altLang="ko-KR" sz="1200" dirty="0" err="1">
                  <a:cs typeface="Arial" pitchFamily="34" charset="0"/>
                </a:rPr>
                <a:t>dalam</a:t>
              </a:r>
              <a:r>
                <a:rPr lang="en-US" altLang="ko-KR" sz="1200" dirty="0">
                  <a:cs typeface="Arial" pitchFamily="34" charset="0"/>
                </a:rPr>
                <a:t> novel Gadis Kretek. </a:t>
              </a:r>
            </a:p>
          </p:txBody>
        </p:sp>
        <p:sp>
          <p:nvSpPr>
            <p:cNvPr id="62" name="Rounded Rectangle 1">
              <a:extLst>
                <a:ext uri="{FF2B5EF4-FFF2-40B4-BE49-F238E27FC236}">
                  <a16:creationId xmlns:a16="http://schemas.microsoft.com/office/drawing/2014/main" id="{137ECFA2-B95D-7D11-DB62-4D85F1B7548C}"/>
                </a:ext>
              </a:extLst>
            </p:cNvPr>
            <p:cNvSpPr>
              <a:spLocks noChangeAspect="1"/>
            </p:cNvSpPr>
            <p:nvPr/>
          </p:nvSpPr>
          <p:spPr>
            <a:xfrm>
              <a:off x="1950498" y="2814987"/>
              <a:ext cx="420120" cy="421663"/>
            </a:xfrm>
            <a:custGeom>
              <a:avLst/>
              <a:gdLst/>
              <a:ahLst/>
              <a:cxnLst/>
              <a:rect l="l" t="t" r="r" b="b"/>
              <a:pathLst>
                <a:path w="3888432" h="3902714">
                  <a:moveTo>
                    <a:pt x="1113894" y="3227140"/>
                  </a:moveTo>
                  <a:lnTo>
                    <a:pt x="2774538" y="3227140"/>
                  </a:lnTo>
                  <a:cubicBezTo>
                    <a:pt x="2813020" y="3227140"/>
                    <a:pt x="2844216" y="3258336"/>
                    <a:pt x="2844216" y="3296818"/>
                  </a:cubicBezTo>
                  <a:lnTo>
                    <a:pt x="2844216" y="3337462"/>
                  </a:lnTo>
                  <a:cubicBezTo>
                    <a:pt x="2844216" y="3375944"/>
                    <a:pt x="2813020" y="3407140"/>
                    <a:pt x="2774538" y="3407140"/>
                  </a:cubicBezTo>
                  <a:lnTo>
                    <a:pt x="1113894" y="3407140"/>
                  </a:lnTo>
                  <a:cubicBezTo>
                    <a:pt x="1075412" y="3407140"/>
                    <a:pt x="1044216" y="3375944"/>
                    <a:pt x="1044216" y="3337462"/>
                  </a:cubicBezTo>
                  <a:lnTo>
                    <a:pt x="1044216" y="3296818"/>
                  </a:lnTo>
                  <a:cubicBezTo>
                    <a:pt x="1044216" y="3258336"/>
                    <a:pt x="1075412" y="3227140"/>
                    <a:pt x="1113894" y="3227140"/>
                  </a:cubicBezTo>
                  <a:close/>
                  <a:moveTo>
                    <a:pt x="1111898" y="2923315"/>
                  </a:moveTo>
                  <a:lnTo>
                    <a:pt x="2772542" y="2923315"/>
                  </a:lnTo>
                  <a:cubicBezTo>
                    <a:pt x="2811024" y="2923315"/>
                    <a:pt x="2842220" y="2954511"/>
                    <a:pt x="2842220" y="2992993"/>
                  </a:cubicBezTo>
                  <a:lnTo>
                    <a:pt x="2842220" y="3033637"/>
                  </a:lnTo>
                  <a:cubicBezTo>
                    <a:pt x="2842220" y="3072119"/>
                    <a:pt x="2811024" y="3103315"/>
                    <a:pt x="2772542" y="3103315"/>
                  </a:cubicBezTo>
                  <a:lnTo>
                    <a:pt x="1111898" y="3103315"/>
                  </a:lnTo>
                  <a:cubicBezTo>
                    <a:pt x="1073416" y="3103315"/>
                    <a:pt x="1042220" y="3072119"/>
                    <a:pt x="1042220" y="3033637"/>
                  </a:cubicBezTo>
                  <a:lnTo>
                    <a:pt x="1042220" y="2992993"/>
                  </a:lnTo>
                  <a:cubicBezTo>
                    <a:pt x="1042220" y="2954511"/>
                    <a:pt x="1073416" y="2923315"/>
                    <a:pt x="1111898" y="2923315"/>
                  </a:cubicBezTo>
                  <a:close/>
                  <a:moveTo>
                    <a:pt x="495275" y="2664296"/>
                  </a:moveTo>
                  <a:lnTo>
                    <a:pt x="853982" y="2664296"/>
                  </a:lnTo>
                  <a:lnTo>
                    <a:pt x="853982" y="3560524"/>
                  </a:lnTo>
                  <a:lnTo>
                    <a:pt x="3006222" y="3560524"/>
                  </a:lnTo>
                  <a:lnTo>
                    <a:pt x="3006222" y="2664296"/>
                  </a:lnTo>
                  <a:lnTo>
                    <a:pt x="3364929" y="2664296"/>
                  </a:lnTo>
                  <a:lnTo>
                    <a:pt x="3364929" y="3902714"/>
                  </a:lnTo>
                  <a:lnTo>
                    <a:pt x="495275" y="3902714"/>
                  </a:lnTo>
                  <a:close/>
                  <a:moveTo>
                    <a:pt x="1113894" y="2619490"/>
                  </a:moveTo>
                  <a:lnTo>
                    <a:pt x="2774538" y="2619490"/>
                  </a:lnTo>
                  <a:cubicBezTo>
                    <a:pt x="2813020" y="2619490"/>
                    <a:pt x="2844216" y="2650686"/>
                    <a:pt x="2844216" y="2689168"/>
                  </a:cubicBezTo>
                  <a:lnTo>
                    <a:pt x="2844216" y="2729812"/>
                  </a:lnTo>
                  <a:cubicBezTo>
                    <a:pt x="2844216" y="2768294"/>
                    <a:pt x="2813020" y="2799490"/>
                    <a:pt x="2774538" y="2799490"/>
                  </a:cubicBezTo>
                  <a:lnTo>
                    <a:pt x="1113894" y="2799490"/>
                  </a:lnTo>
                  <a:cubicBezTo>
                    <a:pt x="1075412" y="2799490"/>
                    <a:pt x="1044216" y="2768294"/>
                    <a:pt x="1044216" y="2729812"/>
                  </a:cubicBezTo>
                  <a:lnTo>
                    <a:pt x="1044216" y="2689168"/>
                  </a:lnTo>
                  <a:cubicBezTo>
                    <a:pt x="1044216" y="2650686"/>
                    <a:pt x="1075412" y="2619490"/>
                    <a:pt x="1113894" y="2619490"/>
                  </a:cubicBezTo>
                  <a:close/>
                  <a:moveTo>
                    <a:pt x="3183220" y="1512740"/>
                  </a:moveTo>
                  <a:cubicBezTo>
                    <a:pt x="3130821" y="1512740"/>
                    <a:pt x="3088344" y="1555217"/>
                    <a:pt x="3088344" y="1607616"/>
                  </a:cubicBezTo>
                  <a:lnTo>
                    <a:pt x="3088344" y="1777903"/>
                  </a:lnTo>
                  <a:cubicBezTo>
                    <a:pt x="3088344" y="1830302"/>
                    <a:pt x="3130821" y="1872779"/>
                    <a:pt x="3183220" y="1872779"/>
                  </a:cubicBezTo>
                  <a:lnTo>
                    <a:pt x="3334111" y="1872779"/>
                  </a:lnTo>
                  <a:cubicBezTo>
                    <a:pt x="3386510" y="1872779"/>
                    <a:pt x="3428987" y="1830302"/>
                    <a:pt x="3428987" y="1777903"/>
                  </a:cubicBezTo>
                  <a:lnTo>
                    <a:pt x="3428987" y="1607616"/>
                  </a:lnTo>
                  <a:cubicBezTo>
                    <a:pt x="3428987" y="1555217"/>
                    <a:pt x="3386510" y="1512740"/>
                    <a:pt x="3334111" y="1512740"/>
                  </a:cubicBezTo>
                  <a:close/>
                  <a:moveTo>
                    <a:pt x="317370" y="1192161"/>
                  </a:moveTo>
                  <a:lnTo>
                    <a:pt x="3571062" y="1192161"/>
                  </a:lnTo>
                  <a:cubicBezTo>
                    <a:pt x="3746341" y="1192161"/>
                    <a:pt x="3888432" y="1369515"/>
                    <a:pt x="3888432" y="1588294"/>
                  </a:cubicBezTo>
                  <a:lnTo>
                    <a:pt x="3888432" y="3172779"/>
                  </a:lnTo>
                  <a:cubicBezTo>
                    <a:pt x="3888432" y="3391558"/>
                    <a:pt x="3746341" y="3568912"/>
                    <a:pt x="3571062" y="3568912"/>
                  </a:cubicBezTo>
                  <a:lnTo>
                    <a:pt x="3484959" y="3568912"/>
                  </a:lnTo>
                  <a:lnTo>
                    <a:pt x="3484959" y="2490370"/>
                  </a:lnTo>
                  <a:lnTo>
                    <a:pt x="388615" y="2490370"/>
                  </a:lnTo>
                  <a:lnTo>
                    <a:pt x="388615" y="3568912"/>
                  </a:lnTo>
                  <a:lnTo>
                    <a:pt x="317370" y="3568912"/>
                  </a:lnTo>
                  <a:cubicBezTo>
                    <a:pt x="142091" y="3568912"/>
                    <a:pt x="0" y="3391558"/>
                    <a:pt x="0" y="3172779"/>
                  </a:cubicBezTo>
                  <a:lnTo>
                    <a:pt x="0" y="1588294"/>
                  </a:lnTo>
                  <a:cubicBezTo>
                    <a:pt x="0" y="1369515"/>
                    <a:pt x="142091" y="1192161"/>
                    <a:pt x="317370" y="1192161"/>
                  </a:cubicBezTo>
                  <a:close/>
                  <a:moveTo>
                    <a:pt x="3010811" y="792088"/>
                  </a:moveTo>
                  <a:lnTo>
                    <a:pt x="3369518" y="792088"/>
                  </a:lnTo>
                  <a:lnTo>
                    <a:pt x="3369518" y="1080119"/>
                  </a:lnTo>
                  <a:lnTo>
                    <a:pt x="3010811" y="1080119"/>
                  </a:lnTo>
                  <a:close/>
                  <a:moveTo>
                    <a:pt x="2700857" y="0"/>
                  </a:moveTo>
                  <a:lnTo>
                    <a:pt x="3329483" y="698376"/>
                  </a:lnTo>
                  <a:lnTo>
                    <a:pt x="2700857" y="698376"/>
                  </a:lnTo>
                  <a:close/>
                  <a:moveTo>
                    <a:pt x="499864" y="0"/>
                  </a:moveTo>
                  <a:lnTo>
                    <a:pt x="2592288" y="0"/>
                  </a:lnTo>
                  <a:lnTo>
                    <a:pt x="2592288" y="298450"/>
                  </a:lnTo>
                  <a:lnTo>
                    <a:pt x="858571" y="298450"/>
                  </a:lnTo>
                  <a:lnTo>
                    <a:pt x="858571" y="1080119"/>
                  </a:lnTo>
                  <a:lnTo>
                    <a:pt x="499864" y="108011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3" name="TextBox 62">
              <a:extLst>
                <a:ext uri="{FF2B5EF4-FFF2-40B4-BE49-F238E27FC236}">
                  <a16:creationId xmlns:a16="http://schemas.microsoft.com/office/drawing/2014/main" id="{745C6F29-948D-3D37-7FA2-1D9C033F9C12}"/>
                </a:ext>
              </a:extLst>
            </p:cNvPr>
            <p:cNvSpPr txBox="1"/>
            <p:nvPr/>
          </p:nvSpPr>
          <p:spPr>
            <a:xfrm>
              <a:off x="2451118" y="2871930"/>
              <a:ext cx="1470219" cy="307777"/>
            </a:xfrm>
            <a:prstGeom prst="rect">
              <a:avLst/>
            </a:prstGeom>
            <a:noFill/>
          </p:spPr>
          <p:txBody>
            <a:bodyPr wrap="square" rtlCol="0">
              <a:spAutoFit/>
            </a:bodyPr>
            <a:lstStyle/>
            <a:p>
              <a:pPr algn="ctr"/>
              <a:r>
                <a:rPr lang="en-US" altLang="ko-KR" sz="1400" b="1" dirty="0">
                  <a:solidFill>
                    <a:schemeClr val="accent3"/>
                  </a:solidFill>
                  <a:cs typeface="Arial" pitchFamily="34" charset="0"/>
                </a:rPr>
                <a:t>Desain </a:t>
              </a:r>
              <a:r>
                <a:rPr lang="en-US" altLang="ko-KR" sz="1400" b="1" dirty="0" err="1">
                  <a:solidFill>
                    <a:schemeClr val="accent3"/>
                  </a:solidFill>
                  <a:cs typeface="Arial" pitchFamily="34" charset="0"/>
                </a:rPr>
                <a:t>Penelitian</a:t>
              </a:r>
              <a:endParaRPr lang="ko-KR" altLang="en-US" sz="1400" b="1" dirty="0">
                <a:solidFill>
                  <a:schemeClr val="accent3"/>
                </a:solidFill>
                <a:cs typeface="Arial" pitchFamily="34" charset="0"/>
              </a:endParaRPr>
            </a:p>
          </p:txBody>
        </p:sp>
      </p:grpSp>
      <p:grpSp>
        <p:nvGrpSpPr>
          <p:cNvPr id="64" name="Group 63">
            <a:extLst>
              <a:ext uri="{FF2B5EF4-FFF2-40B4-BE49-F238E27FC236}">
                <a16:creationId xmlns:a16="http://schemas.microsoft.com/office/drawing/2014/main" id="{BDD4BFE0-C60E-9754-9B04-51817043F443}"/>
              </a:ext>
            </a:extLst>
          </p:cNvPr>
          <p:cNvGrpSpPr/>
          <p:nvPr/>
        </p:nvGrpSpPr>
        <p:grpSpPr>
          <a:xfrm>
            <a:off x="14189874" y="117299"/>
            <a:ext cx="5101856" cy="3524830"/>
            <a:chOff x="6118917" y="1279419"/>
            <a:chExt cx="5101856" cy="3524830"/>
          </a:xfrm>
        </p:grpSpPr>
        <p:sp>
          <p:nvSpPr>
            <p:cNvPr id="65" name="Freeform: Shape 64">
              <a:extLst>
                <a:ext uri="{FF2B5EF4-FFF2-40B4-BE49-F238E27FC236}">
                  <a16:creationId xmlns:a16="http://schemas.microsoft.com/office/drawing/2014/main" id="{11307CA5-DE03-DEF7-7CDD-9E8C960348BF}"/>
                </a:ext>
              </a:extLst>
            </p:cNvPr>
            <p:cNvSpPr/>
            <p:nvPr/>
          </p:nvSpPr>
          <p:spPr>
            <a:xfrm>
              <a:off x="6581614" y="2645043"/>
              <a:ext cx="4639159" cy="464949"/>
            </a:xfrm>
            <a:custGeom>
              <a:avLst/>
              <a:gdLst>
                <a:gd name="connsiteX0" fmla="*/ 0 w 6958739"/>
                <a:gd name="connsiteY0" fmla="*/ 697423 h 697423"/>
                <a:gd name="connsiteX1" fmla="*/ 1255363 w 6958739"/>
                <a:gd name="connsiteY1" fmla="*/ 0 h 697423"/>
                <a:gd name="connsiteX2" fmla="*/ 6958739 w 6958739"/>
                <a:gd name="connsiteY2" fmla="*/ 0 h 697423"/>
              </a:gdLst>
              <a:ahLst/>
              <a:cxnLst>
                <a:cxn ang="0">
                  <a:pos x="connsiteX0" y="connsiteY0"/>
                </a:cxn>
                <a:cxn ang="0">
                  <a:pos x="connsiteX1" y="connsiteY1"/>
                </a:cxn>
                <a:cxn ang="0">
                  <a:pos x="connsiteX2" y="connsiteY2"/>
                </a:cxn>
              </a:cxnLst>
              <a:rect l="l" t="t" r="r" b="b"/>
              <a:pathLst>
                <a:path w="6958739" h="697423">
                  <a:moveTo>
                    <a:pt x="0" y="697423"/>
                  </a:moveTo>
                  <a:lnTo>
                    <a:pt x="1255363" y="0"/>
                  </a:lnTo>
                  <a:lnTo>
                    <a:pt x="6958739" y="0"/>
                  </a:lnTo>
                </a:path>
              </a:pathLst>
            </a:custGeom>
            <a:noFill/>
            <a:ln w="19050">
              <a:headEnd type="oval" w="lg" len="lg"/>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6" name="Oval 21">
              <a:extLst>
                <a:ext uri="{FF2B5EF4-FFF2-40B4-BE49-F238E27FC236}">
                  <a16:creationId xmlns:a16="http://schemas.microsoft.com/office/drawing/2014/main" id="{CB5F5005-5760-9746-9EDE-79A90D84AEC4}"/>
                </a:ext>
              </a:extLst>
            </p:cNvPr>
            <p:cNvSpPr/>
            <p:nvPr/>
          </p:nvSpPr>
          <p:spPr>
            <a:xfrm>
              <a:off x="6118917" y="2558133"/>
              <a:ext cx="1252757" cy="2246116"/>
            </a:xfrm>
            <a:custGeom>
              <a:avLst/>
              <a:gdLst/>
              <a:ahLst/>
              <a:cxnLst/>
              <a:rect l="l" t="t" r="r" b="b"/>
              <a:pathLst>
                <a:path w="1252757" h="2246116">
                  <a:moveTo>
                    <a:pt x="0" y="1537931"/>
                  </a:moveTo>
                  <a:lnTo>
                    <a:pt x="48955" y="1582006"/>
                  </a:lnTo>
                  <a:cubicBezTo>
                    <a:pt x="29607" y="1596227"/>
                    <a:pt x="13459" y="1608472"/>
                    <a:pt x="0" y="1619427"/>
                  </a:cubicBezTo>
                  <a:close/>
                  <a:moveTo>
                    <a:pt x="378777" y="1138883"/>
                  </a:moveTo>
                  <a:cubicBezTo>
                    <a:pt x="411277" y="1129216"/>
                    <a:pt x="503171" y="1342067"/>
                    <a:pt x="652602" y="1380835"/>
                  </a:cubicBezTo>
                  <a:cubicBezTo>
                    <a:pt x="847829" y="1434107"/>
                    <a:pt x="1074660" y="1515068"/>
                    <a:pt x="1177337" y="1610936"/>
                  </a:cubicBezTo>
                  <a:cubicBezTo>
                    <a:pt x="1265071" y="1783698"/>
                    <a:pt x="1255683" y="1823052"/>
                    <a:pt x="1248143" y="1925166"/>
                  </a:cubicBezTo>
                  <a:lnTo>
                    <a:pt x="682623" y="1925166"/>
                  </a:lnTo>
                  <a:cubicBezTo>
                    <a:pt x="727970" y="1955371"/>
                    <a:pt x="756000" y="2007459"/>
                    <a:pt x="756000" y="2066093"/>
                  </a:cubicBezTo>
                  <a:cubicBezTo>
                    <a:pt x="756000" y="2165517"/>
                    <a:pt x="675403" y="2246116"/>
                    <a:pt x="575980" y="2246116"/>
                  </a:cubicBezTo>
                  <a:cubicBezTo>
                    <a:pt x="476558" y="2246116"/>
                    <a:pt x="395960" y="2165517"/>
                    <a:pt x="395960" y="2066093"/>
                  </a:cubicBezTo>
                  <a:cubicBezTo>
                    <a:pt x="395960" y="2007459"/>
                    <a:pt x="423991" y="1955371"/>
                    <a:pt x="469338" y="1925166"/>
                  </a:cubicBezTo>
                  <a:lnTo>
                    <a:pt x="0" y="1925166"/>
                  </a:lnTo>
                  <a:lnTo>
                    <a:pt x="0" y="1642242"/>
                  </a:lnTo>
                  <a:cubicBezTo>
                    <a:pt x="181585" y="1440372"/>
                    <a:pt x="392125" y="1197753"/>
                    <a:pt x="373070" y="1143900"/>
                  </a:cubicBezTo>
                  <a:cubicBezTo>
                    <a:pt x="374708" y="1141161"/>
                    <a:pt x="376611" y="1139527"/>
                    <a:pt x="378777" y="1138883"/>
                  </a:cubicBezTo>
                  <a:close/>
                  <a:moveTo>
                    <a:pt x="60149" y="0"/>
                  </a:moveTo>
                  <a:cubicBezTo>
                    <a:pt x="424660" y="15130"/>
                    <a:pt x="592784" y="258144"/>
                    <a:pt x="528403" y="582088"/>
                  </a:cubicBezTo>
                  <a:cubicBezTo>
                    <a:pt x="564457" y="581792"/>
                    <a:pt x="595997" y="564458"/>
                    <a:pt x="593677" y="642963"/>
                  </a:cubicBezTo>
                  <a:cubicBezTo>
                    <a:pt x="586216" y="751211"/>
                    <a:pt x="524577" y="902053"/>
                    <a:pt x="487771" y="897424"/>
                  </a:cubicBezTo>
                  <a:cubicBezTo>
                    <a:pt x="464712" y="892973"/>
                    <a:pt x="450682" y="871482"/>
                    <a:pt x="432137" y="858512"/>
                  </a:cubicBezTo>
                  <a:cubicBezTo>
                    <a:pt x="401632" y="940744"/>
                    <a:pt x="393700" y="1031495"/>
                    <a:pt x="340621" y="1105208"/>
                  </a:cubicBezTo>
                  <a:cubicBezTo>
                    <a:pt x="299535" y="1169456"/>
                    <a:pt x="256191" y="1203886"/>
                    <a:pt x="206076" y="1253225"/>
                  </a:cubicBezTo>
                  <a:cubicBezTo>
                    <a:pt x="96325" y="1366844"/>
                    <a:pt x="48367" y="1374569"/>
                    <a:pt x="0" y="1369703"/>
                  </a:cubicBezTo>
                  <a:lnTo>
                    <a:pt x="0" y="835934"/>
                  </a:lnTo>
                  <a:cubicBezTo>
                    <a:pt x="94059" y="885724"/>
                    <a:pt x="210348" y="862698"/>
                    <a:pt x="279327" y="780625"/>
                  </a:cubicBezTo>
                  <a:cubicBezTo>
                    <a:pt x="350250" y="696237"/>
                    <a:pt x="351074" y="573319"/>
                    <a:pt x="281287" y="487989"/>
                  </a:cubicBezTo>
                  <a:cubicBezTo>
                    <a:pt x="212806" y="404257"/>
                    <a:pt x="95363" y="379981"/>
                    <a:pt x="0" y="429858"/>
                  </a:cubicBezTo>
                  <a:lnTo>
                    <a:pt x="0" y="343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7" name="TextBox 66">
              <a:extLst>
                <a:ext uri="{FF2B5EF4-FFF2-40B4-BE49-F238E27FC236}">
                  <a16:creationId xmlns:a16="http://schemas.microsoft.com/office/drawing/2014/main" id="{601B88CB-F96B-D28C-3B25-5AD92A05C9D2}"/>
                </a:ext>
              </a:extLst>
            </p:cNvPr>
            <p:cNvSpPr txBox="1"/>
            <p:nvPr/>
          </p:nvSpPr>
          <p:spPr>
            <a:xfrm>
              <a:off x="7419934" y="1279419"/>
              <a:ext cx="3800839" cy="1384995"/>
            </a:xfrm>
            <a:prstGeom prst="rect">
              <a:avLst/>
            </a:prstGeom>
            <a:noFill/>
          </p:spPr>
          <p:txBody>
            <a:bodyPr wrap="square" rtlCol="0">
              <a:spAutoFit/>
            </a:bodyPr>
            <a:lstStyle/>
            <a:p>
              <a:pPr algn="just"/>
              <a:r>
                <a:rPr lang="id-ID" sz="1200" dirty="0"/>
                <a:t>Obyek utama dalam penelitian ini adalah novel Gadis Kretek karya Ratih Kumala, sebuah karya sastra yang secara mendalam menggambarkan struktur sosial masyarakat Indonesia pada tahun 1930-an. Novel ini dipilih karena kaya akan representasi fenomena sosial dan budaya, menangkap sebuah masa ketika Indonesia mengalami transformasi yang signifikan. </a:t>
              </a:r>
              <a:endParaRPr lang="en-US" altLang="ko-KR" sz="1200" dirty="0">
                <a:solidFill>
                  <a:schemeClr val="tx1">
                    <a:lumMod val="65000"/>
                    <a:lumOff val="35000"/>
                  </a:schemeClr>
                </a:solidFill>
                <a:cs typeface="Arial" pitchFamily="34" charset="0"/>
              </a:endParaRPr>
            </a:p>
          </p:txBody>
        </p:sp>
        <p:sp>
          <p:nvSpPr>
            <p:cNvPr id="68" name="Trapezoid 10">
              <a:extLst>
                <a:ext uri="{FF2B5EF4-FFF2-40B4-BE49-F238E27FC236}">
                  <a16:creationId xmlns:a16="http://schemas.microsoft.com/office/drawing/2014/main" id="{EC70DA4C-E2E4-89F8-963A-B0FD8AC2E594}"/>
                </a:ext>
              </a:extLst>
            </p:cNvPr>
            <p:cNvSpPr>
              <a:spLocks noChangeAspect="1"/>
            </p:cNvSpPr>
            <p:nvPr/>
          </p:nvSpPr>
          <p:spPr>
            <a:xfrm>
              <a:off x="8643928" y="2814987"/>
              <a:ext cx="422158" cy="421663"/>
            </a:xfrm>
            <a:custGeom>
              <a:avLst/>
              <a:gdLst/>
              <a:ahLst/>
              <a:cxnLst/>
              <a:rect l="l" t="t" r="r" b="b"/>
              <a:pathLst>
                <a:path w="3910377" h="3905794">
                  <a:moveTo>
                    <a:pt x="1" y="3797782"/>
                  </a:moveTo>
                  <a:lnTo>
                    <a:pt x="3910377" y="3797782"/>
                  </a:lnTo>
                  <a:lnTo>
                    <a:pt x="3910377" y="3905794"/>
                  </a:lnTo>
                  <a:lnTo>
                    <a:pt x="1" y="3905794"/>
                  </a:lnTo>
                  <a:close/>
                  <a:moveTo>
                    <a:pt x="1757257" y="3353296"/>
                  </a:moveTo>
                  <a:cubicBezTo>
                    <a:pt x="1690135" y="3353296"/>
                    <a:pt x="1635721" y="3407710"/>
                    <a:pt x="1635721" y="3474832"/>
                  </a:cubicBezTo>
                  <a:cubicBezTo>
                    <a:pt x="1635721" y="3541954"/>
                    <a:pt x="1690135" y="3596368"/>
                    <a:pt x="1757257" y="3596368"/>
                  </a:cubicBezTo>
                  <a:lnTo>
                    <a:pt x="2187409" y="3596368"/>
                  </a:lnTo>
                  <a:cubicBezTo>
                    <a:pt x="2254531" y="3596368"/>
                    <a:pt x="2308945" y="3541954"/>
                    <a:pt x="2308945" y="3474832"/>
                  </a:cubicBezTo>
                  <a:cubicBezTo>
                    <a:pt x="2308945" y="3407710"/>
                    <a:pt x="2254531" y="3353296"/>
                    <a:pt x="2187409" y="3353296"/>
                  </a:cubicBezTo>
                  <a:close/>
                  <a:moveTo>
                    <a:pt x="492288" y="2449553"/>
                  </a:moveTo>
                  <a:lnTo>
                    <a:pt x="472244" y="2517369"/>
                  </a:lnTo>
                  <a:lnTo>
                    <a:pt x="3438134" y="2517369"/>
                  </a:lnTo>
                  <a:lnTo>
                    <a:pt x="3418090" y="2449553"/>
                  </a:lnTo>
                  <a:close/>
                  <a:moveTo>
                    <a:pt x="432162" y="2249610"/>
                  </a:moveTo>
                  <a:lnTo>
                    <a:pt x="3478215" y="2249610"/>
                  </a:lnTo>
                  <a:lnTo>
                    <a:pt x="3910377" y="3711740"/>
                  </a:lnTo>
                  <a:lnTo>
                    <a:pt x="0" y="3711740"/>
                  </a:lnTo>
                  <a:close/>
                  <a:moveTo>
                    <a:pt x="1637280" y="544956"/>
                  </a:moveTo>
                  <a:cubicBezTo>
                    <a:pt x="1626413" y="544956"/>
                    <a:pt x="1615547" y="549102"/>
                    <a:pt x="1607256" y="557393"/>
                  </a:cubicBezTo>
                  <a:lnTo>
                    <a:pt x="796281" y="1368368"/>
                  </a:lnTo>
                  <a:cubicBezTo>
                    <a:pt x="779699" y="1384950"/>
                    <a:pt x="779699" y="1411834"/>
                    <a:pt x="796281" y="1428415"/>
                  </a:cubicBezTo>
                  <a:lnTo>
                    <a:pt x="825565" y="1457699"/>
                  </a:lnTo>
                  <a:cubicBezTo>
                    <a:pt x="842147" y="1474281"/>
                    <a:pt x="869031" y="1474281"/>
                    <a:pt x="885612" y="1457699"/>
                  </a:cubicBezTo>
                  <a:lnTo>
                    <a:pt x="1696588" y="646724"/>
                  </a:lnTo>
                  <a:cubicBezTo>
                    <a:pt x="1713169" y="630143"/>
                    <a:pt x="1713169" y="603258"/>
                    <a:pt x="1696588" y="586677"/>
                  </a:cubicBezTo>
                  <a:lnTo>
                    <a:pt x="1667304" y="557393"/>
                  </a:lnTo>
                  <a:cubicBezTo>
                    <a:pt x="1659013" y="549102"/>
                    <a:pt x="1648146" y="544956"/>
                    <a:pt x="1637280" y="544956"/>
                  </a:cubicBezTo>
                  <a:close/>
                  <a:moveTo>
                    <a:pt x="1372791" y="439020"/>
                  </a:moveTo>
                  <a:cubicBezTo>
                    <a:pt x="1361925" y="439020"/>
                    <a:pt x="1351058" y="443165"/>
                    <a:pt x="1342767" y="451456"/>
                  </a:cubicBezTo>
                  <a:lnTo>
                    <a:pt x="851745" y="942478"/>
                  </a:lnTo>
                  <a:cubicBezTo>
                    <a:pt x="835164" y="959060"/>
                    <a:pt x="835164" y="985944"/>
                    <a:pt x="851745" y="1002526"/>
                  </a:cubicBezTo>
                  <a:lnTo>
                    <a:pt x="881029" y="1031810"/>
                  </a:lnTo>
                  <a:cubicBezTo>
                    <a:pt x="897611" y="1048392"/>
                    <a:pt x="924495" y="1048392"/>
                    <a:pt x="941077" y="1031810"/>
                  </a:cubicBezTo>
                  <a:lnTo>
                    <a:pt x="1432099" y="540788"/>
                  </a:lnTo>
                  <a:cubicBezTo>
                    <a:pt x="1448681" y="524206"/>
                    <a:pt x="1448681" y="497322"/>
                    <a:pt x="1432099" y="480740"/>
                  </a:cubicBezTo>
                  <a:lnTo>
                    <a:pt x="1402815" y="451456"/>
                  </a:lnTo>
                  <a:cubicBezTo>
                    <a:pt x="1394524" y="443165"/>
                    <a:pt x="1383658" y="439020"/>
                    <a:pt x="1372791" y="439020"/>
                  </a:cubicBezTo>
                  <a:close/>
                  <a:moveTo>
                    <a:pt x="864042" y="270000"/>
                  </a:moveTo>
                  <a:lnTo>
                    <a:pt x="2945402" y="270000"/>
                  </a:lnTo>
                  <a:cubicBezTo>
                    <a:pt x="3094522" y="270000"/>
                    <a:pt x="3215407" y="390885"/>
                    <a:pt x="3215407" y="540005"/>
                  </a:cubicBezTo>
                  <a:lnTo>
                    <a:pt x="3215407" y="1619995"/>
                  </a:lnTo>
                  <a:cubicBezTo>
                    <a:pt x="3215407" y="1769115"/>
                    <a:pt x="3094522" y="1890000"/>
                    <a:pt x="2945402" y="1890000"/>
                  </a:cubicBezTo>
                  <a:lnTo>
                    <a:pt x="864042" y="1890000"/>
                  </a:lnTo>
                  <a:cubicBezTo>
                    <a:pt x="714922" y="1890000"/>
                    <a:pt x="594037" y="1769115"/>
                    <a:pt x="594037" y="1619995"/>
                  </a:cubicBezTo>
                  <a:lnTo>
                    <a:pt x="594037" y="540005"/>
                  </a:lnTo>
                  <a:cubicBezTo>
                    <a:pt x="594037" y="390885"/>
                    <a:pt x="714922" y="270000"/>
                    <a:pt x="864042" y="270000"/>
                  </a:cubicBezTo>
                  <a:close/>
                  <a:moveTo>
                    <a:pt x="804042" y="180000"/>
                  </a:moveTo>
                  <a:cubicBezTo>
                    <a:pt x="638353" y="180000"/>
                    <a:pt x="504036" y="314317"/>
                    <a:pt x="504036" y="480006"/>
                  </a:cubicBezTo>
                  <a:lnTo>
                    <a:pt x="504036" y="1679994"/>
                  </a:lnTo>
                  <a:cubicBezTo>
                    <a:pt x="504036" y="1845683"/>
                    <a:pt x="638353" y="1980000"/>
                    <a:pt x="804042" y="1980000"/>
                  </a:cubicBezTo>
                  <a:lnTo>
                    <a:pt x="3027043" y="1980000"/>
                  </a:lnTo>
                  <a:cubicBezTo>
                    <a:pt x="3192732" y="1980000"/>
                    <a:pt x="3327049" y="1845683"/>
                    <a:pt x="3327049" y="1679994"/>
                  </a:cubicBezTo>
                  <a:lnTo>
                    <a:pt x="3327049" y="480006"/>
                  </a:lnTo>
                  <a:cubicBezTo>
                    <a:pt x="3327049" y="314317"/>
                    <a:pt x="3192732" y="180000"/>
                    <a:pt x="3027043" y="180000"/>
                  </a:cubicBezTo>
                  <a:close/>
                  <a:moveTo>
                    <a:pt x="684043" y="0"/>
                  </a:moveTo>
                  <a:lnTo>
                    <a:pt x="3190330" y="0"/>
                  </a:lnTo>
                  <a:cubicBezTo>
                    <a:pt x="3389156" y="0"/>
                    <a:pt x="3550337" y="161181"/>
                    <a:pt x="3550337" y="360007"/>
                  </a:cubicBezTo>
                  <a:lnTo>
                    <a:pt x="3550337" y="1799993"/>
                  </a:lnTo>
                  <a:cubicBezTo>
                    <a:pt x="3550337" y="1998819"/>
                    <a:pt x="3389156" y="2160000"/>
                    <a:pt x="3190330" y="2160000"/>
                  </a:cubicBezTo>
                  <a:lnTo>
                    <a:pt x="684043" y="2160000"/>
                  </a:lnTo>
                  <a:cubicBezTo>
                    <a:pt x="485217" y="2160000"/>
                    <a:pt x="324036" y="1998819"/>
                    <a:pt x="324036" y="1799993"/>
                  </a:cubicBezTo>
                  <a:lnTo>
                    <a:pt x="324036" y="360007"/>
                  </a:lnTo>
                  <a:cubicBezTo>
                    <a:pt x="324036" y="161181"/>
                    <a:pt x="485217" y="0"/>
                    <a:pt x="68404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69" name="TextBox 68">
              <a:extLst>
                <a:ext uri="{FF2B5EF4-FFF2-40B4-BE49-F238E27FC236}">
                  <a16:creationId xmlns:a16="http://schemas.microsoft.com/office/drawing/2014/main" id="{3554392F-A0C4-FE0B-AEBF-3163B9C2FE51}"/>
                </a:ext>
              </a:extLst>
            </p:cNvPr>
            <p:cNvSpPr txBox="1"/>
            <p:nvPr/>
          </p:nvSpPr>
          <p:spPr>
            <a:xfrm>
              <a:off x="9248772" y="2871930"/>
              <a:ext cx="1343028" cy="307777"/>
            </a:xfrm>
            <a:prstGeom prst="rect">
              <a:avLst/>
            </a:prstGeom>
            <a:noFill/>
          </p:spPr>
          <p:txBody>
            <a:bodyPr wrap="square" rtlCol="0">
              <a:spAutoFit/>
            </a:bodyPr>
            <a:lstStyle/>
            <a:p>
              <a:pPr algn="ctr"/>
              <a:r>
                <a:rPr lang="en-US" altLang="ko-KR" sz="1400" b="1" dirty="0">
                  <a:solidFill>
                    <a:schemeClr val="accent4"/>
                  </a:solidFill>
                  <a:cs typeface="Arial" pitchFamily="34" charset="0"/>
                </a:rPr>
                <a:t>Desain </a:t>
              </a:r>
              <a:r>
                <a:rPr lang="en-US" altLang="ko-KR" sz="1400" b="1" dirty="0" err="1">
                  <a:solidFill>
                    <a:schemeClr val="accent4"/>
                  </a:solidFill>
                  <a:cs typeface="Arial" pitchFamily="34" charset="0"/>
                </a:rPr>
                <a:t>Obyek</a:t>
              </a:r>
              <a:endParaRPr lang="ko-KR" altLang="en-US" sz="1400" b="1" dirty="0">
                <a:solidFill>
                  <a:schemeClr val="accent4"/>
                </a:solidFill>
                <a:cs typeface="Arial" pitchFamily="34" charset="0"/>
              </a:endParaRPr>
            </a:p>
          </p:txBody>
        </p:sp>
      </p:grpSp>
      <p:grpSp>
        <p:nvGrpSpPr>
          <p:cNvPr id="70" name="Group 69">
            <a:extLst>
              <a:ext uri="{FF2B5EF4-FFF2-40B4-BE49-F238E27FC236}">
                <a16:creationId xmlns:a16="http://schemas.microsoft.com/office/drawing/2014/main" id="{A6E587D5-801C-0646-CC9E-333F1553D85F}"/>
              </a:ext>
            </a:extLst>
          </p:cNvPr>
          <p:cNvGrpSpPr/>
          <p:nvPr/>
        </p:nvGrpSpPr>
        <p:grpSpPr>
          <a:xfrm>
            <a:off x="16583476" y="6455042"/>
            <a:ext cx="5416508" cy="2109746"/>
            <a:chOff x="5804265" y="3950155"/>
            <a:chExt cx="5416508" cy="2109746"/>
          </a:xfrm>
        </p:grpSpPr>
        <p:sp>
          <p:nvSpPr>
            <p:cNvPr id="71" name="Freeform: Shape 70">
              <a:extLst>
                <a:ext uri="{FF2B5EF4-FFF2-40B4-BE49-F238E27FC236}">
                  <a16:creationId xmlns:a16="http://schemas.microsoft.com/office/drawing/2014/main" id="{48A5E86E-2E0D-1AAC-26F7-4118853AB3F0}"/>
                </a:ext>
              </a:extLst>
            </p:cNvPr>
            <p:cNvSpPr/>
            <p:nvPr/>
          </p:nvSpPr>
          <p:spPr>
            <a:xfrm>
              <a:off x="7089855" y="4515172"/>
              <a:ext cx="4112217" cy="392623"/>
            </a:xfrm>
            <a:custGeom>
              <a:avLst/>
              <a:gdLst>
                <a:gd name="connsiteX0" fmla="*/ 0 w 6168326"/>
                <a:gd name="connsiteY0" fmla="*/ 588935 h 588935"/>
                <a:gd name="connsiteX1" fmla="*/ 1022888 w 6168326"/>
                <a:gd name="connsiteY1" fmla="*/ 0 h 588935"/>
                <a:gd name="connsiteX2" fmla="*/ 6168326 w 6168326"/>
                <a:gd name="connsiteY2" fmla="*/ 46495 h 588935"/>
                <a:gd name="connsiteX0" fmla="*/ 0 w 6168326"/>
                <a:gd name="connsiteY0" fmla="*/ 588935 h 588935"/>
                <a:gd name="connsiteX1" fmla="*/ 1022888 w 6168326"/>
                <a:gd name="connsiteY1" fmla="*/ 0 h 588935"/>
                <a:gd name="connsiteX2" fmla="*/ 6168326 w 6168326"/>
                <a:gd name="connsiteY2" fmla="*/ 0 h 588935"/>
              </a:gdLst>
              <a:ahLst/>
              <a:cxnLst>
                <a:cxn ang="0">
                  <a:pos x="connsiteX0" y="connsiteY0"/>
                </a:cxn>
                <a:cxn ang="0">
                  <a:pos x="connsiteX1" y="connsiteY1"/>
                </a:cxn>
                <a:cxn ang="0">
                  <a:pos x="connsiteX2" y="connsiteY2"/>
                </a:cxn>
              </a:cxnLst>
              <a:rect l="l" t="t" r="r" b="b"/>
              <a:pathLst>
                <a:path w="6168326" h="588935">
                  <a:moveTo>
                    <a:pt x="0" y="588935"/>
                  </a:moveTo>
                  <a:lnTo>
                    <a:pt x="1022888" y="0"/>
                  </a:lnTo>
                  <a:lnTo>
                    <a:pt x="6168326" y="0"/>
                  </a:lnTo>
                </a:path>
              </a:pathLst>
            </a:custGeom>
            <a:noFill/>
            <a:ln w="19050">
              <a:solidFill>
                <a:schemeClr val="accent2"/>
              </a:solidFill>
              <a:headEnd type="oval" w="lg" len="lg"/>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2" name="Freeform 2">
              <a:extLst>
                <a:ext uri="{FF2B5EF4-FFF2-40B4-BE49-F238E27FC236}">
                  <a16:creationId xmlns:a16="http://schemas.microsoft.com/office/drawing/2014/main" id="{CA2AB48F-9290-7E0A-03C9-603584A0D82C}"/>
                </a:ext>
              </a:extLst>
            </p:cNvPr>
            <p:cNvSpPr/>
            <p:nvPr/>
          </p:nvSpPr>
          <p:spPr>
            <a:xfrm flipH="1">
              <a:off x="5804265" y="4523107"/>
              <a:ext cx="1572390" cy="1536794"/>
            </a:xfrm>
            <a:custGeom>
              <a:avLst/>
              <a:gdLst/>
              <a:ahLst/>
              <a:cxnLst/>
              <a:rect l="l" t="t" r="r" b="b"/>
              <a:pathLst>
                <a:path w="1572390" h="1536794">
                  <a:moveTo>
                    <a:pt x="1248143" y="0"/>
                  </a:moveTo>
                  <a:lnTo>
                    <a:pt x="879865" y="0"/>
                  </a:lnTo>
                  <a:cubicBezTo>
                    <a:pt x="929255" y="93876"/>
                    <a:pt x="906134" y="209735"/>
                    <a:pt x="824277" y="278532"/>
                  </a:cubicBezTo>
                  <a:cubicBezTo>
                    <a:pt x="739889" y="349455"/>
                    <a:pt x="616971" y="350279"/>
                    <a:pt x="531641" y="280492"/>
                  </a:cubicBezTo>
                  <a:cubicBezTo>
                    <a:pt x="448125" y="212189"/>
                    <a:pt x="423759" y="95175"/>
                    <a:pt x="473243" y="0"/>
                  </a:cubicBezTo>
                  <a:lnTo>
                    <a:pt x="0" y="0"/>
                  </a:lnTo>
                  <a:cubicBezTo>
                    <a:pt x="2104" y="26248"/>
                    <a:pt x="3963" y="56656"/>
                    <a:pt x="4027" y="94549"/>
                  </a:cubicBezTo>
                  <a:cubicBezTo>
                    <a:pt x="44267" y="236414"/>
                    <a:pt x="12272" y="293089"/>
                    <a:pt x="45740" y="420046"/>
                  </a:cubicBezTo>
                  <a:cubicBezTo>
                    <a:pt x="90589" y="583297"/>
                    <a:pt x="144467" y="663488"/>
                    <a:pt x="187059" y="752198"/>
                  </a:cubicBezTo>
                  <a:cubicBezTo>
                    <a:pt x="238977" y="877719"/>
                    <a:pt x="220919" y="903144"/>
                    <a:pt x="234462" y="971163"/>
                  </a:cubicBezTo>
                  <a:lnTo>
                    <a:pt x="284499" y="1004352"/>
                  </a:lnTo>
                  <a:cubicBezTo>
                    <a:pt x="262756" y="1087515"/>
                    <a:pt x="272618" y="1085489"/>
                    <a:pt x="268934" y="1153744"/>
                  </a:cubicBezTo>
                  <a:cubicBezTo>
                    <a:pt x="301414" y="1226245"/>
                    <a:pt x="306806" y="1243371"/>
                    <a:pt x="325743" y="1298834"/>
                  </a:cubicBezTo>
                  <a:lnTo>
                    <a:pt x="292823" y="1532264"/>
                  </a:lnTo>
                  <a:lnTo>
                    <a:pt x="1248143" y="1536794"/>
                  </a:lnTo>
                  <a:lnTo>
                    <a:pt x="1248143" y="816303"/>
                  </a:lnTo>
                  <a:lnTo>
                    <a:pt x="1250048" y="816303"/>
                  </a:lnTo>
                  <a:cubicBezTo>
                    <a:pt x="1280289" y="862546"/>
                    <a:pt x="1332969" y="891312"/>
                    <a:pt x="1392366" y="891312"/>
                  </a:cubicBezTo>
                  <a:cubicBezTo>
                    <a:pt x="1491791" y="891312"/>
                    <a:pt x="1572390" y="810714"/>
                    <a:pt x="1572390" y="711292"/>
                  </a:cubicBezTo>
                  <a:cubicBezTo>
                    <a:pt x="1572390" y="611869"/>
                    <a:pt x="1491791" y="531272"/>
                    <a:pt x="1392366" y="531272"/>
                  </a:cubicBezTo>
                  <a:cubicBezTo>
                    <a:pt x="1332969" y="531272"/>
                    <a:pt x="1280289" y="560037"/>
                    <a:pt x="1250048" y="606280"/>
                  </a:cubicBezTo>
                  <a:lnTo>
                    <a:pt x="1248143" y="6062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3" name="TextBox 72">
              <a:extLst>
                <a:ext uri="{FF2B5EF4-FFF2-40B4-BE49-F238E27FC236}">
                  <a16:creationId xmlns:a16="http://schemas.microsoft.com/office/drawing/2014/main" id="{718C65BD-FC66-5E8E-890F-727C8B9FAB51}"/>
                </a:ext>
              </a:extLst>
            </p:cNvPr>
            <p:cNvSpPr txBox="1"/>
            <p:nvPr/>
          </p:nvSpPr>
          <p:spPr>
            <a:xfrm>
              <a:off x="7748840" y="4523107"/>
              <a:ext cx="3471933" cy="1384995"/>
            </a:xfrm>
            <a:prstGeom prst="rect">
              <a:avLst/>
            </a:prstGeom>
            <a:noFill/>
          </p:spPr>
          <p:txBody>
            <a:bodyPr wrap="square" rtlCol="0">
              <a:spAutoFit/>
            </a:bodyPr>
            <a:lstStyle/>
            <a:p>
              <a:pPr algn="just"/>
              <a:r>
                <a:rPr lang="id-ID" sz="1200" dirty="0"/>
                <a:t>Pengumpulan data dilakukan melalui pendekatan deskriptif kualitatif yang mengintegrasikan studi pustaka dan dokumentasi. Pada tahap awal, metode membaca dan pencatatan memungkinkan peneliti untuk mendalami teks Gadis Kretek, mengidentifikasi detail yang relevan terkait konflik sosial, dinamika budaya, dan pergeseran nilai</a:t>
              </a:r>
              <a:endParaRPr lang="en-US" altLang="ko-KR" sz="1200" dirty="0">
                <a:solidFill>
                  <a:schemeClr val="tx1">
                    <a:lumMod val="65000"/>
                    <a:lumOff val="35000"/>
                  </a:schemeClr>
                </a:solidFill>
                <a:cs typeface="Arial" pitchFamily="34" charset="0"/>
              </a:endParaRPr>
            </a:p>
          </p:txBody>
        </p:sp>
        <p:sp>
          <p:nvSpPr>
            <p:cNvPr id="74" name="Rounded Rectangle 12">
              <a:extLst>
                <a:ext uri="{FF2B5EF4-FFF2-40B4-BE49-F238E27FC236}">
                  <a16:creationId xmlns:a16="http://schemas.microsoft.com/office/drawing/2014/main" id="{5B970D09-15EF-9062-64D4-9ED216223586}"/>
                </a:ext>
              </a:extLst>
            </p:cNvPr>
            <p:cNvSpPr>
              <a:spLocks noChangeAspect="1"/>
            </p:cNvSpPr>
            <p:nvPr/>
          </p:nvSpPr>
          <p:spPr>
            <a:xfrm>
              <a:off x="8658646" y="3950155"/>
              <a:ext cx="392723" cy="468000"/>
            </a:xfrm>
            <a:custGeom>
              <a:avLst/>
              <a:gdLst/>
              <a:ahLst/>
              <a:cxnLst/>
              <a:rect l="l" t="t" r="r" b="b"/>
              <a:pathLst>
                <a:path w="3312367" h="3947283">
                  <a:moveTo>
                    <a:pt x="2537615" y="3705909"/>
                  </a:moveTo>
                  <a:cubicBezTo>
                    <a:pt x="2512344" y="3705909"/>
                    <a:pt x="2491857" y="3726396"/>
                    <a:pt x="2491857" y="3751667"/>
                  </a:cubicBezTo>
                  <a:cubicBezTo>
                    <a:pt x="2491857" y="3776938"/>
                    <a:pt x="2512344" y="3797425"/>
                    <a:pt x="2537615" y="3797425"/>
                  </a:cubicBezTo>
                  <a:lnTo>
                    <a:pt x="2762175" y="3797425"/>
                  </a:lnTo>
                  <a:cubicBezTo>
                    <a:pt x="2787446" y="3797425"/>
                    <a:pt x="2807933" y="3776938"/>
                    <a:pt x="2807933" y="3751667"/>
                  </a:cubicBezTo>
                  <a:cubicBezTo>
                    <a:pt x="2807933" y="3726396"/>
                    <a:pt x="2787446" y="3705909"/>
                    <a:pt x="2762175" y="3705909"/>
                  </a:cubicBezTo>
                  <a:close/>
                  <a:moveTo>
                    <a:pt x="1141114" y="3408594"/>
                  </a:moveTo>
                  <a:cubicBezTo>
                    <a:pt x="1097903" y="3408594"/>
                    <a:pt x="1062874" y="3443623"/>
                    <a:pt x="1062874" y="3486834"/>
                  </a:cubicBezTo>
                  <a:cubicBezTo>
                    <a:pt x="1062874" y="3530045"/>
                    <a:pt x="1097903" y="3565073"/>
                    <a:pt x="1141114" y="3565073"/>
                  </a:cubicBezTo>
                  <a:lnTo>
                    <a:pt x="1525078" y="3565074"/>
                  </a:lnTo>
                  <a:cubicBezTo>
                    <a:pt x="1568289" y="3565074"/>
                    <a:pt x="1603318" y="3530045"/>
                    <a:pt x="1603318" y="3486834"/>
                  </a:cubicBezTo>
                  <a:lnTo>
                    <a:pt x="1603319" y="3486834"/>
                  </a:lnTo>
                  <a:cubicBezTo>
                    <a:pt x="1603319" y="3443623"/>
                    <a:pt x="1568290" y="3408594"/>
                    <a:pt x="1525079" y="3408594"/>
                  </a:cubicBezTo>
                  <a:close/>
                  <a:moveTo>
                    <a:pt x="2129393" y="1705414"/>
                  </a:moveTo>
                  <a:lnTo>
                    <a:pt x="2129393" y="3580170"/>
                  </a:lnTo>
                  <a:lnTo>
                    <a:pt x="3126216" y="3580170"/>
                  </a:lnTo>
                  <a:lnTo>
                    <a:pt x="3126216" y="1705414"/>
                  </a:lnTo>
                  <a:close/>
                  <a:moveTo>
                    <a:pt x="2481193" y="1533789"/>
                  </a:moveTo>
                  <a:cubicBezTo>
                    <a:pt x="2462682" y="1533789"/>
                    <a:pt x="2447676" y="1548795"/>
                    <a:pt x="2447676" y="1567306"/>
                  </a:cubicBezTo>
                  <a:lnTo>
                    <a:pt x="2447676" y="1572258"/>
                  </a:lnTo>
                  <a:cubicBezTo>
                    <a:pt x="2447676" y="1590769"/>
                    <a:pt x="2462682" y="1605775"/>
                    <a:pt x="2481193" y="1605775"/>
                  </a:cubicBezTo>
                  <a:lnTo>
                    <a:pt x="2774415" y="1605775"/>
                  </a:lnTo>
                  <a:cubicBezTo>
                    <a:pt x="2792926" y="1605775"/>
                    <a:pt x="2807932" y="1590769"/>
                    <a:pt x="2807932" y="1572258"/>
                  </a:cubicBezTo>
                  <a:lnTo>
                    <a:pt x="2807932" y="1567306"/>
                  </a:lnTo>
                  <a:cubicBezTo>
                    <a:pt x="2807932" y="1548795"/>
                    <a:pt x="2792926" y="1533789"/>
                    <a:pt x="2774415" y="1533789"/>
                  </a:cubicBezTo>
                  <a:close/>
                  <a:moveTo>
                    <a:pt x="2113478" y="1418392"/>
                  </a:moveTo>
                  <a:lnTo>
                    <a:pt x="3142130" y="1418392"/>
                  </a:lnTo>
                  <a:cubicBezTo>
                    <a:pt x="3236149" y="1418392"/>
                    <a:pt x="3312367" y="1494610"/>
                    <a:pt x="3312367" y="1588629"/>
                  </a:cubicBezTo>
                  <a:lnTo>
                    <a:pt x="3312367" y="3777046"/>
                  </a:lnTo>
                  <a:cubicBezTo>
                    <a:pt x="3312367" y="3871065"/>
                    <a:pt x="3236149" y="3947283"/>
                    <a:pt x="3142130" y="3947283"/>
                  </a:cubicBezTo>
                  <a:lnTo>
                    <a:pt x="2113478" y="3947283"/>
                  </a:lnTo>
                  <a:cubicBezTo>
                    <a:pt x="2019459" y="3947283"/>
                    <a:pt x="1943241" y="3871065"/>
                    <a:pt x="1943241" y="3777046"/>
                  </a:cubicBezTo>
                  <a:lnTo>
                    <a:pt x="1943241" y="1588629"/>
                  </a:lnTo>
                  <a:cubicBezTo>
                    <a:pt x="1943241" y="1494610"/>
                    <a:pt x="2019459" y="1418392"/>
                    <a:pt x="2113478" y="1418392"/>
                  </a:cubicBezTo>
                  <a:close/>
                  <a:moveTo>
                    <a:pt x="1006317" y="157391"/>
                  </a:moveTo>
                  <a:cubicBezTo>
                    <a:pt x="987806" y="157391"/>
                    <a:pt x="972800" y="172397"/>
                    <a:pt x="972800" y="190908"/>
                  </a:cubicBezTo>
                  <a:lnTo>
                    <a:pt x="972800" y="195860"/>
                  </a:lnTo>
                  <a:cubicBezTo>
                    <a:pt x="972800" y="214371"/>
                    <a:pt x="987806" y="229377"/>
                    <a:pt x="1006317" y="229377"/>
                  </a:cubicBezTo>
                  <a:lnTo>
                    <a:pt x="1659876" y="229377"/>
                  </a:lnTo>
                  <a:cubicBezTo>
                    <a:pt x="1678387" y="229377"/>
                    <a:pt x="1693393" y="214371"/>
                    <a:pt x="1693393" y="195860"/>
                  </a:cubicBezTo>
                  <a:lnTo>
                    <a:pt x="1693393" y="190908"/>
                  </a:lnTo>
                  <a:cubicBezTo>
                    <a:pt x="1693393" y="172397"/>
                    <a:pt x="1678387" y="157391"/>
                    <a:pt x="1659876" y="157391"/>
                  </a:cubicBezTo>
                  <a:close/>
                  <a:moveTo>
                    <a:pt x="264780" y="0"/>
                  </a:moveTo>
                  <a:lnTo>
                    <a:pt x="2401413" y="0"/>
                  </a:lnTo>
                  <a:cubicBezTo>
                    <a:pt x="2547647" y="0"/>
                    <a:pt x="2666193" y="118546"/>
                    <a:pt x="2666193" y="264780"/>
                  </a:cubicBezTo>
                  <a:lnTo>
                    <a:pt x="2666193" y="1345374"/>
                  </a:lnTo>
                  <a:lnTo>
                    <a:pt x="2369517" y="1345374"/>
                  </a:lnTo>
                  <a:lnTo>
                    <a:pt x="2369517" y="366783"/>
                  </a:lnTo>
                  <a:lnTo>
                    <a:pt x="296676" y="366783"/>
                  </a:lnTo>
                  <a:lnTo>
                    <a:pt x="296676" y="3219873"/>
                  </a:lnTo>
                  <a:lnTo>
                    <a:pt x="1867527" y="3219873"/>
                  </a:lnTo>
                  <a:lnTo>
                    <a:pt x="1867527" y="3778374"/>
                  </a:lnTo>
                  <a:lnTo>
                    <a:pt x="264780" y="3778374"/>
                  </a:lnTo>
                  <a:cubicBezTo>
                    <a:pt x="118546" y="3778374"/>
                    <a:pt x="0" y="3659828"/>
                    <a:pt x="0" y="3513594"/>
                  </a:cubicBezTo>
                  <a:lnTo>
                    <a:pt x="0" y="264780"/>
                  </a:lnTo>
                  <a:cubicBezTo>
                    <a:pt x="0" y="118546"/>
                    <a:pt x="118546" y="0"/>
                    <a:pt x="26478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5" name="TextBox 74">
              <a:extLst>
                <a:ext uri="{FF2B5EF4-FFF2-40B4-BE49-F238E27FC236}">
                  <a16:creationId xmlns:a16="http://schemas.microsoft.com/office/drawing/2014/main" id="{FB4002E3-2649-3482-0E74-9891A7204B4B}"/>
                </a:ext>
              </a:extLst>
            </p:cNvPr>
            <p:cNvSpPr txBox="1"/>
            <p:nvPr/>
          </p:nvSpPr>
          <p:spPr>
            <a:xfrm>
              <a:off x="9090345" y="4092315"/>
              <a:ext cx="2130428" cy="307777"/>
            </a:xfrm>
            <a:prstGeom prst="rect">
              <a:avLst/>
            </a:prstGeom>
            <a:noFill/>
          </p:spPr>
          <p:txBody>
            <a:bodyPr wrap="square" rtlCol="0">
              <a:spAutoFit/>
            </a:bodyPr>
            <a:lstStyle/>
            <a:p>
              <a:pPr algn="ctr"/>
              <a:r>
                <a:rPr lang="en-US" altLang="ko-KR" sz="1400" b="1" dirty="0">
                  <a:solidFill>
                    <a:schemeClr val="accent2"/>
                  </a:solidFill>
                  <a:cs typeface="Arial" pitchFamily="34" charset="0"/>
                </a:rPr>
                <a:t>Teknik </a:t>
              </a:r>
              <a:r>
                <a:rPr lang="en-US" altLang="ko-KR" sz="1400" b="1" dirty="0" err="1">
                  <a:solidFill>
                    <a:schemeClr val="accent2"/>
                  </a:solidFill>
                  <a:cs typeface="Arial" pitchFamily="34" charset="0"/>
                </a:rPr>
                <a:t>Pengumpulan</a:t>
              </a:r>
              <a:r>
                <a:rPr lang="en-US" altLang="ko-KR" sz="1400" b="1" dirty="0">
                  <a:solidFill>
                    <a:schemeClr val="accent2"/>
                  </a:solidFill>
                  <a:cs typeface="Arial" pitchFamily="34" charset="0"/>
                </a:rPr>
                <a:t> Data</a:t>
              </a:r>
              <a:endParaRPr lang="ko-KR" altLang="en-US" sz="1400" b="1" dirty="0">
                <a:solidFill>
                  <a:schemeClr val="accent2"/>
                </a:solidFill>
                <a:cs typeface="Arial" pitchFamily="34" charset="0"/>
              </a:endParaRPr>
            </a:p>
          </p:txBody>
        </p:sp>
      </p:grpSp>
    </p:spTree>
    <p:extLst>
      <p:ext uri="{BB962C8B-B14F-4D97-AF65-F5344CB8AC3E}">
        <p14:creationId xmlns:p14="http://schemas.microsoft.com/office/powerpoint/2010/main" val="1545643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1982427-67BA-4488-9CA5-369A84C2DA8F}"/>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p:blipFill>
        <p:spPr>
          <a:xfrm>
            <a:off x="-295140" y="-932793"/>
            <a:ext cx="20901397" cy="9227967"/>
          </a:xfrm>
          <a:prstGeom prst="rect">
            <a:avLst/>
          </a:prstGeom>
        </p:spPr>
      </p:pic>
      <p:grpSp>
        <p:nvGrpSpPr>
          <p:cNvPr id="13" name="Group 12">
            <a:extLst>
              <a:ext uri="{FF2B5EF4-FFF2-40B4-BE49-F238E27FC236}">
                <a16:creationId xmlns:a16="http://schemas.microsoft.com/office/drawing/2014/main" id="{29B4A8E3-7E69-C07C-7F5B-7220127DC74D}"/>
              </a:ext>
            </a:extLst>
          </p:cNvPr>
          <p:cNvGrpSpPr/>
          <p:nvPr/>
        </p:nvGrpSpPr>
        <p:grpSpPr>
          <a:xfrm>
            <a:off x="991891" y="1824124"/>
            <a:ext cx="5401891" cy="2652702"/>
            <a:chOff x="991891" y="1824124"/>
            <a:chExt cx="5401891" cy="2652702"/>
          </a:xfrm>
        </p:grpSpPr>
        <p:sp>
          <p:nvSpPr>
            <p:cNvPr id="113" name="Freeform: Shape 112">
              <a:extLst>
                <a:ext uri="{FF2B5EF4-FFF2-40B4-BE49-F238E27FC236}">
                  <a16:creationId xmlns:a16="http://schemas.microsoft.com/office/drawing/2014/main" id="{D1CD378F-6B36-48EA-8866-DE091DADEDE1}"/>
                </a:ext>
              </a:extLst>
            </p:cNvPr>
            <p:cNvSpPr/>
            <p:nvPr/>
          </p:nvSpPr>
          <p:spPr>
            <a:xfrm>
              <a:off x="991891" y="2645043"/>
              <a:ext cx="4680488" cy="516610"/>
            </a:xfrm>
            <a:custGeom>
              <a:avLst/>
              <a:gdLst>
                <a:gd name="connsiteX0" fmla="*/ 0 w 7020732"/>
                <a:gd name="connsiteY0" fmla="*/ 0 h 774915"/>
                <a:gd name="connsiteX1" fmla="*/ 5672380 w 7020732"/>
                <a:gd name="connsiteY1" fmla="*/ 0 h 774915"/>
                <a:gd name="connsiteX2" fmla="*/ 7020732 w 7020732"/>
                <a:gd name="connsiteY2" fmla="*/ 774915 h 774915"/>
              </a:gdLst>
              <a:ahLst/>
              <a:cxnLst>
                <a:cxn ang="0">
                  <a:pos x="connsiteX0" y="connsiteY0"/>
                </a:cxn>
                <a:cxn ang="0">
                  <a:pos x="connsiteX1" y="connsiteY1"/>
                </a:cxn>
                <a:cxn ang="0">
                  <a:pos x="connsiteX2" y="connsiteY2"/>
                </a:cxn>
              </a:cxnLst>
              <a:rect l="l" t="t" r="r" b="b"/>
              <a:pathLst>
                <a:path w="7020732" h="774915">
                  <a:moveTo>
                    <a:pt x="0" y="0"/>
                  </a:moveTo>
                  <a:lnTo>
                    <a:pt x="5672380" y="0"/>
                  </a:lnTo>
                  <a:lnTo>
                    <a:pt x="7020732" y="774915"/>
                  </a:lnTo>
                </a:path>
              </a:pathLst>
            </a:custGeom>
            <a:noFill/>
            <a:ln w="19050">
              <a:solidFill>
                <a:schemeClr val="accent3"/>
              </a:solidFill>
              <a:headEnd type="oval" w="lg" len="lg"/>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1" name="Freeform 7">
              <a:extLst>
                <a:ext uri="{FF2B5EF4-FFF2-40B4-BE49-F238E27FC236}">
                  <a16:creationId xmlns:a16="http://schemas.microsoft.com/office/drawing/2014/main" id="{C4ABCA26-1F2F-4DF3-8717-82B243083DD9}"/>
                </a:ext>
              </a:extLst>
            </p:cNvPr>
            <p:cNvSpPr/>
            <p:nvPr/>
          </p:nvSpPr>
          <p:spPr>
            <a:xfrm flipH="1">
              <a:off x="4923563" y="2555097"/>
              <a:ext cx="1470219" cy="1921729"/>
            </a:xfrm>
            <a:custGeom>
              <a:avLst/>
              <a:gdLst/>
              <a:ahLst/>
              <a:cxnLst/>
              <a:rect l="l" t="t" r="r" b="b"/>
              <a:pathLst>
                <a:path w="1470219" h="1921729">
                  <a:moveTo>
                    <a:pt x="317750" y="0"/>
                  </a:moveTo>
                  <a:lnTo>
                    <a:pt x="317750" y="519295"/>
                  </a:lnTo>
                  <a:cubicBezTo>
                    <a:pt x="287598" y="476035"/>
                    <a:pt x="236890" y="449670"/>
                    <a:pt x="180024" y="449670"/>
                  </a:cubicBezTo>
                  <a:cubicBezTo>
                    <a:pt x="80599" y="449670"/>
                    <a:pt x="0" y="530267"/>
                    <a:pt x="0" y="629690"/>
                  </a:cubicBezTo>
                  <a:cubicBezTo>
                    <a:pt x="0" y="729112"/>
                    <a:pt x="80599" y="809710"/>
                    <a:pt x="180024" y="809710"/>
                  </a:cubicBezTo>
                  <a:cubicBezTo>
                    <a:pt x="236890" y="809710"/>
                    <a:pt x="287598" y="783344"/>
                    <a:pt x="317750" y="740084"/>
                  </a:cubicBezTo>
                  <a:lnTo>
                    <a:pt x="317750" y="1366266"/>
                  </a:lnTo>
                  <a:cubicBezTo>
                    <a:pt x="334104" y="1364723"/>
                    <a:pt x="350498" y="1361676"/>
                    <a:pt x="369339" y="1360802"/>
                  </a:cubicBezTo>
                  <a:cubicBezTo>
                    <a:pt x="402266" y="1377733"/>
                    <a:pt x="435193" y="1387415"/>
                    <a:pt x="467827" y="1410291"/>
                  </a:cubicBezTo>
                  <a:lnTo>
                    <a:pt x="455870" y="1410142"/>
                  </a:lnTo>
                  <a:lnTo>
                    <a:pt x="317750" y="1534494"/>
                  </a:lnTo>
                  <a:lnTo>
                    <a:pt x="317750" y="1615990"/>
                  </a:lnTo>
                  <a:cubicBezTo>
                    <a:pt x="386499" y="1670478"/>
                    <a:pt x="389428" y="1688371"/>
                    <a:pt x="408089" y="1738922"/>
                  </a:cubicBezTo>
                  <a:cubicBezTo>
                    <a:pt x="379727" y="1707581"/>
                    <a:pt x="349150" y="1673825"/>
                    <a:pt x="317750" y="1638805"/>
                  </a:cubicBezTo>
                  <a:lnTo>
                    <a:pt x="317750" y="1921729"/>
                  </a:lnTo>
                  <a:lnTo>
                    <a:pt x="755913" y="1921729"/>
                  </a:lnTo>
                  <a:cubicBezTo>
                    <a:pt x="706403" y="1827798"/>
                    <a:pt x="729495" y="1711808"/>
                    <a:pt x="811417" y="1642956"/>
                  </a:cubicBezTo>
                  <a:cubicBezTo>
                    <a:pt x="895805" y="1572033"/>
                    <a:pt x="1018723" y="1571209"/>
                    <a:pt x="1104053" y="1640996"/>
                  </a:cubicBezTo>
                  <a:cubicBezTo>
                    <a:pt x="1187635" y="1709353"/>
                    <a:pt x="1211974" y="1826497"/>
                    <a:pt x="1162370" y="1921729"/>
                  </a:cubicBezTo>
                  <a:lnTo>
                    <a:pt x="1470219" y="1921729"/>
                  </a:lnTo>
                  <a:cubicBezTo>
                    <a:pt x="1451557" y="1854186"/>
                    <a:pt x="1443779" y="1713479"/>
                    <a:pt x="1383490" y="1654709"/>
                  </a:cubicBezTo>
                  <a:cubicBezTo>
                    <a:pt x="1345256" y="1600370"/>
                    <a:pt x="1270906" y="1605665"/>
                    <a:pt x="1214613" y="1581143"/>
                  </a:cubicBezTo>
                  <a:cubicBezTo>
                    <a:pt x="1023979" y="1516260"/>
                    <a:pt x="855919" y="1498231"/>
                    <a:pt x="667541" y="1420569"/>
                  </a:cubicBezTo>
                  <a:cubicBezTo>
                    <a:pt x="641002" y="1406060"/>
                    <a:pt x="628007" y="1359605"/>
                    <a:pt x="596953" y="1264165"/>
                  </a:cubicBezTo>
                  <a:lnTo>
                    <a:pt x="605982" y="1483707"/>
                  </a:lnTo>
                  <a:cubicBezTo>
                    <a:pt x="633003" y="1532193"/>
                    <a:pt x="647443" y="1570873"/>
                    <a:pt x="655559" y="1604936"/>
                  </a:cubicBezTo>
                  <a:lnTo>
                    <a:pt x="669187" y="1618813"/>
                  </a:lnTo>
                  <a:lnTo>
                    <a:pt x="658716" y="1618119"/>
                  </a:lnTo>
                  <a:cubicBezTo>
                    <a:pt x="671015" y="1675268"/>
                    <a:pt x="667528" y="1720297"/>
                    <a:pt x="683108" y="1780186"/>
                  </a:cubicBezTo>
                  <a:lnTo>
                    <a:pt x="591592" y="1613666"/>
                  </a:lnTo>
                  <a:lnTo>
                    <a:pt x="658716" y="1618119"/>
                  </a:lnTo>
                  <a:cubicBezTo>
                    <a:pt x="657988" y="1613751"/>
                    <a:pt x="656981" y="1609350"/>
                    <a:pt x="655559" y="1604936"/>
                  </a:cubicBezTo>
                  <a:cubicBezTo>
                    <a:pt x="595208" y="1543644"/>
                    <a:pt x="572037" y="1416889"/>
                    <a:pt x="482935" y="1410479"/>
                  </a:cubicBezTo>
                  <a:cubicBezTo>
                    <a:pt x="535122" y="1370544"/>
                    <a:pt x="588839" y="1317812"/>
                    <a:pt x="588628" y="1233771"/>
                  </a:cubicBezTo>
                  <a:cubicBezTo>
                    <a:pt x="593535" y="1201617"/>
                    <a:pt x="591670" y="1173724"/>
                    <a:pt x="603348" y="1137311"/>
                  </a:cubicBezTo>
                  <a:cubicBezTo>
                    <a:pt x="681305" y="1043677"/>
                    <a:pt x="723143" y="969209"/>
                    <a:pt x="728865" y="818070"/>
                  </a:cubicBezTo>
                  <a:cubicBezTo>
                    <a:pt x="757787" y="830627"/>
                    <a:pt x="777680" y="847444"/>
                    <a:pt x="802088" y="759902"/>
                  </a:cubicBezTo>
                  <a:cubicBezTo>
                    <a:pt x="810208" y="713002"/>
                    <a:pt x="879277" y="465908"/>
                    <a:pt x="776787" y="510588"/>
                  </a:cubicBezTo>
                  <a:cubicBezTo>
                    <a:pt x="737961" y="316337"/>
                    <a:pt x="730052" y="30689"/>
                    <a:pt x="31775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94" name="TextBox 93">
              <a:extLst>
                <a:ext uri="{FF2B5EF4-FFF2-40B4-BE49-F238E27FC236}">
                  <a16:creationId xmlns:a16="http://schemas.microsoft.com/office/drawing/2014/main" id="{0B9C05F6-B64E-4419-950A-B877AD31F7CB}"/>
                </a:ext>
              </a:extLst>
            </p:cNvPr>
            <p:cNvSpPr txBox="1"/>
            <p:nvPr/>
          </p:nvSpPr>
          <p:spPr>
            <a:xfrm>
              <a:off x="1030711" y="1824124"/>
              <a:ext cx="3705020" cy="830997"/>
            </a:xfrm>
            <a:prstGeom prst="rect">
              <a:avLst/>
            </a:prstGeom>
            <a:noFill/>
          </p:spPr>
          <p:txBody>
            <a:bodyPr wrap="square" rtlCol="0">
              <a:spAutoFit/>
            </a:bodyPr>
            <a:lstStyle/>
            <a:p>
              <a:pPr algn="just"/>
              <a:r>
                <a:rPr lang="en-US" altLang="ko-KR" sz="1200" dirty="0" err="1">
                  <a:cs typeface="Arial" pitchFamily="34" charset="0"/>
                </a:rPr>
                <a:t>Penelitian</a:t>
              </a:r>
              <a:r>
                <a:rPr lang="en-US" altLang="ko-KR" sz="1200" dirty="0">
                  <a:cs typeface="Arial" pitchFamily="34" charset="0"/>
                </a:rPr>
                <a:t> </a:t>
              </a:r>
              <a:r>
                <a:rPr lang="en-US" altLang="ko-KR" sz="1200" dirty="0" err="1">
                  <a:cs typeface="Arial" pitchFamily="34" charset="0"/>
                </a:rPr>
                <a:t>ini</a:t>
              </a:r>
              <a:r>
                <a:rPr lang="en-US" altLang="ko-KR" sz="1200" dirty="0">
                  <a:cs typeface="Arial" pitchFamily="34" charset="0"/>
                </a:rPr>
                <a:t> </a:t>
              </a:r>
              <a:r>
                <a:rPr lang="en-US" altLang="ko-KR" sz="1200" dirty="0" err="1">
                  <a:cs typeface="Arial" pitchFamily="34" charset="0"/>
                </a:rPr>
                <a:t>menggunakan</a:t>
              </a:r>
              <a:r>
                <a:rPr lang="en-US" altLang="ko-KR" sz="1200" dirty="0">
                  <a:cs typeface="Arial" pitchFamily="34" charset="0"/>
                </a:rPr>
                <a:t> </a:t>
              </a:r>
              <a:r>
                <a:rPr lang="en-US" altLang="ko-KR" sz="1200" dirty="0" err="1">
                  <a:cs typeface="Arial" pitchFamily="34" charset="0"/>
                </a:rPr>
                <a:t>desain</a:t>
              </a:r>
              <a:r>
                <a:rPr lang="en-US" altLang="ko-KR" sz="1200" dirty="0">
                  <a:cs typeface="Arial" pitchFamily="34" charset="0"/>
                </a:rPr>
                <a:t> </a:t>
              </a:r>
              <a:r>
                <a:rPr lang="en-US" altLang="ko-KR" sz="1200" dirty="0" err="1">
                  <a:cs typeface="Arial" pitchFamily="34" charset="0"/>
                </a:rPr>
                <a:t>penelitian</a:t>
              </a:r>
              <a:r>
                <a:rPr lang="en-US" altLang="ko-KR" sz="1200" dirty="0">
                  <a:cs typeface="Arial" pitchFamily="34" charset="0"/>
                </a:rPr>
                <a:t> </a:t>
              </a:r>
              <a:r>
                <a:rPr lang="en-US" altLang="ko-KR" sz="1200" dirty="0" err="1">
                  <a:cs typeface="Arial" pitchFamily="34" charset="0"/>
                </a:rPr>
                <a:t>kualitatif</a:t>
              </a:r>
              <a:r>
                <a:rPr lang="en-US" altLang="ko-KR" sz="1200" dirty="0">
                  <a:cs typeface="Arial" pitchFamily="34" charset="0"/>
                </a:rPr>
                <a:t> yang </a:t>
              </a:r>
              <a:r>
                <a:rPr lang="en-US" altLang="ko-KR" sz="1200" dirty="0" err="1">
                  <a:cs typeface="Arial" pitchFamily="34" charset="0"/>
                </a:rPr>
                <a:t>secara</a:t>
              </a:r>
              <a:r>
                <a:rPr lang="en-US" altLang="ko-KR" sz="1200" dirty="0">
                  <a:cs typeface="Arial" pitchFamily="34" charset="0"/>
                </a:rPr>
                <a:t>  fundamental </a:t>
              </a:r>
              <a:r>
                <a:rPr lang="en-US" altLang="ko-KR" sz="1200" dirty="0" err="1">
                  <a:cs typeface="Arial" pitchFamily="34" charset="0"/>
                </a:rPr>
                <a:t>berlandaskan</a:t>
              </a:r>
              <a:r>
                <a:rPr lang="en-US" altLang="ko-KR" sz="1200" dirty="0">
                  <a:cs typeface="Arial" pitchFamily="34" charset="0"/>
                </a:rPr>
                <a:t> pada </a:t>
              </a:r>
              <a:r>
                <a:rPr lang="en-US" altLang="ko-KR" sz="1200" dirty="0" err="1">
                  <a:cs typeface="Arial" pitchFamily="34" charset="0"/>
                </a:rPr>
                <a:t>analisis</a:t>
              </a:r>
              <a:r>
                <a:rPr lang="en-US" altLang="ko-KR" sz="1200" dirty="0">
                  <a:cs typeface="Arial" pitchFamily="34" charset="0"/>
                </a:rPr>
                <a:t> sastra, </a:t>
              </a:r>
              <a:r>
                <a:rPr lang="en-US" altLang="ko-KR" sz="1200" dirty="0" err="1">
                  <a:cs typeface="Arial" pitchFamily="34" charset="0"/>
                </a:rPr>
                <a:t>memungkinkan</a:t>
              </a:r>
              <a:r>
                <a:rPr lang="en-US" altLang="ko-KR" sz="1200" dirty="0">
                  <a:cs typeface="Arial" pitchFamily="34" charset="0"/>
                </a:rPr>
                <a:t> </a:t>
              </a:r>
              <a:r>
                <a:rPr lang="en-US" altLang="ko-KR" sz="1200" dirty="0" err="1">
                  <a:cs typeface="Arial" pitchFamily="34" charset="0"/>
                </a:rPr>
                <a:t>eksplorasi</a:t>
              </a:r>
              <a:r>
                <a:rPr lang="en-US" altLang="ko-KR" sz="1200" dirty="0">
                  <a:cs typeface="Arial" pitchFamily="34" charset="0"/>
                </a:rPr>
                <a:t> </a:t>
              </a:r>
              <a:r>
                <a:rPr lang="en-US" altLang="ko-KR" sz="1200" dirty="0" err="1">
                  <a:cs typeface="Arial" pitchFamily="34" charset="0"/>
                </a:rPr>
                <a:t>mendalam</a:t>
              </a:r>
              <a:r>
                <a:rPr lang="en-US" altLang="ko-KR" sz="1200" dirty="0">
                  <a:cs typeface="Arial" pitchFamily="34" charset="0"/>
                </a:rPr>
                <a:t> </a:t>
              </a:r>
              <a:r>
                <a:rPr lang="en-US" altLang="ko-KR" sz="1200" dirty="0" err="1">
                  <a:cs typeface="Arial" pitchFamily="34" charset="0"/>
                </a:rPr>
                <a:t>terhadap</a:t>
              </a:r>
              <a:r>
                <a:rPr lang="en-US" altLang="ko-KR" sz="1200" dirty="0">
                  <a:cs typeface="Arial" pitchFamily="34" charset="0"/>
                </a:rPr>
                <a:t> </a:t>
              </a:r>
              <a:r>
                <a:rPr lang="en-US" altLang="ko-KR" sz="1200" dirty="0" err="1">
                  <a:cs typeface="Arial" pitchFamily="34" charset="0"/>
                </a:rPr>
                <a:t>dinamika</a:t>
              </a:r>
              <a:r>
                <a:rPr lang="en-US" altLang="ko-KR" sz="1200" dirty="0">
                  <a:cs typeface="Arial" pitchFamily="34" charset="0"/>
                </a:rPr>
                <a:t> social yang </a:t>
              </a:r>
              <a:r>
                <a:rPr lang="en-US" altLang="ko-KR" sz="1200" dirty="0" err="1">
                  <a:cs typeface="Arial" pitchFamily="34" charset="0"/>
                </a:rPr>
                <a:t>terjalin</a:t>
              </a:r>
              <a:r>
                <a:rPr lang="en-US" altLang="ko-KR" sz="1200" dirty="0">
                  <a:cs typeface="Arial" pitchFamily="34" charset="0"/>
                </a:rPr>
                <a:t> </a:t>
              </a:r>
              <a:r>
                <a:rPr lang="en-US" altLang="ko-KR" sz="1200" dirty="0" err="1">
                  <a:cs typeface="Arial" pitchFamily="34" charset="0"/>
                </a:rPr>
                <a:t>dalam</a:t>
              </a:r>
              <a:r>
                <a:rPr lang="en-US" altLang="ko-KR" sz="1200" dirty="0">
                  <a:cs typeface="Arial" pitchFamily="34" charset="0"/>
                </a:rPr>
                <a:t> novel Gadis Kretek. </a:t>
              </a:r>
            </a:p>
          </p:txBody>
        </p:sp>
        <p:sp>
          <p:nvSpPr>
            <p:cNvPr id="106" name="Rounded Rectangle 1">
              <a:extLst>
                <a:ext uri="{FF2B5EF4-FFF2-40B4-BE49-F238E27FC236}">
                  <a16:creationId xmlns:a16="http://schemas.microsoft.com/office/drawing/2014/main" id="{3493B113-2CC1-422E-BB4A-399C8FCD24C1}"/>
                </a:ext>
              </a:extLst>
            </p:cNvPr>
            <p:cNvSpPr>
              <a:spLocks noChangeAspect="1"/>
            </p:cNvSpPr>
            <p:nvPr/>
          </p:nvSpPr>
          <p:spPr>
            <a:xfrm>
              <a:off x="1950498" y="2814987"/>
              <a:ext cx="420120" cy="421663"/>
            </a:xfrm>
            <a:custGeom>
              <a:avLst/>
              <a:gdLst/>
              <a:ahLst/>
              <a:cxnLst/>
              <a:rect l="l" t="t" r="r" b="b"/>
              <a:pathLst>
                <a:path w="3888432" h="3902714">
                  <a:moveTo>
                    <a:pt x="1113894" y="3227140"/>
                  </a:moveTo>
                  <a:lnTo>
                    <a:pt x="2774538" y="3227140"/>
                  </a:lnTo>
                  <a:cubicBezTo>
                    <a:pt x="2813020" y="3227140"/>
                    <a:pt x="2844216" y="3258336"/>
                    <a:pt x="2844216" y="3296818"/>
                  </a:cubicBezTo>
                  <a:lnTo>
                    <a:pt x="2844216" y="3337462"/>
                  </a:lnTo>
                  <a:cubicBezTo>
                    <a:pt x="2844216" y="3375944"/>
                    <a:pt x="2813020" y="3407140"/>
                    <a:pt x="2774538" y="3407140"/>
                  </a:cubicBezTo>
                  <a:lnTo>
                    <a:pt x="1113894" y="3407140"/>
                  </a:lnTo>
                  <a:cubicBezTo>
                    <a:pt x="1075412" y="3407140"/>
                    <a:pt x="1044216" y="3375944"/>
                    <a:pt x="1044216" y="3337462"/>
                  </a:cubicBezTo>
                  <a:lnTo>
                    <a:pt x="1044216" y="3296818"/>
                  </a:lnTo>
                  <a:cubicBezTo>
                    <a:pt x="1044216" y="3258336"/>
                    <a:pt x="1075412" y="3227140"/>
                    <a:pt x="1113894" y="3227140"/>
                  </a:cubicBezTo>
                  <a:close/>
                  <a:moveTo>
                    <a:pt x="1111898" y="2923315"/>
                  </a:moveTo>
                  <a:lnTo>
                    <a:pt x="2772542" y="2923315"/>
                  </a:lnTo>
                  <a:cubicBezTo>
                    <a:pt x="2811024" y="2923315"/>
                    <a:pt x="2842220" y="2954511"/>
                    <a:pt x="2842220" y="2992993"/>
                  </a:cubicBezTo>
                  <a:lnTo>
                    <a:pt x="2842220" y="3033637"/>
                  </a:lnTo>
                  <a:cubicBezTo>
                    <a:pt x="2842220" y="3072119"/>
                    <a:pt x="2811024" y="3103315"/>
                    <a:pt x="2772542" y="3103315"/>
                  </a:cubicBezTo>
                  <a:lnTo>
                    <a:pt x="1111898" y="3103315"/>
                  </a:lnTo>
                  <a:cubicBezTo>
                    <a:pt x="1073416" y="3103315"/>
                    <a:pt x="1042220" y="3072119"/>
                    <a:pt x="1042220" y="3033637"/>
                  </a:cubicBezTo>
                  <a:lnTo>
                    <a:pt x="1042220" y="2992993"/>
                  </a:lnTo>
                  <a:cubicBezTo>
                    <a:pt x="1042220" y="2954511"/>
                    <a:pt x="1073416" y="2923315"/>
                    <a:pt x="1111898" y="2923315"/>
                  </a:cubicBezTo>
                  <a:close/>
                  <a:moveTo>
                    <a:pt x="495275" y="2664296"/>
                  </a:moveTo>
                  <a:lnTo>
                    <a:pt x="853982" y="2664296"/>
                  </a:lnTo>
                  <a:lnTo>
                    <a:pt x="853982" y="3560524"/>
                  </a:lnTo>
                  <a:lnTo>
                    <a:pt x="3006222" y="3560524"/>
                  </a:lnTo>
                  <a:lnTo>
                    <a:pt x="3006222" y="2664296"/>
                  </a:lnTo>
                  <a:lnTo>
                    <a:pt x="3364929" y="2664296"/>
                  </a:lnTo>
                  <a:lnTo>
                    <a:pt x="3364929" y="3902714"/>
                  </a:lnTo>
                  <a:lnTo>
                    <a:pt x="495275" y="3902714"/>
                  </a:lnTo>
                  <a:close/>
                  <a:moveTo>
                    <a:pt x="1113894" y="2619490"/>
                  </a:moveTo>
                  <a:lnTo>
                    <a:pt x="2774538" y="2619490"/>
                  </a:lnTo>
                  <a:cubicBezTo>
                    <a:pt x="2813020" y="2619490"/>
                    <a:pt x="2844216" y="2650686"/>
                    <a:pt x="2844216" y="2689168"/>
                  </a:cubicBezTo>
                  <a:lnTo>
                    <a:pt x="2844216" y="2729812"/>
                  </a:lnTo>
                  <a:cubicBezTo>
                    <a:pt x="2844216" y="2768294"/>
                    <a:pt x="2813020" y="2799490"/>
                    <a:pt x="2774538" y="2799490"/>
                  </a:cubicBezTo>
                  <a:lnTo>
                    <a:pt x="1113894" y="2799490"/>
                  </a:lnTo>
                  <a:cubicBezTo>
                    <a:pt x="1075412" y="2799490"/>
                    <a:pt x="1044216" y="2768294"/>
                    <a:pt x="1044216" y="2729812"/>
                  </a:cubicBezTo>
                  <a:lnTo>
                    <a:pt x="1044216" y="2689168"/>
                  </a:lnTo>
                  <a:cubicBezTo>
                    <a:pt x="1044216" y="2650686"/>
                    <a:pt x="1075412" y="2619490"/>
                    <a:pt x="1113894" y="2619490"/>
                  </a:cubicBezTo>
                  <a:close/>
                  <a:moveTo>
                    <a:pt x="3183220" y="1512740"/>
                  </a:moveTo>
                  <a:cubicBezTo>
                    <a:pt x="3130821" y="1512740"/>
                    <a:pt x="3088344" y="1555217"/>
                    <a:pt x="3088344" y="1607616"/>
                  </a:cubicBezTo>
                  <a:lnTo>
                    <a:pt x="3088344" y="1777903"/>
                  </a:lnTo>
                  <a:cubicBezTo>
                    <a:pt x="3088344" y="1830302"/>
                    <a:pt x="3130821" y="1872779"/>
                    <a:pt x="3183220" y="1872779"/>
                  </a:cubicBezTo>
                  <a:lnTo>
                    <a:pt x="3334111" y="1872779"/>
                  </a:lnTo>
                  <a:cubicBezTo>
                    <a:pt x="3386510" y="1872779"/>
                    <a:pt x="3428987" y="1830302"/>
                    <a:pt x="3428987" y="1777903"/>
                  </a:cubicBezTo>
                  <a:lnTo>
                    <a:pt x="3428987" y="1607616"/>
                  </a:lnTo>
                  <a:cubicBezTo>
                    <a:pt x="3428987" y="1555217"/>
                    <a:pt x="3386510" y="1512740"/>
                    <a:pt x="3334111" y="1512740"/>
                  </a:cubicBezTo>
                  <a:close/>
                  <a:moveTo>
                    <a:pt x="317370" y="1192161"/>
                  </a:moveTo>
                  <a:lnTo>
                    <a:pt x="3571062" y="1192161"/>
                  </a:lnTo>
                  <a:cubicBezTo>
                    <a:pt x="3746341" y="1192161"/>
                    <a:pt x="3888432" y="1369515"/>
                    <a:pt x="3888432" y="1588294"/>
                  </a:cubicBezTo>
                  <a:lnTo>
                    <a:pt x="3888432" y="3172779"/>
                  </a:lnTo>
                  <a:cubicBezTo>
                    <a:pt x="3888432" y="3391558"/>
                    <a:pt x="3746341" y="3568912"/>
                    <a:pt x="3571062" y="3568912"/>
                  </a:cubicBezTo>
                  <a:lnTo>
                    <a:pt x="3484959" y="3568912"/>
                  </a:lnTo>
                  <a:lnTo>
                    <a:pt x="3484959" y="2490370"/>
                  </a:lnTo>
                  <a:lnTo>
                    <a:pt x="388615" y="2490370"/>
                  </a:lnTo>
                  <a:lnTo>
                    <a:pt x="388615" y="3568912"/>
                  </a:lnTo>
                  <a:lnTo>
                    <a:pt x="317370" y="3568912"/>
                  </a:lnTo>
                  <a:cubicBezTo>
                    <a:pt x="142091" y="3568912"/>
                    <a:pt x="0" y="3391558"/>
                    <a:pt x="0" y="3172779"/>
                  </a:cubicBezTo>
                  <a:lnTo>
                    <a:pt x="0" y="1588294"/>
                  </a:lnTo>
                  <a:cubicBezTo>
                    <a:pt x="0" y="1369515"/>
                    <a:pt x="142091" y="1192161"/>
                    <a:pt x="317370" y="1192161"/>
                  </a:cubicBezTo>
                  <a:close/>
                  <a:moveTo>
                    <a:pt x="3010811" y="792088"/>
                  </a:moveTo>
                  <a:lnTo>
                    <a:pt x="3369518" y="792088"/>
                  </a:lnTo>
                  <a:lnTo>
                    <a:pt x="3369518" y="1080119"/>
                  </a:lnTo>
                  <a:lnTo>
                    <a:pt x="3010811" y="1080119"/>
                  </a:lnTo>
                  <a:close/>
                  <a:moveTo>
                    <a:pt x="2700857" y="0"/>
                  </a:moveTo>
                  <a:lnTo>
                    <a:pt x="3329483" y="698376"/>
                  </a:lnTo>
                  <a:lnTo>
                    <a:pt x="2700857" y="698376"/>
                  </a:lnTo>
                  <a:close/>
                  <a:moveTo>
                    <a:pt x="499864" y="0"/>
                  </a:moveTo>
                  <a:lnTo>
                    <a:pt x="2592288" y="0"/>
                  </a:lnTo>
                  <a:lnTo>
                    <a:pt x="2592288" y="298450"/>
                  </a:lnTo>
                  <a:lnTo>
                    <a:pt x="858571" y="298450"/>
                  </a:lnTo>
                  <a:lnTo>
                    <a:pt x="858571" y="1080119"/>
                  </a:lnTo>
                  <a:lnTo>
                    <a:pt x="499864" y="108011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7" name="TextBox 106">
              <a:extLst>
                <a:ext uri="{FF2B5EF4-FFF2-40B4-BE49-F238E27FC236}">
                  <a16:creationId xmlns:a16="http://schemas.microsoft.com/office/drawing/2014/main" id="{FD5CCDB3-F24A-4510-8867-80E2C1A0CC79}"/>
                </a:ext>
              </a:extLst>
            </p:cNvPr>
            <p:cNvSpPr txBox="1"/>
            <p:nvPr/>
          </p:nvSpPr>
          <p:spPr>
            <a:xfrm>
              <a:off x="2451118" y="2871930"/>
              <a:ext cx="1470219" cy="307777"/>
            </a:xfrm>
            <a:prstGeom prst="rect">
              <a:avLst/>
            </a:prstGeom>
            <a:noFill/>
          </p:spPr>
          <p:txBody>
            <a:bodyPr wrap="square" rtlCol="0">
              <a:spAutoFit/>
            </a:bodyPr>
            <a:lstStyle/>
            <a:p>
              <a:pPr algn="ctr"/>
              <a:r>
                <a:rPr lang="en-US" altLang="ko-KR" sz="1400" b="1" dirty="0">
                  <a:solidFill>
                    <a:schemeClr val="accent3"/>
                  </a:solidFill>
                  <a:cs typeface="Arial" pitchFamily="34" charset="0"/>
                </a:rPr>
                <a:t>Desain </a:t>
              </a:r>
              <a:r>
                <a:rPr lang="en-US" altLang="ko-KR" sz="1400" b="1" dirty="0" err="1">
                  <a:solidFill>
                    <a:schemeClr val="accent3"/>
                  </a:solidFill>
                  <a:cs typeface="Arial" pitchFamily="34" charset="0"/>
                </a:rPr>
                <a:t>Penelitian</a:t>
              </a:r>
              <a:endParaRPr lang="ko-KR" altLang="en-US" sz="1400" b="1" dirty="0">
                <a:solidFill>
                  <a:schemeClr val="accent3"/>
                </a:solidFill>
                <a:cs typeface="Arial" pitchFamily="34" charset="0"/>
              </a:endParaRPr>
            </a:p>
          </p:txBody>
        </p:sp>
      </p:grpSp>
      <p:grpSp>
        <p:nvGrpSpPr>
          <p:cNvPr id="14" name="Group 13">
            <a:extLst>
              <a:ext uri="{FF2B5EF4-FFF2-40B4-BE49-F238E27FC236}">
                <a16:creationId xmlns:a16="http://schemas.microsoft.com/office/drawing/2014/main" id="{56DE3FF1-6F27-1CBC-FF40-CBDB843449BD}"/>
              </a:ext>
            </a:extLst>
          </p:cNvPr>
          <p:cNvGrpSpPr/>
          <p:nvPr/>
        </p:nvGrpSpPr>
        <p:grpSpPr>
          <a:xfrm>
            <a:off x="981560" y="3937469"/>
            <a:ext cx="5107387" cy="2388972"/>
            <a:chOff x="981560" y="3937469"/>
            <a:chExt cx="5107387" cy="2388972"/>
          </a:xfrm>
        </p:grpSpPr>
        <p:sp>
          <p:nvSpPr>
            <p:cNvPr id="114" name="Freeform: Shape 113">
              <a:extLst>
                <a:ext uri="{FF2B5EF4-FFF2-40B4-BE49-F238E27FC236}">
                  <a16:creationId xmlns:a16="http://schemas.microsoft.com/office/drawing/2014/main" id="{7751207D-403B-4692-89F6-8A67AFCBAF2C}"/>
                </a:ext>
              </a:extLst>
            </p:cNvPr>
            <p:cNvSpPr/>
            <p:nvPr/>
          </p:nvSpPr>
          <p:spPr>
            <a:xfrm>
              <a:off x="981560" y="4515172"/>
              <a:ext cx="3967566" cy="289302"/>
            </a:xfrm>
            <a:custGeom>
              <a:avLst/>
              <a:gdLst>
                <a:gd name="connsiteX0" fmla="*/ 0 w 5951349"/>
                <a:gd name="connsiteY0" fmla="*/ 0 h 433953"/>
                <a:gd name="connsiteX1" fmla="*/ 5300420 w 5951349"/>
                <a:gd name="connsiteY1" fmla="*/ 30997 h 433953"/>
                <a:gd name="connsiteX2" fmla="*/ 5951349 w 5951349"/>
                <a:gd name="connsiteY2" fmla="*/ 433953 h 433953"/>
                <a:gd name="connsiteX0" fmla="*/ 0 w 5951349"/>
                <a:gd name="connsiteY0" fmla="*/ 0 h 433953"/>
                <a:gd name="connsiteX1" fmla="*/ 5300420 w 5951349"/>
                <a:gd name="connsiteY1" fmla="*/ 0 h 433953"/>
                <a:gd name="connsiteX2" fmla="*/ 5951349 w 5951349"/>
                <a:gd name="connsiteY2" fmla="*/ 433953 h 433953"/>
              </a:gdLst>
              <a:ahLst/>
              <a:cxnLst>
                <a:cxn ang="0">
                  <a:pos x="connsiteX0" y="connsiteY0"/>
                </a:cxn>
                <a:cxn ang="0">
                  <a:pos x="connsiteX1" y="connsiteY1"/>
                </a:cxn>
                <a:cxn ang="0">
                  <a:pos x="connsiteX2" y="connsiteY2"/>
                </a:cxn>
              </a:cxnLst>
              <a:rect l="l" t="t" r="r" b="b"/>
              <a:pathLst>
                <a:path w="5951349" h="433953">
                  <a:moveTo>
                    <a:pt x="0" y="0"/>
                  </a:moveTo>
                  <a:lnTo>
                    <a:pt x="5300420" y="0"/>
                  </a:lnTo>
                  <a:lnTo>
                    <a:pt x="5951349" y="433953"/>
                  </a:lnTo>
                </a:path>
              </a:pathLst>
            </a:custGeom>
            <a:noFill/>
            <a:ln w="19050">
              <a:solidFill>
                <a:schemeClr val="accent1"/>
              </a:solidFill>
              <a:headEnd type="oval" w="lg" len="lg"/>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0" name="Freeform 5">
              <a:extLst>
                <a:ext uri="{FF2B5EF4-FFF2-40B4-BE49-F238E27FC236}">
                  <a16:creationId xmlns:a16="http://schemas.microsoft.com/office/drawing/2014/main" id="{4A5D64C7-271C-4DC6-B342-9593BD277BF1}"/>
                </a:ext>
              </a:extLst>
            </p:cNvPr>
            <p:cNvSpPr/>
            <p:nvPr/>
          </p:nvSpPr>
          <p:spPr>
            <a:xfrm flipH="1">
              <a:off x="4389330" y="4195441"/>
              <a:ext cx="1699617" cy="1864460"/>
            </a:xfrm>
            <a:custGeom>
              <a:avLst/>
              <a:gdLst/>
              <a:ahLst/>
              <a:cxnLst/>
              <a:rect l="l" t="t" r="r" b="b"/>
              <a:pathLst>
                <a:path w="1699617" h="1864460">
                  <a:moveTo>
                    <a:pt x="376148" y="1079562"/>
                  </a:moveTo>
                  <a:lnTo>
                    <a:pt x="473212" y="1132806"/>
                  </a:lnTo>
                  <a:cubicBezTo>
                    <a:pt x="540933" y="1181790"/>
                    <a:pt x="518358" y="1303186"/>
                    <a:pt x="457411" y="1313834"/>
                  </a:cubicBezTo>
                  <a:cubicBezTo>
                    <a:pt x="477727" y="1229354"/>
                    <a:pt x="489015" y="1200247"/>
                    <a:pt x="376148" y="1079562"/>
                  </a:cubicBezTo>
                  <a:close/>
                  <a:moveTo>
                    <a:pt x="652259" y="0"/>
                  </a:moveTo>
                  <a:cubicBezTo>
                    <a:pt x="552836" y="0"/>
                    <a:pt x="472239" y="80599"/>
                    <a:pt x="472239" y="180023"/>
                  </a:cubicBezTo>
                  <a:cubicBezTo>
                    <a:pt x="472239" y="239421"/>
                    <a:pt x="501005" y="292100"/>
                    <a:pt x="547247" y="322341"/>
                  </a:cubicBezTo>
                  <a:lnTo>
                    <a:pt x="547247" y="322657"/>
                  </a:lnTo>
                  <a:lnTo>
                    <a:pt x="0" y="322657"/>
                  </a:lnTo>
                  <a:lnTo>
                    <a:pt x="0" y="843255"/>
                  </a:lnTo>
                  <a:lnTo>
                    <a:pt x="6954" y="843255"/>
                  </a:lnTo>
                  <a:lnTo>
                    <a:pt x="6926" y="839169"/>
                  </a:lnTo>
                  <a:cubicBezTo>
                    <a:pt x="30943" y="825654"/>
                    <a:pt x="56514" y="816890"/>
                    <a:pt x="82470" y="812665"/>
                  </a:cubicBezTo>
                  <a:cubicBezTo>
                    <a:pt x="101937" y="809497"/>
                    <a:pt x="121620" y="808881"/>
                    <a:pt x="141026" y="810730"/>
                  </a:cubicBezTo>
                  <a:cubicBezTo>
                    <a:pt x="199244" y="816274"/>
                    <a:pt x="254964" y="843991"/>
                    <a:pt x="294859" y="891459"/>
                  </a:cubicBezTo>
                  <a:cubicBezTo>
                    <a:pt x="365782" y="975847"/>
                    <a:pt x="366606" y="1098765"/>
                    <a:pt x="296819" y="1184095"/>
                  </a:cubicBezTo>
                  <a:cubicBezTo>
                    <a:pt x="227032" y="1269425"/>
                    <a:pt x="106396" y="1293008"/>
                    <a:pt x="9613" y="1240238"/>
                  </a:cubicBezTo>
                  <a:lnTo>
                    <a:pt x="9613" y="1240154"/>
                  </a:lnTo>
                  <a:lnTo>
                    <a:pt x="0" y="1240154"/>
                  </a:lnTo>
                  <a:lnTo>
                    <a:pt x="0" y="1859451"/>
                  </a:lnTo>
                  <a:lnTo>
                    <a:pt x="1056476" y="1864460"/>
                  </a:lnTo>
                  <a:lnTo>
                    <a:pt x="1021064" y="1732948"/>
                  </a:lnTo>
                  <a:cubicBezTo>
                    <a:pt x="1062668" y="1770381"/>
                    <a:pt x="1045582" y="1769478"/>
                    <a:pt x="1096215" y="1779224"/>
                  </a:cubicBezTo>
                  <a:lnTo>
                    <a:pt x="1387597" y="1775455"/>
                  </a:lnTo>
                  <a:cubicBezTo>
                    <a:pt x="1620023" y="1726544"/>
                    <a:pt x="1631232" y="1630779"/>
                    <a:pt x="1698873" y="1477511"/>
                  </a:cubicBezTo>
                  <a:cubicBezTo>
                    <a:pt x="1704015" y="1325249"/>
                    <a:pt x="1682068" y="1279474"/>
                    <a:pt x="1646578" y="1174066"/>
                  </a:cubicBezTo>
                  <a:lnTo>
                    <a:pt x="1541989" y="1112392"/>
                  </a:lnTo>
                  <a:cubicBezTo>
                    <a:pt x="1474833" y="972375"/>
                    <a:pt x="1362532" y="772726"/>
                    <a:pt x="1295376" y="743457"/>
                  </a:cubicBezTo>
                  <a:cubicBezTo>
                    <a:pt x="1296959" y="711836"/>
                    <a:pt x="1318859" y="678086"/>
                    <a:pt x="1300126" y="648594"/>
                  </a:cubicBezTo>
                  <a:cubicBezTo>
                    <a:pt x="1273821" y="619636"/>
                    <a:pt x="1265576" y="631142"/>
                    <a:pt x="1243787" y="619222"/>
                  </a:cubicBezTo>
                  <a:lnTo>
                    <a:pt x="1253521" y="570548"/>
                  </a:lnTo>
                  <a:cubicBezTo>
                    <a:pt x="1220884" y="541841"/>
                    <a:pt x="1240165" y="564247"/>
                    <a:pt x="1214300" y="524891"/>
                  </a:cubicBezTo>
                  <a:lnTo>
                    <a:pt x="1216699" y="409841"/>
                  </a:lnTo>
                  <a:cubicBezTo>
                    <a:pt x="1196257" y="384432"/>
                    <a:pt x="1191618" y="386709"/>
                    <a:pt x="1155374" y="333613"/>
                  </a:cubicBezTo>
                  <a:cubicBezTo>
                    <a:pt x="1154246" y="330251"/>
                    <a:pt x="1153164" y="326621"/>
                    <a:pt x="1152469" y="322657"/>
                  </a:cubicBezTo>
                  <a:lnTo>
                    <a:pt x="757271" y="322657"/>
                  </a:lnTo>
                  <a:lnTo>
                    <a:pt x="757271" y="322341"/>
                  </a:lnTo>
                  <a:cubicBezTo>
                    <a:pt x="803514" y="292100"/>
                    <a:pt x="832279" y="239421"/>
                    <a:pt x="832279" y="180023"/>
                  </a:cubicBezTo>
                  <a:cubicBezTo>
                    <a:pt x="832279" y="80599"/>
                    <a:pt x="751682" y="0"/>
                    <a:pt x="65225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3" name="TextBox 102">
              <a:extLst>
                <a:ext uri="{FF2B5EF4-FFF2-40B4-BE49-F238E27FC236}">
                  <a16:creationId xmlns:a16="http://schemas.microsoft.com/office/drawing/2014/main" id="{ADF58669-6D8D-4D8B-82AE-11119CF9B292}"/>
                </a:ext>
              </a:extLst>
            </p:cNvPr>
            <p:cNvSpPr txBox="1"/>
            <p:nvPr/>
          </p:nvSpPr>
          <p:spPr>
            <a:xfrm>
              <a:off x="989928" y="4572115"/>
              <a:ext cx="3351142" cy="1754326"/>
            </a:xfrm>
            <a:prstGeom prst="rect">
              <a:avLst/>
            </a:prstGeom>
            <a:noFill/>
          </p:spPr>
          <p:txBody>
            <a:bodyPr wrap="square" rtlCol="0">
              <a:spAutoFit/>
            </a:bodyPr>
            <a:lstStyle/>
            <a:p>
              <a:pPr algn="just"/>
              <a:r>
                <a:rPr lang="id-ID" sz="1200" dirty="0"/>
                <a:t>penelitian ini menggunakan serangkaian instrumen penelitian yang dirancang untuk menangkap dan menjelaskan berbagai dimensi teks yang kompleks. Proses utama dalam penelitian ini adalah metode membaca dan pencatatan, di mana peneliti secara sistematis membaca keseluruhan teks untuk mengidentifikasi dan mencatat informasi penting yang secara langsung terkait dengan fokus penelitian </a:t>
              </a:r>
              <a:endParaRPr lang="en-US" altLang="ko-KR" sz="1200" dirty="0">
                <a:solidFill>
                  <a:schemeClr val="tx1">
                    <a:lumMod val="65000"/>
                    <a:lumOff val="35000"/>
                  </a:schemeClr>
                </a:solidFill>
                <a:cs typeface="Arial" pitchFamily="34" charset="0"/>
              </a:endParaRPr>
            </a:p>
          </p:txBody>
        </p:sp>
        <p:sp>
          <p:nvSpPr>
            <p:cNvPr id="105" name="Oval 7">
              <a:extLst>
                <a:ext uri="{FF2B5EF4-FFF2-40B4-BE49-F238E27FC236}">
                  <a16:creationId xmlns:a16="http://schemas.microsoft.com/office/drawing/2014/main" id="{211ED967-87C4-4549-9957-93747A97F77D}"/>
                </a:ext>
              </a:extLst>
            </p:cNvPr>
            <p:cNvSpPr/>
            <p:nvPr/>
          </p:nvSpPr>
          <p:spPr>
            <a:xfrm>
              <a:off x="1972760" y="3937469"/>
              <a:ext cx="375598" cy="493372"/>
            </a:xfrm>
            <a:custGeom>
              <a:avLst/>
              <a:gdLst/>
              <a:ahLst/>
              <a:cxnLst/>
              <a:rect l="l" t="t" r="r" b="b"/>
              <a:pathLst>
                <a:path w="3025265" h="3973870">
                  <a:moveTo>
                    <a:pt x="1048235" y="955278"/>
                  </a:moveTo>
                  <a:cubicBezTo>
                    <a:pt x="1143886" y="955278"/>
                    <a:pt x="1221426" y="1089843"/>
                    <a:pt x="1221426" y="1255837"/>
                  </a:cubicBezTo>
                  <a:cubicBezTo>
                    <a:pt x="1221426" y="1421831"/>
                    <a:pt x="1143886" y="1556396"/>
                    <a:pt x="1048235" y="1556396"/>
                  </a:cubicBezTo>
                  <a:cubicBezTo>
                    <a:pt x="952584" y="1556396"/>
                    <a:pt x="875044" y="1421831"/>
                    <a:pt x="875044" y="1255837"/>
                  </a:cubicBezTo>
                  <a:cubicBezTo>
                    <a:pt x="875044" y="1089843"/>
                    <a:pt x="952584" y="955278"/>
                    <a:pt x="1048235" y="955278"/>
                  </a:cubicBezTo>
                  <a:close/>
                  <a:moveTo>
                    <a:pt x="805954" y="648071"/>
                  </a:moveTo>
                  <a:lnTo>
                    <a:pt x="805954" y="1853034"/>
                  </a:lnTo>
                  <a:cubicBezTo>
                    <a:pt x="805954" y="1947724"/>
                    <a:pt x="869395" y="2027597"/>
                    <a:pt x="956357" y="2051540"/>
                  </a:cubicBezTo>
                  <a:lnTo>
                    <a:pt x="956356" y="2473030"/>
                  </a:lnTo>
                  <a:cubicBezTo>
                    <a:pt x="956356" y="2523517"/>
                    <a:pt x="997284" y="2564445"/>
                    <a:pt x="1047771" y="2564445"/>
                  </a:cubicBezTo>
                  <a:cubicBezTo>
                    <a:pt x="1098258" y="2564445"/>
                    <a:pt x="1139186" y="2523517"/>
                    <a:pt x="1139186" y="2473030"/>
                  </a:cubicBezTo>
                  <a:lnTo>
                    <a:pt x="1139186" y="2051828"/>
                  </a:lnTo>
                  <a:cubicBezTo>
                    <a:pt x="1226618" y="2028173"/>
                    <a:pt x="1290517" y="1948066"/>
                    <a:pt x="1290517" y="1853034"/>
                  </a:cubicBezTo>
                  <a:lnTo>
                    <a:pt x="1290517" y="649328"/>
                  </a:lnTo>
                  <a:cubicBezTo>
                    <a:pt x="1740927" y="708507"/>
                    <a:pt x="2088232" y="1094132"/>
                    <a:pt x="2088232" y="1560875"/>
                  </a:cubicBezTo>
                  <a:lnTo>
                    <a:pt x="2088232" y="2137870"/>
                  </a:lnTo>
                  <a:lnTo>
                    <a:pt x="2088233" y="2137870"/>
                  </a:lnTo>
                  <a:lnTo>
                    <a:pt x="2088233" y="3055870"/>
                  </a:lnTo>
                  <a:cubicBezTo>
                    <a:pt x="2088233" y="3562867"/>
                    <a:pt x="1677230" y="3973870"/>
                    <a:pt x="1170233" y="3973870"/>
                  </a:cubicBezTo>
                  <a:lnTo>
                    <a:pt x="918001" y="3973870"/>
                  </a:lnTo>
                  <a:cubicBezTo>
                    <a:pt x="411004" y="3973870"/>
                    <a:pt x="1" y="3562867"/>
                    <a:pt x="1" y="3055870"/>
                  </a:cubicBezTo>
                  <a:lnTo>
                    <a:pt x="1" y="2152339"/>
                  </a:lnTo>
                  <a:lnTo>
                    <a:pt x="0" y="2152339"/>
                  </a:lnTo>
                  <a:lnTo>
                    <a:pt x="0" y="1560875"/>
                  </a:lnTo>
                  <a:cubicBezTo>
                    <a:pt x="0" y="1091278"/>
                    <a:pt x="351565" y="703794"/>
                    <a:pt x="805954" y="648071"/>
                  </a:cubicBezTo>
                  <a:close/>
                  <a:moveTo>
                    <a:pt x="1619797" y="91"/>
                  </a:moveTo>
                  <a:cubicBezTo>
                    <a:pt x="1732841" y="1988"/>
                    <a:pt x="1845389" y="33430"/>
                    <a:pt x="1945434" y="94215"/>
                  </a:cubicBezTo>
                  <a:cubicBezTo>
                    <a:pt x="2133478" y="208468"/>
                    <a:pt x="2249869" y="409692"/>
                    <a:pt x="2255221" y="627780"/>
                  </a:cubicBezTo>
                  <a:lnTo>
                    <a:pt x="2257891" y="627572"/>
                  </a:lnTo>
                  <a:cubicBezTo>
                    <a:pt x="2272309" y="812739"/>
                    <a:pt x="2385479" y="975734"/>
                    <a:pt x="2553934" y="1053951"/>
                  </a:cubicBezTo>
                  <a:cubicBezTo>
                    <a:pt x="2706200" y="1124651"/>
                    <a:pt x="2882234" y="1116149"/>
                    <a:pt x="3025265" y="1032491"/>
                  </a:cubicBezTo>
                  <a:lnTo>
                    <a:pt x="3025265" y="1181594"/>
                  </a:lnTo>
                  <a:cubicBezTo>
                    <a:pt x="2858744" y="1255002"/>
                    <a:pt x="2666516" y="1253932"/>
                    <a:pt x="2497514" y="1175460"/>
                  </a:cubicBezTo>
                  <a:cubicBezTo>
                    <a:pt x="2293602" y="1080779"/>
                    <a:pt x="2153951" y="887555"/>
                    <a:pt x="2128339" y="665512"/>
                  </a:cubicBezTo>
                  <a:lnTo>
                    <a:pt x="2122734" y="665324"/>
                  </a:lnTo>
                  <a:cubicBezTo>
                    <a:pt x="2128967" y="479701"/>
                    <a:pt x="2034597" y="305147"/>
                    <a:pt x="1875870" y="208708"/>
                  </a:cubicBezTo>
                  <a:cubicBezTo>
                    <a:pt x="1717143" y="112268"/>
                    <a:pt x="1518741" y="108938"/>
                    <a:pt x="1356867" y="199997"/>
                  </a:cubicBezTo>
                  <a:cubicBezTo>
                    <a:pt x="1194993" y="291056"/>
                    <a:pt x="1094818" y="462344"/>
                    <a:pt x="1094818" y="648071"/>
                  </a:cubicBezTo>
                  <a:lnTo>
                    <a:pt x="960849" y="648071"/>
                  </a:lnTo>
                  <a:cubicBezTo>
                    <a:pt x="960849" y="413945"/>
                    <a:pt x="1087128" y="198021"/>
                    <a:pt x="1291185" y="83234"/>
                  </a:cubicBezTo>
                  <a:cubicBezTo>
                    <a:pt x="1393213" y="25840"/>
                    <a:pt x="1506753" y="-1807"/>
                    <a:pt x="1619797" y="9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8" name="TextBox 107">
              <a:extLst>
                <a:ext uri="{FF2B5EF4-FFF2-40B4-BE49-F238E27FC236}">
                  <a16:creationId xmlns:a16="http://schemas.microsoft.com/office/drawing/2014/main" id="{72BCA047-74BC-464B-8C26-677A7B509A85}"/>
                </a:ext>
              </a:extLst>
            </p:cNvPr>
            <p:cNvSpPr txBox="1"/>
            <p:nvPr/>
          </p:nvSpPr>
          <p:spPr>
            <a:xfrm>
              <a:off x="2370618" y="4041552"/>
              <a:ext cx="1800144" cy="307777"/>
            </a:xfrm>
            <a:prstGeom prst="rect">
              <a:avLst/>
            </a:prstGeom>
            <a:noFill/>
          </p:spPr>
          <p:txBody>
            <a:bodyPr wrap="square" rtlCol="0">
              <a:spAutoFit/>
            </a:bodyPr>
            <a:lstStyle/>
            <a:p>
              <a:pPr algn="ctr"/>
              <a:r>
                <a:rPr lang="en-US" altLang="ko-KR" sz="1400" b="1" dirty="0" err="1">
                  <a:solidFill>
                    <a:schemeClr val="accent1"/>
                  </a:solidFill>
                  <a:cs typeface="Arial" pitchFamily="34" charset="0"/>
                </a:rPr>
                <a:t>Instrumen</a:t>
              </a:r>
              <a:r>
                <a:rPr lang="en-US" altLang="ko-KR" sz="1400" b="1" dirty="0">
                  <a:solidFill>
                    <a:schemeClr val="accent1"/>
                  </a:solidFill>
                  <a:cs typeface="Arial" pitchFamily="34" charset="0"/>
                </a:rPr>
                <a:t> </a:t>
              </a:r>
              <a:r>
                <a:rPr lang="en-US" altLang="ko-KR" sz="1400" b="1" dirty="0" err="1">
                  <a:solidFill>
                    <a:schemeClr val="accent1"/>
                  </a:solidFill>
                  <a:cs typeface="Arial" pitchFamily="34" charset="0"/>
                </a:rPr>
                <a:t>Penelitian</a:t>
              </a:r>
              <a:endParaRPr lang="ko-KR" altLang="en-US" sz="1400" b="1" dirty="0">
                <a:solidFill>
                  <a:schemeClr val="accent1"/>
                </a:solidFill>
                <a:cs typeface="Arial" pitchFamily="34" charset="0"/>
              </a:endParaRPr>
            </a:p>
          </p:txBody>
        </p:sp>
      </p:grpSp>
      <p:grpSp>
        <p:nvGrpSpPr>
          <p:cNvPr id="11" name="Group 10">
            <a:extLst>
              <a:ext uri="{FF2B5EF4-FFF2-40B4-BE49-F238E27FC236}">
                <a16:creationId xmlns:a16="http://schemas.microsoft.com/office/drawing/2014/main" id="{D283A619-EB5E-063B-E115-F479BCAB3DA8}"/>
              </a:ext>
            </a:extLst>
          </p:cNvPr>
          <p:cNvGrpSpPr/>
          <p:nvPr/>
        </p:nvGrpSpPr>
        <p:grpSpPr>
          <a:xfrm>
            <a:off x="5804265" y="3950155"/>
            <a:ext cx="5416508" cy="2109746"/>
            <a:chOff x="5804265" y="3950155"/>
            <a:chExt cx="5416508" cy="2109746"/>
          </a:xfrm>
        </p:grpSpPr>
        <p:sp>
          <p:nvSpPr>
            <p:cNvPr id="116" name="Freeform: Shape 115">
              <a:extLst>
                <a:ext uri="{FF2B5EF4-FFF2-40B4-BE49-F238E27FC236}">
                  <a16:creationId xmlns:a16="http://schemas.microsoft.com/office/drawing/2014/main" id="{944A5E77-81BF-41F5-80C2-3F265F9A1630}"/>
                </a:ext>
              </a:extLst>
            </p:cNvPr>
            <p:cNvSpPr/>
            <p:nvPr/>
          </p:nvSpPr>
          <p:spPr>
            <a:xfrm>
              <a:off x="7089855" y="4515172"/>
              <a:ext cx="4112217" cy="392623"/>
            </a:xfrm>
            <a:custGeom>
              <a:avLst/>
              <a:gdLst>
                <a:gd name="connsiteX0" fmla="*/ 0 w 6168326"/>
                <a:gd name="connsiteY0" fmla="*/ 588935 h 588935"/>
                <a:gd name="connsiteX1" fmla="*/ 1022888 w 6168326"/>
                <a:gd name="connsiteY1" fmla="*/ 0 h 588935"/>
                <a:gd name="connsiteX2" fmla="*/ 6168326 w 6168326"/>
                <a:gd name="connsiteY2" fmla="*/ 46495 h 588935"/>
                <a:gd name="connsiteX0" fmla="*/ 0 w 6168326"/>
                <a:gd name="connsiteY0" fmla="*/ 588935 h 588935"/>
                <a:gd name="connsiteX1" fmla="*/ 1022888 w 6168326"/>
                <a:gd name="connsiteY1" fmla="*/ 0 h 588935"/>
                <a:gd name="connsiteX2" fmla="*/ 6168326 w 6168326"/>
                <a:gd name="connsiteY2" fmla="*/ 0 h 588935"/>
              </a:gdLst>
              <a:ahLst/>
              <a:cxnLst>
                <a:cxn ang="0">
                  <a:pos x="connsiteX0" y="connsiteY0"/>
                </a:cxn>
                <a:cxn ang="0">
                  <a:pos x="connsiteX1" y="connsiteY1"/>
                </a:cxn>
                <a:cxn ang="0">
                  <a:pos x="connsiteX2" y="connsiteY2"/>
                </a:cxn>
              </a:cxnLst>
              <a:rect l="l" t="t" r="r" b="b"/>
              <a:pathLst>
                <a:path w="6168326" h="588935">
                  <a:moveTo>
                    <a:pt x="0" y="588935"/>
                  </a:moveTo>
                  <a:lnTo>
                    <a:pt x="1022888" y="0"/>
                  </a:lnTo>
                  <a:lnTo>
                    <a:pt x="6168326" y="0"/>
                  </a:lnTo>
                </a:path>
              </a:pathLst>
            </a:custGeom>
            <a:noFill/>
            <a:ln w="19050">
              <a:solidFill>
                <a:schemeClr val="accent2"/>
              </a:solidFill>
              <a:headEnd type="oval" w="lg" len="lg"/>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9" name="Freeform 2">
              <a:extLst>
                <a:ext uri="{FF2B5EF4-FFF2-40B4-BE49-F238E27FC236}">
                  <a16:creationId xmlns:a16="http://schemas.microsoft.com/office/drawing/2014/main" id="{F58796D8-8D70-4435-A8A2-3369C002B2C2}"/>
                </a:ext>
              </a:extLst>
            </p:cNvPr>
            <p:cNvSpPr/>
            <p:nvPr/>
          </p:nvSpPr>
          <p:spPr>
            <a:xfrm flipH="1">
              <a:off x="5804265" y="4523107"/>
              <a:ext cx="1572390" cy="1536794"/>
            </a:xfrm>
            <a:custGeom>
              <a:avLst/>
              <a:gdLst/>
              <a:ahLst/>
              <a:cxnLst/>
              <a:rect l="l" t="t" r="r" b="b"/>
              <a:pathLst>
                <a:path w="1572390" h="1536794">
                  <a:moveTo>
                    <a:pt x="1248143" y="0"/>
                  </a:moveTo>
                  <a:lnTo>
                    <a:pt x="879865" y="0"/>
                  </a:lnTo>
                  <a:cubicBezTo>
                    <a:pt x="929255" y="93876"/>
                    <a:pt x="906134" y="209735"/>
                    <a:pt x="824277" y="278532"/>
                  </a:cubicBezTo>
                  <a:cubicBezTo>
                    <a:pt x="739889" y="349455"/>
                    <a:pt x="616971" y="350279"/>
                    <a:pt x="531641" y="280492"/>
                  </a:cubicBezTo>
                  <a:cubicBezTo>
                    <a:pt x="448125" y="212189"/>
                    <a:pt x="423759" y="95175"/>
                    <a:pt x="473243" y="0"/>
                  </a:cubicBezTo>
                  <a:lnTo>
                    <a:pt x="0" y="0"/>
                  </a:lnTo>
                  <a:cubicBezTo>
                    <a:pt x="2104" y="26248"/>
                    <a:pt x="3963" y="56656"/>
                    <a:pt x="4027" y="94549"/>
                  </a:cubicBezTo>
                  <a:cubicBezTo>
                    <a:pt x="44267" y="236414"/>
                    <a:pt x="12272" y="293089"/>
                    <a:pt x="45740" y="420046"/>
                  </a:cubicBezTo>
                  <a:cubicBezTo>
                    <a:pt x="90589" y="583297"/>
                    <a:pt x="144467" y="663488"/>
                    <a:pt x="187059" y="752198"/>
                  </a:cubicBezTo>
                  <a:cubicBezTo>
                    <a:pt x="238977" y="877719"/>
                    <a:pt x="220919" y="903144"/>
                    <a:pt x="234462" y="971163"/>
                  </a:cubicBezTo>
                  <a:lnTo>
                    <a:pt x="284499" y="1004352"/>
                  </a:lnTo>
                  <a:cubicBezTo>
                    <a:pt x="262756" y="1087515"/>
                    <a:pt x="272618" y="1085489"/>
                    <a:pt x="268934" y="1153744"/>
                  </a:cubicBezTo>
                  <a:cubicBezTo>
                    <a:pt x="301414" y="1226245"/>
                    <a:pt x="306806" y="1243371"/>
                    <a:pt x="325743" y="1298834"/>
                  </a:cubicBezTo>
                  <a:lnTo>
                    <a:pt x="292823" y="1532264"/>
                  </a:lnTo>
                  <a:lnTo>
                    <a:pt x="1248143" y="1536794"/>
                  </a:lnTo>
                  <a:lnTo>
                    <a:pt x="1248143" y="816303"/>
                  </a:lnTo>
                  <a:lnTo>
                    <a:pt x="1250048" y="816303"/>
                  </a:lnTo>
                  <a:cubicBezTo>
                    <a:pt x="1280289" y="862546"/>
                    <a:pt x="1332969" y="891312"/>
                    <a:pt x="1392366" y="891312"/>
                  </a:cubicBezTo>
                  <a:cubicBezTo>
                    <a:pt x="1491791" y="891312"/>
                    <a:pt x="1572390" y="810714"/>
                    <a:pt x="1572390" y="711292"/>
                  </a:cubicBezTo>
                  <a:cubicBezTo>
                    <a:pt x="1572390" y="611869"/>
                    <a:pt x="1491791" y="531272"/>
                    <a:pt x="1392366" y="531272"/>
                  </a:cubicBezTo>
                  <a:cubicBezTo>
                    <a:pt x="1332969" y="531272"/>
                    <a:pt x="1280289" y="560037"/>
                    <a:pt x="1250048" y="606280"/>
                  </a:cubicBezTo>
                  <a:lnTo>
                    <a:pt x="1248143" y="6062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0" name="TextBox 99">
              <a:extLst>
                <a:ext uri="{FF2B5EF4-FFF2-40B4-BE49-F238E27FC236}">
                  <a16:creationId xmlns:a16="http://schemas.microsoft.com/office/drawing/2014/main" id="{AB556AE2-2079-4297-A17F-9F401B443CAF}"/>
                </a:ext>
              </a:extLst>
            </p:cNvPr>
            <p:cNvSpPr txBox="1"/>
            <p:nvPr/>
          </p:nvSpPr>
          <p:spPr>
            <a:xfrm>
              <a:off x="7748840" y="4523107"/>
              <a:ext cx="3471933" cy="1384995"/>
            </a:xfrm>
            <a:prstGeom prst="rect">
              <a:avLst/>
            </a:prstGeom>
            <a:noFill/>
          </p:spPr>
          <p:txBody>
            <a:bodyPr wrap="square" rtlCol="0">
              <a:spAutoFit/>
            </a:bodyPr>
            <a:lstStyle/>
            <a:p>
              <a:pPr algn="just"/>
              <a:r>
                <a:rPr lang="id-ID" sz="1200" dirty="0"/>
                <a:t>Pengumpulan data dilakukan melalui pendekatan deskriptif kualitatif yang mengintegrasikan studi pustaka dan dokumentasi. Pada tahap awal, metode membaca dan pencatatan memungkinkan peneliti untuk mendalami teks Gadis Kretek, mengidentifikasi detail yang relevan terkait konflik sosial, dinamika budaya, dan pergeseran nilai</a:t>
              </a:r>
              <a:endParaRPr lang="en-US" altLang="ko-KR" sz="1200" dirty="0">
                <a:solidFill>
                  <a:schemeClr val="tx1">
                    <a:lumMod val="65000"/>
                    <a:lumOff val="35000"/>
                  </a:schemeClr>
                </a:solidFill>
                <a:cs typeface="Arial" pitchFamily="34" charset="0"/>
              </a:endParaRPr>
            </a:p>
          </p:txBody>
        </p:sp>
        <p:sp>
          <p:nvSpPr>
            <p:cNvPr id="110" name="Rounded Rectangle 12">
              <a:extLst>
                <a:ext uri="{FF2B5EF4-FFF2-40B4-BE49-F238E27FC236}">
                  <a16:creationId xmlns:a16="http://schemas.microsoft.com/office/drawing/2014/main" id="{5B6C3917-A658-49CD-8807-59204ED607D1}"/>
                </a:ext>
              </a:extLst>
            </p:cNvPr>
            <p:cNvSpPr>
              <a:spLocks noChangeAspect="1"/>
            </p:cNvSpPr>
            <p:nvPr/>
          </p:nvSpPr>
          <p:spPr>
            <a:xfrm>
              <a:off x="8658646" y="3950155"/>
              <a:ext cx="392723" cy="468000"/>
            </a:xfrm>
            <a:custGeom>
              <a:avLst/>
              <a:gdLst/>
              <a:ahLst/>
              <a:cxnLst/>
              <a:rect l="l" t="t" r="r" b="b"/>
              <a:pathLst>
                <a:path w="3312367" h="3947283">
                  <a:moveTo>
                    <a:pt x="2537615" y="3705909"/>
                  </a:moveTo>
                  <a:cubicBezTo>
                    <a:pt x="2512344" y="3705909"/>
                    <a:pt x="2491857" y="3726396"/>
                    <a:pt x="2491857" y="3751667"/>
                  </a:cubicBezTo>
                  <a:cubicBezTo>
                    <a:pt x="2491857" y="3776938"/>
                    <a:pt x="2512344" y="3797425"/>
                    <a:pt x="2537615" y="3797425"/>
                  </a:cubicBezTo>
                  <a:lnTo>
                    <a:pt x="2762175" y="3797425"/>
                  </a:lnTo>
                  <a:cubicBezTo>
                    <a:pt x="2787446" y="3797425"/>
                    <a:pt x="2807933" y="3776938"/>
                    <a:pt x="2807933" y="3751667"/>
                  </a:cubicBezTo>
                  <a:cubicBezTo>
                    <a:pt x="2807933" y="3726396"/>
                    <a:pt x="2787446" y="3705909"/>
                    <a:pt x="2762175" y="3705909"/>
                  </a:cubicBezTo>
                  <a:close/>
                  <a:moveTo>
                    <a:pt x="1141114" y="3408594"/>
                  </a:moveTo>
                  <a:cubicBezTo>
                    <a:pt x="1097903" y="3408594"/>
                    <a:pt x="1062874" y="3443623"/>
                    <a:pt x="1062874" y="3486834"/>
                  </a:cubicBezTo>
                  <a:cubicBezTo>
                    <a:pt x="1062874" y="3530045"/>
                    <a:pt x="1097903" y="3565073"/>
                    <a:pt x="1141114" y="3565073"/>
                  </a:cubicBezTo>
                  <a:lnTo>
                    <a:pt x="1525078" y="3565074"/>
                  </a:lnTo>
                  <a:cubicBezTo>
                    <a:pt x="1568289" y="3565074"/>
                    <a:pt x="1603318" y="3530045"/>
                    <a:pt x="1603318" y="3486834"/>
                  </a:cubicBezTo>
                  <a:lnTo>
                    <a:pt x="1603319" y="3486834"/>
                  </a:lnTo>
                  <a:cubicBezTo>
                    <a:pt x="1603319" y="3443623"/>
                    <a:pt x="1568290" y="3408594"/>
                    <a:pt x="1525079" y="3408594"/>
                  </a:cubicBezTo>
                  <a:close/>
                  <a:moveTo>
                    <a:pt x="2129393" y="1705414"/>
                  </a:moveTo>
                  <a:lnTo>
                    <a:pt x="2129393" y="3580170"/>
                  </a:lnTo>
                  <a:lnTo>
                    <a:pt x="3126216" y="3580170"/>
                  </a:lnTo>
                  <a:lnTo>
                    <a:pt x="3126216" y="1705414"/>
                  </a:lnTo>
                  <a:close/>
                  <a:moveTo>
                    <a:pt x="2481193" y="1533789"/>
                  </a:moveTo>
                  <a:cubicBezTo>
                    <a:pt x="2462682" y="1533789"/>
                    <a:pt x="2447676" y="1548795"/>
                    <a:pt x="2447676" y="1567306"/>
                  </a:cubicBezTo>
                  <a:lnTo>
                    <a:pt x="2447676" y="1572258"/>
                  </a:lnTo>
                  <a:cubicBezTo>
                    <a:pt x="2447676" y="1590769"/>
                    <a:pt x="2462682" y="1605775"/>
                    <a:pt x="2481193" y="1605775"/>
                  </a:cubicBezTo>
                  <a:lnTo>
                    <a:pt x="2774415" y="1605775"/>
                  </a:lnTo>
                  <a:cubicBezTo>
                    <a:pt x="2792926" y="1605775"/>
                    <a:pt x="2807932" y="1590769"/>
                    <a:pt x="2807932" y="1572258"/>
                  </a:cubicBezTo>
                  <a:lnTo>
                    <a:pt x="2807932" y="1567306"/>
                  </a:lnTo>
                  <a:cubicBezTo>
                    <a:pt x="2807932" y="1548795"/>
                    <a:pt x="2792926" y="1533789"/>
                    <a:pt x="2774415" y="1533789"/>
                  </a:cubicBezTo>
                  <a:close/>
                  <a:moveTo>
                    <a:pt x="2113478" y="1418392"/>
                  </a:moveTo>
                  <a:lnTo>
                    <a:pt x="3142130" y="1418392"/>
                  </a:lnTo>
                  <a:cubicBezTo>
                    <a:pt x="3236149" y="1418392"/>
                    <a:pt x="3312367" y="1494610"/>
                    <a:pt x="3312367" y="1588629"/>
                  </a:cubicBezTo>
                  <a:lnTo>
                    <a:pt x="3312367" y="3777046"/>
                  </a:lnTo>
                  <a:cubicBezTo>
                    <a:pt x="3312367" y="3871065"/>
                    <a:pt x="3236149" y="3947283"/>
                    <a:pt x="3142130" y="3947283"/>
                  </a:cubicBezTo>
                  <a:lnTo>
                    <a:pt x="2113478" y="3947283"/>
                  </a:lnTo>
                  <a:cubicBezTo>
                    <a:pt x="2019459" y="3947283"/>
                    <a:pt x="1943241" y="3871065"/>
                    <a:pt x="1943241" y="3777046"/>
                  </a:cubicBezTo>
                  <a:lnTo>
                    <a:pt x="1943241" y="1588629"/>
                  </a:lnTo>
                  <a:cubicBezTo>
                    <a:pt x="1943241" y="1494610"/>
                    <a:pt x="2019459" y="1418392"/>
                    <a:pt x="2113478" y="1418392"/>
                  </a:cubicBezTo>
                  <a:close/>
                  <a:moveTo>
                    <a:pt x="1006317" y="157391"/>
                  </a:moveTo>
                  <a:cubicBezTo>
                    <a:pt x="987806" y="157391"/>
                    <a:pt x="972800" y="172397"/>
                    <a:pt x="972800" y="190908"/>
                  </a:cubicBezTo>
                  <a:lnTo>
                    <a:pt x="972800" y="195860"/>
                  </a:lnTo>
                  <a:cubicBezTo>
                    <a:pt x="972800" y="214371"/>
                    <a:pt x="987806" y="229377"/>
                    <a:pt x="1006317" y="229377"/>
                  </a:cubicBezTo>
                  <a:lnTo>
                    <a:pt x="1659876" y="229377"/>
                  </a:lnTo>
                  <a:cubicBezTo>
                    <a:pt x="1678387" y="229377"/>
                    <a:pt x="1693393" y="214371"/>
                    <a:pt x="1693393" y="195860"/>
                  </a:cubicBezTo>
                  <a:lnTo>
                    <a:pt x="1693393" y="190908"/>
                  </a:lnTo>
                  <a:cubicBezTo>
                    <a:pt x="1693393" y="172397"/>
                    <a:pt x="1678387" y="157391"/>
                    <a:pt x="1659876" y="157391"/>
                  </a:cubicBezTo>
                  <a:close/>
                  <a:moveTo>
                    <a:pt x="264780" y="0"/>
                  </a:moveTo>
                  <a:lnTo>
                    <a:pt x="2401413" y="0"/>
                  </a:lnTo>
                  <a:cubicBezTo>
                    <a:pt x="2547647" y="0"/>
                    <a:pt x="2666193" y="118546"/>
                    <a:pt x="2666193" y="264780"/>
                  </a:cubicBezTo>
                  <a:lnTo>
                    <a:pt x="2666193" y="1345374"/>
                  </a:lnTo>
                  <a:lnTo>
                    <a:pt x="2369517" y="1345374"/>
                  </a:lnTo>
                  <a:lnTo>
                    <a:pt x="2369517" y="366783"/>
                  </a:lnTo>
                  <a:lnTo>
                    <a:pt x="296676" y="366783"/>
                  </a:lnTo>
                  <a:lnTo>
                    <a:pt x="296676" y="3219873"/>
                  </a:lnTo>
                  <a:lnTo>
                    <a:pt x="1867527" y="3219873"/>
                  </a:lnTo>
                  <a:lnTo>
                    <a:pt x="1867527" y="3778374"/>
                  </a:lnTo>
                  <a:lnTo>
                    <a:pt x="264780" y="3778374"/>
                  </a:lnTo>
                  <a:cubicBezTo>
                    <a:pt x="118546" y="3778374"/>
                    <a:pt x="0" y="3659828"/>
                    <a:pt x="0" y="3513594"/>
                  </a:cubicBezTo>
                  <a:lnTo>
                    <a:pt x="0" y="264780"/>
                  </a:lnTo>
                  <a:cubicBezTo>
                    <a:pt x="0" y="118546"/>
                    <a:pt x="118546" y="0"/>
                    <a:pt x="26478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1" name="TextBox 110">
              <a:extLst>
                <a:ext uri="{FF2B5EF4-FFF2-40B4-BE49-F238E27FC236}">
                  <a16:creationId xmlns:a16="http://schemas.microsoft.com/office/drawing/2014/main" id="{979CECA1-0D9C-41A0-A70A-D5F829CDC66A}"/>
                </a:ext>
              </a:extLst>
            </p:cNvPr>
            <p:cNvSpPr txBox="1"/>
            <p:nvPr/>
          </p:nvSpPr>
          <p:spPr>
            <a:xfrm>
              <a:off x="9090345" y="4092315"/>
              <a:ext cx="2130428" cy="307777"/>
            </a:xfrm>
            <a:prstGeom prst="rect">
              <a:avLst/>
            </a:prstGeom>
            <a:noFill/>
          </p:spPr>
          <p:txBody>
            <a:bodyPr wrap="square" rtlCol="0">
              <a:spAutoFit/>
            </a:bodyPr>
            <a:lstStyle/>
            <a:p>
              <a:pPr algn="ctr"/>
              <a:r>
                <a:rPr lang="en-US" altLang="ko-KR" sz="1400" b="1" dirty="0">
                  <a:solidFill>
                    <a:schemeClr val="accent2"/>
                  </a:solidFill>
                  <a:cs typeface="Arial" pitchFamily="34" charset="0"/>
                </a:rPr>
                <a:t>Teknik </a:t>
              </a:r>
              <a:r>
                <a:rPr lang="en-US" altLang="ko-KR" sz="1400" b="1" dirty="0" err="1">
                  <a:solidFill>
                    <a:schemeClr val="accent2"/>
                  </a:solidFill>
                  <a:cs typeface="Arial" pitchFamily="34" charset="0"/>
                </a:rPr>
                <a:t>Pengumpulan</a:t>
              </a:r>
              <a:r>
                <a:rPr lang="en-US" altLang="ko-KR" sz="1400" b="1" dirty="0">
                  <a:solidFill>
                    <a:schemeClr val="accent2"/>
                  </a:solidFill>
                  <a:cs typeface="Arial" pitchFamily="34" charset="0"/>
                </a:rPr>
                <a:t> Data</a:t>
              </a:r>
              <a:endParaRPr lang="ko-KR" altLang="en-US" sz="1400" b="1" dirty="0">
                <a:solidFill>
                  <a:schemeClr val="accent2"/>
                </a:solidFill>
                <a:cs typeface="Arial" pitchFamily="34" charset="0"/>
              </a:endParaRPr>
            </a:p>
          </p:txBody>
        </p:sp>
      </p:grpSp>
      <p:grpSp>
        <p:nvGrpSpPr>
          <p:cNvPr id="12" name="Group 11">
            <a:extLst>
              <a:ext uri="{FF2B5EF4-FFF2-40B4-BE49-F238E27FC236}">
                <a16:creationId xmlns:a16="http://schemas.microsoft.com/office/drawing/2014/main" id="{DDC0B6C0-E562-30CE-F7DF-CE31C4889BE9}"/>
              </a:ext>
            </a:extLst>
          </p:cNvPr>
          <p:cNvGrpSpPr/>
          <p:nvPr/>
        </p:nvGrpSpPr>
        <p:grpSpPr>
          <a:xfrm>
            <a:off x="6118917" y="1279419"/>
            <a:ext cx="5101856" cy="3524830"/>
            <a:chOff x="6118917" y="1279419"/>
            <a:chExt cx="5101856" cy="3524830"/>
          </a:xfrm>
        </p:grpSpPr>
        <p:sp>
          <p:nvSpPr>
            <p:cNvPr id="115" name="Freeform: Shape 114">
              <a:extLst>
                <a:ext uri="{FF2B5EF4-FFF2-40B4-BE49-F238E27FC236}">
                  <a16:creationId xmlns:a16="http://schemas.microsoft.com/office/drawing/2014/main" id="{C07F96D0-6F34-4679-9304-C386F3971833}"/>
                </a:ext>
              </a:extLst>
            </p:cNvPr>
            <p:cNvSpPr/>
            <p:nvPr/>
          </p:nvSpPr>
          <p:spPr>
            <a:xfrm>
              <a:off x="6581614" y="2645043"/>
              <a:ext cx="4639159" cy="464949"/>
            </a:xfrm>
            <a:custGeom>
              <a:avLst/>
              <a:gdLst>
                <a:gd name="connsiteX0" fmla="*/ 0 w 6958739"/>
                <a:gd name="connsiteY0" fmla="*/ 697423 h 697423"/>
                <a:gd name="connsiteX1" fmla="*/ 1255363 w 6958739"/>
                <a:gd name="connsiteY1" fmla="*/ 0 h 697423"/>
                <a:gd name="connsiteX2" fmla="*/ 6958739 w 6958739"/>
                <a:gd name="connsiteY2" fmla="*/ 0 h 697423"/>
              </a:gdLst>
              <a:ahLst/>
              <a:cxnLst>
                <a:cxn ang="0">
                  <a:pos x="connsiteX0" y="connsiteY0"/>
                </a:cxn>
                <a:cxn ang="0">
                  <a:pos x="connsiteX1" y="connsiteY1"/>
                </a:cxn>
                <a:cxn ang="0">
                  <a:pos x="connsiteX2" y="connsiteY2"/>
                </a:cxn>
              </a:cxnLst>
              <a:rect l="l" t="t" r="r" b="b"/>
              <a:pathLst>
                <a:path w="6958739" h="697423">
                  <a:moveTo>
                    <a:pt x="0" y="697423"/>
                  </a:moveTo>
                  <a:lnTo>
                    <a:pt x="1255363" y="0"/>
                  </a:lnTo>
                  <a:lnTo>
                    <a:pt x="6958739" y="0"/>
                  </a:lnTo>
                </a:path>
              </a:pathLst>
            </a:custGeom>
            <a:noFill/>
            <a:ln w="19050">
              <a:headEnd type="oval" w="lg" len="lg"/>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2" name="Oval 21">
              <a:extLst>
                <a:ext uri="{FF2B5EF4-FFF2-40B4-BE49-F238E27FC236}">
                  <a16:creationId xmlns:a16="http://schemas.microsoft.com/office/drawing/2014/main" id="{68BE1E42-A46C-4383-9BDD-78B427879707}"/>
                </a:ext>
              </a:extLst>
            </p:cNvPr>
            <p:cNvSpPr/>
            <p:nvPr/>
          </p:nvSpPr>
          <p:spPr>
            <a:xfrm>
              <a:off x="6118917" y="2558133"/>
              <a:ext cx="1252757" cy="2246116"/>
            </a:xfrm>
            <a:custGeom>
              <a:avLst/>
              <a:gdLst/>
              <a:ahLst/>
              <a:cxnLst/>
              <a:rect l="l" t="t" r="r" b="b"/>
              <a:pathLst>
                <a:path w="1252757" h="2246116">
                  <a:moveTo>
                    <a:pt x="0" y="1537931"/>
                  </a:moveTo>
                  <a:lnTo>
                    <a:pt x="48955" y="1582006"/>
                  </a:lnTo>
                  <a:cubicBezTo>
                    <a:pt x="29607" y="1596227"/>
                    <a:pt x="13459" y="1608472"/>
                    <a:pt x="0" y="1619427"/>
                  </a:cubicBezTo>
                  <a:close/>
                  <a:moveTo>
                    <a:pt x="378777" y="1138883"/>
                  </a:moveTo>
                  <a:cubicBezTo>
                    <a:pt x="411277" y="1129216"/>
                    <a:pt x="503171" y="1342067"/>
                    <a:pt x="652602" y="1380835"/>
                  </a:cubicBezTo>
                  <a:cubicBezTo>
                    <a:pt x="847829" y="1434107"/>
                    <a:pt x="1074660" y="1515068"/>
                    <a:pt x="1177337" y="1610936"/>
                  </a:cubicBezTo>
                  <a:cubicBezTo>
                    <a:pt x="1265071" y="1783698"/>
                    <a:pt x="1255683" y="1823052"/>
                    <a:pt x="1248143" y="1925166"/>
                  </a:cubicBezTo>
                  <a:lnTo>
                    <a:pt x="682623" y="1925166"/>
                  </a:lnTo>
                  <a:cubicBezTo>
                    <a:pt x="727970" y="1955371"/>
                    <a:pt x="756000" y="2007459"/>
                    <a:pt x="756000" y="2066093"/>
                  </a:cubicBezTo>
                  <a:cubicBezTo>
                    <a:pt x="756000" y="2165517"/>
                    <a:pt x="675403" y="2246116"/>
                    <a:pt x="575980" y="2246116"/>
                  </a:cubicBezTo>
                  <a:cubicBezTo>
                    <a:pt x="476558" y="2246116"/>
                    <a:pt x="395960" y="2165517"/>
                    <a:pt x="395960" y="2066093"/>
                  </a:cubicBezTo>
                  <a:cubicBezTo>
                    <a:pt x="395960" y="2007459"/>
                    <a:pt x="423991" y="1955371"/>
                    <a:pt x="469338" y="1925166"/>
                  </a:cubicBezTo>
                  <a:lnTo>
                    <a:pt x="0" y="1925166"/>
                  </a:lnTo>
                  <a:lnTo>
                    <a:pt x="0" y="1642242"/>
                  </a:lnTo>
                  <a:cubicBezTo>
                    <a:pt x="181585" y="1440372"/>
                    <a:pt x="392125" y="1197753"/>
                    <a:pt x="373070" y="1143900"/>
                  </a:cubicBezTo>
                  <a:cubicBezTo>
                    <a:pt x="374708" y="1141161"/>
                    <a:pt x="376611" y="1139527"/>
                    <a:pt x="378777" y="1138883"/>
                  </a:cubicBezTo>
                  <a:close/>
                  <a:moveTo>
                    <a:pt x="60149" y="0"/>
                  </a:moveTo>
                  <a:cubicBezTo>
                    <a:pt x="424660" y="15130"/>
                    <a:pt x="592784" y="258144"/>
                    <a:pt x="528403" y="582088"/>
                  </a:cubicBezTo>
                  <a:cubicBezTo>
                    <a:pt x="564457" y="581792"/>
                    <a:pt x="595997" y="564458"/>
                    <a:pt x="593677" y="642963"/>
                  </a:cubicBezTo>
                  <a:cubicBezTo>
                    <a:pt x="586216" y="751211"/>
                    <a:pt x="524577" y="902053"/>
                    <a:pt x="487771" y="897424"/>
                  </a:cubicBezTo>
                  <a:cubicBezTo>
                    <a:pt x="464712" y="892973"/>
                    <a:pt x="450682" y="871482"/>
                    <a:pt x="432137" y="858512"/>
                  </a:cubicBezTo>
                  <a:cubicBezTo>
                    <a:pt x="401632" y="940744"/>
                    <a:pt x="393700" y="1031495"/>
                    <a:pt x="340621" y="1105208"/>
                  </a:cubicBezTo>
                  <a:cubicBezTo>
                    <a:pt x="299535" y="1169456"/>
                    <a:pt x="256191" y="1203886"/>
                    <a:pt x="206076" y="1253225"/>
                  </a:cubicBezTo>
                  <a:cubicBezTo>
                    <a:pt x="96325" y="1366844"/>
                    <a:pt x="48367" y="1374569"/>
                    <a:pt x="0" y="1369703"/>
                  </a:cubicBezTo>
                  <a:lnTo>
                    <a:pt x="0" y="835934"/>
                  </a:lnTo>
                  <a:cubicBezTo>
                    <a:pt x="94059" y="885724"/>
                    <a:pt x="210348" y="862698"/>
                    <a:pt x="279327" y="780625"/>
                  </a:cubicBezTo>
                  <a:cubicBezTo>
                    <a:pt x="350250" y="696237"/>
                    <a:pt x="351074" y="573319"/>
                    <a:pt x="281287" y="487989"/>
                  </a:cubicBezTo>
                  <a:cubicBezTo>
                    <a:pt x="212806" y="404257"/>
                    <a:pt x="95363" y="379981"/>
                    <a:pt x="0" y="429858"/>
                  </a:cubicBezTo>
                  <a:lnTo>
                    <a:pt x="0" y="343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7" name="TextBox 96">
              <a:extLst>
                <a:ext uri="{FF2B5EF4-FFF2-40B4-BE49-F238E27FC236}">
                  <a16:creationId xmlns:a16="http://schemas.microsoft.com/office/drawing/2014/main" id="{930257A5-1E97-4914-A455-4993279F8F34}"/>
                </a:ext>
              </a:extLst>
            </p:cNvPr>
            <p:cNvSpPr txBox="1"/>
            <p:nvPr/>
          </p:nvSpPr>
          <p:spPr>
            <a:xfrm>
              <a:off x="7419934" y="1279419"/>
              <a:ext cx="3800839" cy="1384995"/>
            </a:xfrm>
            <a:prstGeom prst="rect">
              <a:avLst/>
            </a:prstGeom>
            <a:noFill/>
          </p:spPr>
          <p:txBody>
            <a:bodyPr wrap="square" rtlCol="0">
              <a:spAutoFit/>
            </a:bodyPr>
            <a:lstStyle/>
            <a:p>
              <a:pPr algn="just"/>
              <a:r>
                <a:rPr lang="id-ID" sz="1200" dirty="0"/>
                <a:t>Obyek utama dalam penelitian ini adalah novel Gadis Kretek karya Ratih Kumala, sebuah karya sastra yang secara mendalam menggambarkan struktur sosial masyarakat Indonesia pada tahun 1930-an. Novel ini dipilih karena kaya akan representasi fenomena sosial dan budaya, menangkap sebuah masa ketika Indonesia mengalami transformasi yang signifikan. </a:t>
              </a:r>
              <a:endParaRPr lang="en-US" altLang="ko-KR" sz="1200" dirty="0">
                <a:solidFill>
                  <a:schemeClr val="tx1">
                    <a:lumMod val="65000"/>
                    <a:lumOff val="35000"/>
                  </a:schemeClr>
                </a:solidFill>
                <a:cs typeface="Arial" pitchFamily="34" charset="0"/>
              </a:endParaRPr>
            </a:p>
          </p:txBody>
        </p:sp>
        <p:sp>
          <p:nvSpPr>
            <p:cNvPr id="109" name="Trapezoid 10">
              <a:extLst>
                <a:ext uri="{FF2B5EF4-FFF2-40B4-BE49-F238E27FC236}">
                  <a16:creationId xmlns:a16="http://schemas.microsoft.com/office/drawing/2014/main" id="{57719C7B-11F0-4C40-83E8-7ADC19604FE3}"/>
                </a:ext>
              </a:extLst>
            </p:cNvPr>
            <p:cNvSpPr>
              <a:spLocks noChangeAspect="1"/>
            </p:cNvSpPr>
            <p:nvPr/>
          </p:nvSpPr>
          <p:spPr>
            <a:xfrm>
              <a:off x="8643928" y="2814987"/>
              <a:ext cx="422158" cy="421663"/>
            </a:xfrm>
            <a:custGeom>
              <a:avLst/>
              <a:gdLst/>
              <a:ahLst/>
              <a:cxnLst/>
              <a:rect l="l" t="t" r="r" b="b"/>
              <a:pathLst>
                <a:path w="3910377" h="3905794">
                  <a:moveTo>
                    <a:pt x="1" y="3797782"/>
                  </a:moveTo>
                  <a:lnTo>
                    <a:pt x="3910377" y="3797782"/>
                  </a:lnTo>
                  <a:lnTo>
                    <a:pt x="3910377" y="3905794"/>
                  </a:lnTo>
                  <a:lnTo>
                    <a:pt x="1" y="3905794"/>
                  </a:lnTo>
                  <a:close/>
                  <a:moveTo>
                    <a:pt x="1757257" y="3353296"/>
                  </a:moveTo>
                  <a:cubicBezTo>
                    <a:pt x="1690135" y="3353296"/>
                    <a:pt x="1635721" y="3407710"/>
                    <a:pt x="1635721" y="3474832"/>
                  </a:cubicBezTo>
                  <a:cubicBezTo>
                    <a:pt x="1635721" y="3541954"/>
                    <a:pt x="1690135" y="3596368"/>
                    <a:pt x="1757257" y="3596368"/>
                  </a:cubicBezTo>
                  <a:lnTo>
                    <a:pt x="2187409" y="3596368"/>
                  </a:lnTo>
                  <a:cubicBezTo>
                    <a:pt x="2254531" y="3596368"/>
                    <a:pt x="2308945" y="3541954"/>
                    <a:pt x="2308945" y="3474832"/>
                  </a:cubicBezTo>
                  <a:cubicBezTo>
                    <a:pt x="2308945" y="3407710"/>
                    <a:pt x="2254531" y="3353296"/>
                    <a:pt x="2187409" y="3353296"/>
                  </a:cubicBezTo>
                  <a:close/>
                  <a:moveTo>
                    <a:pt x="492288" y="2449553"/>
                  </a:moveTo>
                  <a:lnTo>
                    <a:pt x="472244" y="2517369"/>
                  </a:lnTo>
                  <a:lnTo>
                    <a:pt x="3438134" y="2517369"/>
                  </a:lnTo>
                  <a:lnTo>
                    <a:pt x="3418090" y="2449553"/>
                  </a:lnTo>
                  <a:close/>
                  <a:moveTo>
                    <a:pt x="432162" y="2249610"/>
                  </a:moveTo>
                  <a:lnTo>
                    <a:pt x="3478215" y="2249610"/>
                  </a:lnTo>
                  <a:lnTo>
                    <a:pt x="3910377" y="3711740"/>
                  </a:lnTo>
                  <a:lnTo>
                    <a:pt x="0" y="3711740"/>
                  </a:lnTo>
                  <a:close/>
                  <a:moveTo>
                    <a:pt x="1637280" y="544956"/>
                  </a:moveTo>
                  <a:cubicBezTo>
                    <a:pt x="1626413" y="544956"/>
                    <a:pt x="1615547" y="549102"/>
                    <a:pt x="1607256" y="557393"/>
                  </a:cubicBezTo>
                  <a:lnTo>
                    <a:pt x="796281" y="1368368"/>
                  </a:lnTo>
                  <a:cubicBezTo>
                    <a:pt x="779699" y="1384950"/>
                    <a:pt x="779699" y="1411834"/>
                    <a:pt x="796281" y="1428415"/>
                  </a:cubicBezTo>
                  <a:lnTo>
                    <a:pt x="825565" y="1457699"/>
                  </a:lnTo>
                  <a:cubicBezTo>
                    <a:pt x="842147" y="1474281"/>
                    <a:pt x="869031" y="1474281"/>
                    <a:pt x="885612" y="1457699"/>
                  </a:cubicBezTo>
                  <a:lnTo>
                    <a:pt x="1696588" y="646724"/>
                  </a:lnTo>
                  <a:cubicBezTo>
                    <a:pt x="1713169" y="630143"/>
                    <a:pt x="1713169" y="603258"/>
                    <a:pt x="1696588" y="586677"/>
                  </a:cubicBezTo>
                  <a:lnTo>
                    <a:pt x="1667304" y="557393"/>
                  </a:lnTo>
                  <a:cubicBezTo>
                    <a:pt x="1659013" y="549102"/>
                    <a:pt x="1648146" y="544956"/>
                    <a:pt x="1637280" y="544956"/>
                  </a:cubicBezTo>
                  <a:close/>
                  <a:moveTo>
                    <a:pt x="1372791" y="439020"/>
                  </a:moveTo>
                  <a:cubicBezTo>
                    <a:pt x="1361925" y="439020"/>
                    <a:pt x="1351058" y="443165"/>
                    <a:pt x="1342767" y="451456"/>
                  </a:cubicBezTo>
                  <a:lnTo>
                    <a:pt x="851745" y="942478"/>
                  </a:lnTo>
                  <a:cubicBezTo>
                    <a:pt x="835164" y="959060"/>
                    <a:pt x="835164" y="985944"/>
                    <a:pt x="851745" y="1002526"/>
                  </a:cubicBezTo>
                  <a:lnTo>
                    <a:pt x="881029" y="1031810"/>
                  </a:lnTo>
                  <a:cubicBezTo>
                    <a:pt x="897611" y="1048392"/>
                    <a:pt x="924495" y="1048392"/>
                    <a:pt x="941077" y="1031810"/>
                  </a:cubicBezTo>
                  <a:lnTo>
                    <a:pt x="1432099" y="540788"/>
                  </a:lnTo>
                  <a:cubicBezTo>
                    <a:pt x="1448681" y="524206"/>
                    <a:pt x="1448681" y="497322"/>
                    <a:pt x="1432099" y="480740"/>
                  </a:cubicBezTo>
                  <a:lnTo>
                    <a:pt x="1402815" y="451456"/>
                  </a:lnTo>
                  <a:cubicBezTo>
                    <a:pt x="1394524" y="443165"/>
                    <a:pt x="1383658" y="439020"/>
                    <a:pt x="1372791" y="439020"/>
                  </a:cubicBezTo>
                  <a:close/>
                  <a:moveTo>
                    <a:pt x="864042" y="270000"/>
                  </a:moveTo>
                  <a:lnTo>
                    <a:pt x="2945402" y="270000"/>
                  </a:lnTo>
                  <a:cubicBezTo>
                    <a:pt x="3094522" y="270000"/>
                    <a:pt x="3215407" y="390885"/>
                    <a:pt x="3215407" y="540005"/>
                  </a:cubicBezTo>
                  <a:lnTo>
                    <a:pt x="3215407" y="1619995"/>
                  </a:lnTo>
                  <a:cubicBezTo>
                    <a:pt x="3215407" y="1769115"/>
                    <a:pt x="3094522" y="1890000"/>
                    <a:pt x="2945402" y="1890000"/>
                  </a:cubicBezTo>
                  <a:lnTo>
                    <a:pt x="864042" y="1890000"/>
                  </a:lnTo>
                  <a:cubicBezTo>
                    <a:pt x="714922" y="1890000"/>
                    <a:pt x="594037" y="1769115"/>
                    <a:pt x="594037" y="1619995"/>
                  </a:cubicBezTo>
                  <a:lnTo>
                    <a:pt x="594037" y="540005"/>
                  </a:lnTo>
                  <a:cubicBezTo>
                    <a:pt x="594037" y="390885"/>
                    <a:pt x="714922" y="270000"/>
                    <a:pt x="864042" y="270000"/>
                  </a:cubicBezTo>
                  <a:close/>
                  <a:moveTo>
                    <a:pt x="804042" y="180000"/>
                  </a:moveTo>
                  <a:cubicBezTo>
                    <a:pt x="638353" y="180000"/>
                    <a:pt x="504036" y="314317"/>
                    <a:pt x="504036" y="480006"/>
                  </a:cubicBezTo>
                  <a:lnTo>
                    <a:pt x="504036" y="1679994"/>
                  </a:lnTo>
                  <a:cubicBezTo>
                    <a:pt x="504036" y="1845683"/>
                    <a:pt x="638353" y="1980000"/>
                    <a:pt x="804042" y="1980000"/>
                  </a:cubicBezTo>
                  <a:lnTo>
                    <a:pt x="3027043" y="1980000"/>
                  </a:lnTo>
                  <a:cubicBezTo>
                    <a:pt x="3192732" y="1980000"/>
                    <a:pt x="3327049" y="1845683"/>
                    <a:pt x="3327049" y="1679994"/>
                  </a:cubicBezTo>
                  <a:lnTo>
                    <a:pt x="3327049" y="480006"/>
                  </a:lnTo>
                  <a:cubicBezTo>
                    <a:pt x="3327049" y="314317"/>
                    <a:pt x="3192732" y="180000"/>
                    <a:pt x="3027043" y="180000"/>
                  </a:cubicBezTo>
                  <a:close/>
                  <a:moveTo>
                    <a:pt x="684043" y="0"/>
                  </a:moveTo>
                  <a:lnTo>
                    <a:pt x="3190330" y="0"/>
                  </a:lnTo>
                  <a:cubicBezTo>
                    <a:pt x="3389156" y="0"/>
                    <a:pt x="3550337" y="161181"/>
                    <a:pt x="3550337" y="360007"/>
                  </a:cubicBezTo>
                  <a:lnTo>
                    <a:pt x="3550337" y="1799993"/>
                  </a:lnTo>
                  <a:cubicBezTo>
                    <a:pt x="3550337" y="1998819"/>
                    <a:pt x="3389156" y="2160000"/>
                    <a:pt x="3190330" y="2160000"/>
                  </a:cubicBezTo>
                  <a:lnTo>
                    <a:pt x="684043" y="2160000"/>
                  </a:lnTo>
                  <a:cubicBezTo>
                    <a:pt x="485217" y="2160000"/>
                    <a:pt x="324036" y="1998819"/>
                    <a:pt x="324036" y="1799993"/>
                  </a:cubicBezTo>
                  <a:lnTo>
                    <a:pt x="324036" y="360007"/>
                  </a:lnTo>
                  <a:cubicBezTo>
                    <a:pt x="324036" y="161181"/>
                    <a:pt x="485217" y="0"/>
                    <a:pt x="68404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12" name="TextBox 111">
              <a:extLst>
                <a:ext uri="{FF2B5EF4-FFF2-40B4-BE49-F238E27FC236}">
                  <a16:creationId xmlns:a16="http://schemas.microsoft.com/office/drawing/2014/main" id="{78AFB7C0-4103-4348-B8D0-18FDA9195D52}"/>
                </a:ext>
              </a:extLst>
            </p:cNvPr>
            <p:cNvSpPr txBox="1"/>
            <p:nvPr/>
          </p:nvSpPr>
          <p:spPr>
            <a:xfrm>
              <a:off x="9248772" y="2871930"/>
              <a:ext cx="1343028" cy="307777"/>
            </a:xfrm>
            <a:prstGeom prst="rect">
              <a:avLst/>
            </a:prstGeom>
            <a:noFill/>
          </p:spPr>
          <p:txBody>
            <a:bodyPr wrap="square" rtlCol="0">
              <a:spAutoFit/>
            </a:bodyPr>
            <a:lstStyle/>
            <a:p>
              <a:pPr algn="ctr"/>
              <a:r>
                <a:rPr lang="en-US" altLang="ko-KR" sz="1400" b="1" dirty="0">
                  <a:solidFill>
                    <a:schemeClr val="accent4"/>
                  </a:solidFill>
                  <a:cs typeface="Arial" pitchFamily="34" charset="0"/>
                </a:rPr>
                <a:t>Desain </a:t>
              </a:r>
              <a:r>
                <a:rPr lang="en-US" altLang="ko-KR" sz="1400" b="1" dirty="0" err="1">
                  <a:solidFill>
                    <a:schemeClr val="accent4"/>
                  </a:solidFill>
                  <a:cs typeface="Arial" pitchFamily="34" charset="0"/>
                </a:rPr>
                <a:t>Obyek</a:t>
              </a:r>
              <a:endParaRPr lang="ko-KR" altLang="en-US" sz="1400" b="1" dirty="0">
                <a:solidFill>
                  <a:schemeClr val="accent4"/>
                </a:solidFill>
                <a:cs typeface="Arial" pitchFamily="34" charset="0"/>
              </a:endParaRPr>
            </a:p>
          </p:txBody>
        </p:sp>
      </p:grpSp>
      <p:pic>
        <p:nvPicPr>
          <p:cNvPr id="15" name="Picture 14">
            <a:extLst>
              <a:ext uri="{FF2B5EF4-FFF2-40B4-BE49-F238E27FC236}">
                <a16:creationId xmlns:a16="http://schemas.microsoft.com/office/drawing/2014/main" id="{602FA5DE-F91B-24CC-C246-1B07E41D3959}"/>
              </a:ext>
            </a:extLst>
          </p:cNvPr>
          <p:cNvPicPr>
            <a:picLocks noChangeAspect="1"/>
          </p:cNvPicPr>
          <p:nvPr/>
        </p:nvPicPr>
        <p:blipFill>
          <a:blip r:embed="rId4"/>
          <a:stretch>
            <a:fillRect/>
          </a:stretch>
        </p:blipFill>
        <p:spPr>
          <a:xfrm>
            <a:off x="5429370" y="-49529"/>
            <a:ext cx="2304488" cy="1225402"/>
          </a:xfrm>
          <a:prstGeom prst="rect">
            <a:avLst/>
          </a:prstGeom>
        </p:spPr>
      </p:pic>
    </p:spTree>
    <p:extLst>
      <p:ext uri="{BB962C8B-B14F-4D97-AF65-F5344CB8AC3E}">
        <p14:creationId xmlns:p14="http://schemas.microsoft.com/office/powerpoint/2010/main" val="2091498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2394</TotalTime>
  <Words>1596</Words>
  <Application>Microsoft Office PowerPoint</Application>
  <PresentationFormat>Widescreen</PresentationFormat>
  <Paragraphs>119</Paragraphs>
  <Slides>14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Adobe Garamond Pro Bold</vt:lpstr>
      <vt:lpstr>Arial</vt:lpstr>
      <vt:lpstr>Arial Black</vt:lpstr>
      <vt:lpstr>Bookman Old Style</vt:lpstr>
      <vt:lpstr>Calibri</vt:lpstr>
      <vt:lpstr>Calibri Light</vt:lpstr>
      <vt:lpstr>Cooper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adrian nugroho</dc:creator>
  <cp:lastModifiedBy>DINDA AYU WILUJENG</cp:lastModifiedBy>
  <cp:revision>16</cp:revision>
  <dcterms:created xsi:type="dcterms:W3CDTF">2025-04-08T11:00:41Z</dcterms:created>
  <dcterms:modified xsi:type="dcterms:W3CDTF">2025-04-24T04:49:27Z</dcterms:modified>
</cp:coreProperties>
</file>