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oppins" charset="1" panose="00000500000000000000"/>
      <p:regular r:id="rId16"/>
    </p:embeddedFont>
    <p:embeddedFont>
      <p:font typeface="Poppins Bold" charset="1" panose="00000800000000000000"/>
      <p:regular r:id="rId17"/>
    </p:embeddedFont>
    <p:embeddedFont>
      <p:font typeface="Poppins Semi-Bold" charset="1" panose="00000700000000000000"/>
      <p:regular r:id="rId18"/>
    </p:embeddedFont>
    <p:embeddedFont>
      <p:font typeface="Poppins Heavy" charset="1" panose="00000A00000000000000"/>
      <p:regular r:id="rId19"/>
    </p:embeddedFont>
    <p:embeddedFont>
      <p:font typeface="Open Sans" charset="1" panose="020B0606030504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3480723" y="-2809697"/>
            <a:ext cx="25249446" cy="11000340"/>
            <a:chOff x="0" y="0"/>
            <a:chExt cx="1122198" cy="488904"/>
          </a:xfrm>
        </p:grpSpPr>
        <p:sp>
          <p:nvSpPr>
            <p:cNvPr name="Freeform 4" id="4"/>
            <p:cNvSpPr/>
            <p:nvPr/>
          </p:nvSpPr>
          <p:spPr>
            <a:xfrm flipH="false" flipV="false" rot="0">
              <a:off x="0" y="0"/>
              <a:ext cx="1122198" cy="488904"/>
            </a:xfrm>
            <a:custGeom>
              <a:avLst/>
              <a:gdLst/>
              <a:ahLst/>
              <a:cxnLst/>
              <a:rect r="r" b="b" t="t" l="l"/>
              <a:pathLst>
                <a:path h="488904" w="1122198">
                  <a:moveTo>
                    <a:pt x="561099" y="0"/>
                  </a:moveTo>
                  <a:cubicBezTo>
                    <a:pt x="251213" y="0"/>
                    <a:pt x="0" y="109445"/>
                    <a:pt x="0" y="244452"/>
                  </a:cubicBezTo>
                  <a:cubicBezTo>
                    <a:pt x="0" y="379459"/>
                    <a:pt x="251213" y="488904"/>
                    <a:pt x="561099" y="488904"/>
                  </a:cubicBezTo>
                  <a:cubicBezTo>
                    <a:pt x="870985" y="488904"/>
                    <a:pt x="1122198" y="379459"/>
                    <a:pt x="1122198" y="244452"/>
                  </a:cubicBezTo>
                  <a:cubicBezTo>
                    <a:pt x="1122198" y="109445"/>
                    <a:pt x="870985" y="0"/>
                    <a:pt x="561099" y="0"/>
                  </a:cubicBezTo>
                  <a:close/>
                </a:path>
              </a:pathLst>
            </a:custGeom>
            <a:solidFill>
              <a:srgbClr val="00288D">
                <a:alpha val="87843"/>
              </a:srgbClr>
            </a:solidFill>
          </p:spPr>
        </p:sp>
        <p:sp>
          <p:nvSpPr>
            <p:cNvPr name="TextBox 5" id="5"/>
            <p:cNvSpPr txBox="true"/>
            <p:nvPr/>
          </p:nvSpPr>
          <p:spPr>
            <a:xfrm>
              <a:off x="105206" y="7735"/>
              <a:ext cx="911786" cy="43533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28700" y="9059736"/>
            <a:ext cx="198564" cy="19856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6523787" y="9059736"/>
            <a:ext cx="198564" cy="19856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297175" y="9059736"/>
            <a:ext cx="198564" cy="19856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6792261" y="9059736"/>
            <a:ext cx="198564" cy="19856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565650" y="9059736"/>
            <a:ext cx="198564" cy="19856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060736" y="9059736"/>
            <a:ext cx="198564" cy="19856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028700" y="1028700"/>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5" id="25"/>
          <p:cNvSpPr txBox="true"/>
          <p:nvPr/>
        </p:nvSpPr>
        <p:spPr>
          <a:xfrm rot="0">
            <a:off x="1764213" y="2039340"/>
            <a:ext cx="14681975" cy="1010285"/>
          </a:xfrm>
          <a:prstGeom prst="rect">
            <a:avLst/>
          </a:prstGeom>
        </p:spPr>
        <p:txBody>
          <a:bodyPr anchor="t" rtlCol="false" tIns="0" lIns="0" bIns="0" rIns="0">
            <a:spAutoFit/>
          </a:bodyPr>
          <a:lstStyle/>
          <a:p>
            <a:pPr algn="ctr">
              <a:lnSpc>
                <a:spcPts val="7840"/>
              </a:lnSpc>
            </a:pPr>
            <a:r>
              <a:rPr lang="en-US" sz="5600">
                <a:solidFill>
                  <a:srgbClr val="FFFFFF"/>
                </a:solidFill>
                <a:latin typeface="Poppins"/>
                <a:ea typeface="Poppins"/>
                <a:cs typeface="Poppins"/>
                <a:sym typeface="Poppins"/>
              </a:rPr>
              <a:t>SEMINAR TABS ARTIKEL</a:t>
            </a:r>
          </a:p>
        </p:txBody>
      </p:sp>
      <p:sp>
        <p:nvSpPr>
          <p:cNvPr name="TextBox 26" id="26"/>
          <p:cNvSpPr txBox="true"/>
          <p:nvPr/>
        </p:nvSpPr>
        <p:spPr>
          <a:xfrm rot="0">
            <a:off x="933241" y="3191353"/>
            <a:ext cx="16421519" cy="1952147"/>
          </a:xfrm>
          <a:prstGeom prst="rect">
            <a:avLst/>
          </a:prstGeom>
        </p:spPr>
        <p:txBody>
          <a:bodyPr anchor="t" rtlCol="false" tIns="0" lIns="0" bIns="0" rIns="0">
            <a:spAutoFit/>
          </a:bodyPr>
          <a:lstStyle/>
          <a:p>
            <a:pPr algn="ctr">
              <a:lnSpc>
                <a:spcPts val="7636"/>
              </a:lnSpc>
            </a:pPr>
            <a:r>
              <a:rPr lang="en-US" b="true" sz="5454">
                <a:solidFill>
                  <a:srgbClr val="FDB813"/>
                </a:solidFill>
                <a:latin typeface="Poppins Bold"/>
                <a:ea typeface="Poppins Bold"/>
                <a:cs typeface="Poppins Bold"/>
                <a:sym typeface="Poppins Bold"/>
              </a:rPr>
              <a:t>REPRESENTASI DIALEK OSING SEBAGAI IDENTITAS SOSIAL : KAJIAN SOSIOLINGUISTIK</a:t>
            </a:r>
          </a:p>
        </p:txBody>
      </p:sp>
      <p:grpSp>
        <p:nvGrpSpPr>
          <p:cNvPr name="Group 27" id="27"/>
          <p:cNvGrpSpPr/>
          <p:nvPr/>
        </p:nvGrpSpPr>
        <p:grpSpPr>
          <a:xfrm rot="0">
            <a:off x="9586461" y="9059564"/>
            <a:ext cx="198564" cy="19856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8502976" y="9059736"/>
            <a:ext cx="198564" cy="19856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4091300" y="5334000"/>
            <a:ext cx="9580463" cy="568570"/>
          </a:xfrm>
          <a:prstGeom prst="rect">
            <a:avLst/>
          </a:prstGeom>
        </p:spPr>
        <p:txBody>
          <a:bodyPr anchor="t" rtlCol="false" tIns="0" lIns="0" bIns="0" rIns="0">
            <a:spAutoFit/>
          </a:bodyPr>
          <a:lstStyle/>
          <a:p>
            <a:pPr algn="ctr">
              <a:lnSpc>
                <a:spcPts val="4482"/>
              </a:lnSpc>
            </a:pPr>
            <a:r>
              <a:rPr lang="en-US" b="true" sz="3201">
                <a:solidFill>
                  <a:srgbClr val="FFFFFF"/>
                </a:solidFill>
                <a:latin typeface="Poppins Semi-Bold"/>
                <a:ea typeface="Poppins Semi-Bold"/>
                <a:cs typeface="Poppins Semi-Bold"/>
                <a:sym typeface="Poppins Semi-Bold"/>
              </a:rPr>
              <a:t>OLEH : ANDINI FATIMA AZIZAH</a:t>
            </a:r>
          </a:p>
        </p:txBody>
      </p:sp>
      <p:sp>
        <p:nvSpPr>
          <p:cNvPr name="TextBox 34" id="34"/>
          <p:cNvSpPr txBox="true"/>
          <p:nvPr/>
        </p:nvSpPr>
        <p:spPr>
          <a:xfrm rot="0">
            <a:off x="1664932" y="1007342"/>
            <a:ext cx="2632110" cy="899795"/>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p:txBody>
      </p:sp>
      <p:sp>
        <p:nvSpPr>
          <p:cNvPr name="TextBox 35" id="35"/>
          <p:cNvSpPr txBox="true"/>
          <p:nvPr/>
        </p:nvSpPr>
        <p:spPr>
          <a:xfrm rot="0">
            <a:off x="14627190" y="1007342"/>
            <a:ext cx="2632110" cy="309245"/>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FKIP</a:t>
            </a:r>
          </a:p>
        </p:txBody>
      </p:sp>
      <p:sp>
        <p:nvSpPr>
          <p:cNvPr name="TextBox 36" id="36"/>
          <p:cNvSpPr txBox="true"/>
          <p:nvPr/>
        </p:nvSpPr>
        <p:spPr>
          <a:xfrm rot="0">
            <a:off x="8881531" y="8904846"/>
            <a:ext cx="524938" cy="441325"/>
          </a:xfrm>
          <a:prstGeom prst="rect">
            <a:avLst/>
          </a:prstGeom>
        </p:spPr>
        <p:txBody>
          <a:bodyPr anchor="t" rtlCol="false" tIns="0" lIns="0" bIns="0" rIns="0">
            <a:spAutoFit/>
          </a:bodyPr>
          <a:lstStyle/>
          <a:p>
            <a:pPr algn="ctr">
              <a:lnSpc>
                <a:spcPts val="3499"/>
              </a:lnSpc>
            </a:pPr>
            <a:r>
              <a:rPr lang="en-US" sz="2499" b="true">
                <a:solidFill>
                  <a:srgbClr val="013148"/>
                </a:solidFill>
                <a:latin typeface="Poppins Heavy"/>
                <a:ea typeface="Poppins Heavy"/>
                <a:cs typeface="Poppins Heavy"/>
                <a:sym typeface="Poppins Heavy"/>
              </a:rPr>
              <a:t>01</a:t>
            </a:r>
          </a:p>
        </p:txBody>
      </p:sp>
      <p:sp>
        <p:nvSpPr>
          <p:cNvPr name="TextBox 37" id="37"/>
          <p:cNvSpPr txBox="true"/>
          <p:nvPr/>
        </p:nvSpPr>
        <p:spPr>
          <a:xfrm rot="0">
            <a:off x="8385392" y="7905827"/>
            <a:ext cx="1517216" cy="358658"/>
          </a:xfrm>
          <a:prstGeom prst="rect">
            <a:avLst/>
          </a:prstGeom>
        </p:spPr>
        <p:txBody>
          <a:bodyPr anchor="t" rtlCol="false" tIns="0" lIns="0" bIns="0" rIns="0">
            <a:spAutoFit/>
          </a:bodyPr>
          <a:lstStyle/>
          <a:p>
            <a:pPr algn="ctr">
              <a:lnSpc>
                <a:spcPts val="2802"/>
              </a:lnSpc>
            </a:pPr>
            <a:r>
              <a:rPr lang="en-US" b="true" sz="2001">
                <a:solidFill>
                  <a:srgbClr val="013148"/>
                </a:solidFill>
                <a:latin typeface="Poppins Bold"/>
                <a:ea typeface="Poppins Bold"/>
                <a:cs typeface="Poppins Bold"/>
                <a:sym typeface="Poppins Bold"/>
              </a:rPr>
              <a:t>MULAI</a:t>
            </a:r>
          </a:p>
        </p:txBody>
      </p:sp>
      <p:sp>
        <p:nvSpPr>
          <p:cNvPr name="TextBox 38" id="38"/>
          <p:cNvSpPr txBox="true"/>
          <p:nvPr/>
        </p:nvSpPr>
        <p:spPr>
          <a:xfrm rot="0">
            <a:off x="2663846" y="6500535"/>
            <a:ext cx="9580463" cy="568570"/>
          </a:xfrm>
          <a:prstGeom prst="rect">
            <a:avLst/>
          </a:prstGeom>
        </p:spPr>
        <p:txBody>
          <a:bodyPr anchor="t" rtlCol="false" tIns="0" lIns="0" bIns="0" rIns="0">
            <a:spAutoFit/>
          </a:bodyPr>
          <a:lstStyle/>
          <a:p>
            <a:pPr algn="ctr">
              <a:lnSpc>
                <a:spcPts val="4482"/>
              </a:lnSpc>
            </a:pPr>
          </a:p>
        </p:txBody>
      </p:sp>
      <p:sp>
        <p:nvSpPr>
          <p:cNvPr name="TextBox 39" id="39"/>
          <p:cNvSpPr txBox="true"/>
          <p:nvPr/>
        </p:nvSpPr>
        <p:spPr>
          <a:xfrm rot="0">
            <a:off x="2339798" y="6329945"/>
            <a:ext cx="6361741" cy="1054735"/>
          </a:xfrm>
          <a:prstGeom prst="rect">
            <a:avLst/>
          </a:prstGeom>
        </p:spPr>
        <p:txBody>
          <a:bodyPr anchor="t" rtlCol="false" tIns="0" lIns="0" bIns="0" rIns="0">
            <a:spAutoFit/>
          </a:bodyPr>
          <a:lstStyle/>
          <a:p>
            <a:pPr algn="ctr">
              <a:lnSpc>
                <a:spcPts val="4339"/>
              </a:lnSpc>
            </a:pPr>
            <a:r>
              <a:rPr lang="en-US" sz="3099">
                <a:solidFill>
                  <a:srgbClr val="FFFFFF"/>
                </a:solidFill>
                <a:latin typeface="Open Sans"/>
                <a:ea typeface="Open Sans"/>
                <a:cs typeface="Open Sans"/>
                <a:sym typeface="Open Sans"/>
              </a:rPr>
              <a:t>Dosen pembimbing 1</a:t>
            </a:r>
          </a:p>
          <a:p>
            <a:pPr algn="ctr">
              <a:lnSpc>
                <a:spcPts val="4339"/>
              </a:lnSpc>
            </a:pPr>
            <a:r>
              <a:rPr lang="en-US" sz="3099">
                <a:solidFill>
                  <a:srgbClr val="FFFFFF"/>
                </a:solidFill>
                <a:latin typeface="Open Sans"/>
                <a:ea typeface="Open Sans"/>
                <a:cs typeface="Open Sans"/>
                <a:sym typeface="Open Sans"/>
              </a:rPr>
              <a:t>Dr. Fitri Amilia, M.Pd</a:t>
            </a:r>
          </a:p>
        </p:txBody>
      </p:sp>
      <p:sp>
        <p:nvSpPr>
          <p:cNvPr name="TextBox 40" id="40"/>
          <p:cNvSpPr txBox="true"/>
          <p:nvPr/>
        </p:nvSpPr>
        <p:spPr>
          <a:xfrm rot="0">
            <a:off x="8901939" y="6282404"/>
            <a:ext cx="6361741" cy="1054735"/>
          </a:xfrm>
          <a:prstGeom prst="rect">
            <a:avLst/>
          </a:prstGeom>
        </p:spPr>
        <p:txBody>
          <a:bodyPr anchor="t" rtlCol="false" tIns="0" lIns="0" bIns="0" rIns="0">
            <a:spAutoFit/>
          </a:bodyPr>
          <a:lstStyle/>
          <a:p>
            <a:pPr algn="ctr">
              <a:lnSpc>
                <a:spcPts val="4339"/>
              </a:lnSpc>
            </a:pPr>
            <a:r>
              <a:rPr lang="en-US" sz="3099">
                <a:solidFill>
                  <a:srgbClr val="FFFFFF"/>
                </a:solidFill>
                <a:latin typeface="Open Sans"/>
                <a:ea typeface="Open Sans"/>
                <a:cs typeface="Open Sans"/>
                <a:sym typeface="Open Sans"/>
              </a:rPr>
              <a:t>Dosen pembimbing 2</a:t>
            </a:r>
          </a:p>
          <a:p>
            <a:pPr algn="ctr">
              <a:lnSpc>
                <a:spcPts val="4339"/>
              </a:lnSpc>
            </a:pPr>
            <a:r>
              <a:rPr lang="en-US" sz="3099">
                <a:solidFill>
                  <a:srgbClr val="FFFFFF"/>
                </a:solidFill>
                <a:latin typeface="Open Sans"/>
                <a:ea typeface="Open Sans"/>
                <a:cs typeface="Open Sans"/>
                <a:sym typeface="Open Sans"/>
              </a:rPr>
              <a:t>Dr. Astri Widyaruli A., M.A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3480723" y="-2809697"/>
            <a:ext cx="25249446" cy="11000340"/>
            <a:chOff x="0" y="0"/>
            <a:chExt cx="1122198" cy="488904"/>
          </a:xfrm>
        </p:grpSpPr>
        <p:sp>
          <p:nvSpPr>
            <p:cNvPr name="Freeform 4" id="4"/>
            <p:cNvSpPr/>
            <p:nvPr/>
          </p:nvSpPr>
          <p:spPr>
            <a:xfrm flipH="false" flipV="false" rot="0">
              <a:off x="0" y="0"/>
              <a:ext cx="1122198" cy="488904"/>
            </a:xfrm>
            <a:custGeom>
              <a:avLst/>
              <a:gdLst/>
              <a:ahLst/>
              <a:cxnLst/>
              <a:rect r="r" b="b" t="t" l="l"/>
              <a:pathLst>
                <a:path h="488904" w="1122198">
                  <a:moveTo>
                    <a:pt x="561099" y="0"/>
                  </a:moveTo>
                  <a:cubicBezTo>
                    <a:pt x="251213" y="0"/>
                    <a:pt x="0" y="109445"/>
                    <a:pt x="0" y="244452"/>
                  </a:cubicBezTo>
                  <a:cubicBezTo>
                    <a:pt x="0" y="379459"/>
                    <a:pt x="251213" y="488904"/>
                    <a:pt x="561099" y="488904"/>
                  </a:cubicBezTo>
                  <a:cubicBezTo>
                    <a:pt x="870985" y="488904"/>
                    <a:pt x="1122198" y="379459"/>
                    <a:pt x="1122198" y="244452"/>
                  </a:cubicBezTo>
                  <a:cubicBezTo>
                    <a:pt x="1122198" y="109445"/>
                    <a:pt x="870985" y="0"/>
                    <a:pt x="561099" y="0"/>
                  </a:cubicBezTo>
                  <a:close/>
                </a:path>
              </a:pathLst>
            </a:custGeom>
            <a:solidFill>
              <a:srgbClr val="00288D">
                <a:alpha val="87843"/>
              </a:srgbClr>
            </a:solidFill>
          </p:spPr>
        </p:sp>
        <p:sp>
          <p:nvSpPr>
            <p:cNvPr name="TextBox 5" id="5"/>
            <p:cNvSpPr txBox="true"/>
            <p:nvPr/>
          </p:nvSpPr>
          <p:spPr>
            <a:xfrm>
              <a:off x="105206" y="7735"/>
              <a:ext cx="911786" cy="435335"/>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028700" y="1028700"/>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725510" y="2249595"/>
            <a:ext cx="12836980" cy="2375494"/>
          </a:xfrm>
          <a:prstGeom prst="rect">
            <a:avLst/>
          </a:prstGeom>
        </p:spPr>
        <p:txBody>
          <a:bodyPr anchor="t" rtlCol="false" tIns="0" lIns="0" bIns="0" rIns="0">
            <a:spAutoFit/>
          </a:bodyPr>
          <a:lstStyle/>
          <a:p>
            <a:pPr algn="ctr">
              <a:lnSpc>
                <a:spcPts val="18431"/>
              </a:lnSpc>
            </a:pPr>
            <a:r>
              <a:rPr lang="en-US" sz="13165">
                <a:solidFill>
                  <a:srgbClr val="FFFFFF"/>
                </a:solidFill>
                <a:latin typeface="Poppins"/>
                <a:ea typeface="Poppins"/>
                <a:cs typeface="Poppins"/>
                <a:sym typeface="Poppins"/>
              </a:rPr>
              <a:t>TERIMA KASIH</a:t>
            </a:r>
          </a:p>
        </p:txBody>
      </p:sp>
      <p:sp>
        <p:nvSpPr>
          <p:cNvPr name="TextBox 8" id="8"/>
          <p:cNvSpPr txBox="true"/>
          <p:nvPr/>
        </p:nvSpPr>
        <p:spPr>
          <a:xfrm rot="0">
            <a:off x="2910149" y="4185665"/>
            <a:ext cx="12467702" cy="1437191"/>
          </a:xfrm>
          <a:prstGeom prst="rect">
            <a:avLst/>
          </a:prstGeom>
        </p:spPr>
        <p:txBody>
          <a:bodyPr anchor="t" rtlCol="false" tIns="0" lIns="0" bIns="0" rIns="0">
            <a:spAutoFit/>
          </a:bodyPr>
          <a:lstStyle/>
          <a:p>
            <a:pPr algn="ctr">
              <a:lnSpc>
                <a:spcPts val="11203"/>
              </a:lnSpc>
            </a:pPr>
            <a:r>
              <a:rPr lang="en-US" b="true" sz="8002">
                <a:solidFill>
                  <a:srgbClr val="FDB813"/>
                </a:solidFill>
                <a:latin typeface="Poppins Bold"/>
                <a:ea typeface="Poppins Bold"/>
                <a:cs typeface="Poppins Bold"/>
                <a:sym typeface="Poppins Bold"/>
              </a:rPr>
              <a:t>ATAS PERHATIANNYA</a:t>
            </a:r>
          </a:p>
        </p:txBody>
      </p:sp>
      <p:sp>
        <p:nvSpPr>
          <p:cNvPr name="TextBox 9" id="9"/>
          <p:cNvSpPr txBox="true"/>
          <p:nvPr/>
        </p:nvSpPr>
        <p:spPr>
          <a:xfrm rot="0">
            <a:off x="1664932" y="1007342"/>
            <a:ext cx="2632110" cy="899795"/>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p:txBody>
      </p:sp>
      <p:sp>
        <p:nvSpPr>
          <p:cNvPr name="TextBox 10" id="10"/>
          <p:cNvSpPr txBox="true"/>
          <p:nvPr/>
        </p:nvSpPr>
        <p:spPr>
          <a:xfrm rot="0">
            <a:off x="14627190" y="1007342"/>
            <a:ext cx="2632110" cy="309245"/>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FKIP</a:t>
            </a:r>
          </a:p>
        </p:txBody>
      </p:sp>
      <p:grpSp>
        <p:nvGrpSpPr>
          <p:cNvPr name="Group 11" id="11"/>
          <p:cNvGrpSpPr/>
          <p:nvPr/>
        </p:nvGrpSpPr>
        <p:grpSpPr>
          <a:xfrm rot="0">
            <a:off x="1028700" y="9059736"/>
            <a:ext cx="198564" cy="19856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6523787" y="9059736"/>
            <a:ext cx="198564" cy="19856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97175" y="9059736"/>
            <a:ext cx="198564" cy="19856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6792261" y="9059736"/>
            <a:ext cx="198564" cy="19856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565650" y="9059736"/>
            <a:ext cx="198564" cy="19856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7060736" y="9059736"/>
            <a:ext cx="198564" cy="19856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311092" y="7882967"/>
            <a:ext cx="1665816" cy="508175"/>
            <a:chOff x="0" y="0"/>
            <a:chExt cx="438734" cy="133840"/>
          </a:xfrm>
        </p:grpSpPr>
        <p:sp>
          <p:nvSpPr>
            <p:cNvPr name="Freeform 30" id="30"/>
            <p:cNvSpPr/>
            <p:nvPr/>
          </p:nvSpPr>
          <p:spPr>
            <a:xfrm flipH="false" flipV="false" rot="0">
              <a:off x="0" y="0"/>
              <a:ext cx="438734" cy="133840"/>
            </a:xfrm>
            <a:custGeom>
              <a:avLst/>
              <a:gdLst/>
              <a:ahLst/>
              <a:cxnLst/>
              <a:rect r="r" b="b" t="t" l="l"/>
              <a:pathLst>
                <a:path h="133840" w="438734">
                  <a:moveTo>
                    <a:pt x="66920" y="0"/>
                  </a:moveTo>
                  <a:lnTo>
                    <a:pt x="371813" y="0"/>
                  </a:lnTo>
                  <a:cubicBezTo>
                    <a:pt x="389562" y="0"/>
                    <a:pt x="406583" y="7051"/>
                    <a:pt x="419133" y="19600"/>
                  </a:cubicBezTo>
                  <a:cubicBezTo>
                    <a:pt x="431683" y="32150"/>
                    <a:pt x="438734" y="49172"/>
                    <a:pt x="438734" y="66920"/>
                  </a:cubicBezTo>
                  <a:lnTo>
                    <a:pt x="438734" y="66920"/>
                  </a:lnTo>
                  <a:cubicBezTo>
                    <a:pt x="438734" y="84669"/>
                    <a:pt x="431683" y="101690"/>
                    <a:pt x="419133" y="114240"/>
                  </a:cubicBezTo>
                  <a:cubicBezTo>
                    <a:pt x="406583" y="126790"/>
                    <a:pt x="389562" y="133840"/>
                    <a:pt x="371813" y="133840"/>
                  </a:cubicBezTo>
                  <a:lnTo>
                    <a:pt x="66920" y="133840"/>
                  </a:lnTo>
                  <a:cubicBezTo>
                    <a:pt x="49172" y="133840"/>
                    <a:pt x="32150" y="126790"/>
                    <a:pt x="19600" y="114240"/>
                  </a:cubicBezTo>
                  <a:cubicBezTo>
                    <a:pt x="7051" y="101690"/>
                    <a:pt x="0" y="84669"/>
                    <a:pt x="0" y="66920"/>
                  </a:cubicBezTo>
                  <a:lnTo>
                    <a:pt x="0" y="66920"/>
                  </a:lnTo>
                  <a:cubicBezTo>
                    <a:pt x="0" y="49172"/>
                    <a:pt x="7051" y="32150"/>
                    <a:pt x="19600" y="19600"/>
                  </a:cubicBezTo>
                  <a:cubicBezTo>
                    <a:pt x="32150" y="7051"/>
                    <a:pt x="49172" y="0"/>
                    <a:pt x="66920" y="0"/>
                  </a:cubicBezTo>
                  <a:close/>
                </a:path>
              </a:pathLst>
            </a:custGeom>
            <a:solidFill>
              <a:srgbClr val="FDB813"/>
            </a:solidFill>
          </p:spPr>
        </p:sp>
        <p:sp>
          <p:nvSpPr>
            <p:cNvPr name="TextBox 31" id="31"/>
            <p:cNvSpPr txBox="true"/>
            <p:nvPr/>
          </p:nvSpPr>
          <p:spPr>
            <a:xfrm>
              <a:off x="0" y="-38100"/>
              <a:ext cx="438734" cy="17194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8423849" y="7929113"/>
            <a:ext cx="1440302" cy="358658"/>
          </a:xfrm>
          <a:prstGeom prst="rect">
            <a:avLst/>
          </a:prstGeom>
        </p:spPr>
        <p:txBody>
          <a:bodyPr anchor="t" rtlCol="false" tIns="0" lIns="0" bIns="0" rIns="0">
            <a:spAutoFit/>
          </a:bodyPr>
          <a:lstStyle/>
          <a:p>
            <a:pPr algn="ctr">
              <a:lnSpc>
                <a:spcPts val="2802"/>
              </a:lnSpc>
            </a:pPr>
            <a:r>
              <a:rPr lang="en-US" b="true" sz="2001">
                <a:solidFill>
                  <a:srgbClr val="013148"/>
                </a:solidFill>
                <a:latin typeface="Poppins Bold"/>
                <a:ea typeface="Poppins Bold"/>
                <a:cs typeface="Poppins Bold"/>
                <a:sym typeface="Poppins Bold"/>
              </a:rPr>
              <a:t>SELESAI</a:t>
            </a:r>
          </a:p>
        </p:txBody>
      </p:sp>
      <p:sp>
        <p:nvSpPr>
          <p:cNvPr name="TextBox 33" id="33"/>
          <p:cNvSpPr txBox="true"/>
          <p:nvPr/>
        </p:nvSpPr>
        <p:spPr>
          <a:xfrm rot="0">
            <a:off x="4321524" y="5947618"/>
            <a:ext cx="9644952" cy="720725"/>
          </a:xfrm>
          <a:prstGeom prst="rect">
            <a:avLst/>
          </a:prstGeom>
        </p:spPr>
        <p:txBody>
          <a:bodyPr anchor="t" rtlCol="false" tIns="0" lIns="0" bIns="0" rIns="0">
            <a:spAutoFit/>
          </a:bodyPr>
          <a:lstStyle/>
          <a:p>
            <a:pPr algn="ctr">
              <a:lnSpc>
                <a:spcPts val="2800"/>
              </a:lnSpc>
            </a:pPr>
            <a:r>
              <a:rPr lang="en-US" sz="2000">
                <a:solidFill>
                  <a:srgbClr val="FFFFFF"/>
                </a:solidFill>
                <a:latin typeface="Poppins"/>
                <a:ea typeface="Poppins"/>
                <a:cs typeface="Poppins"/>
                <a:sym typeface="Poppins"/>
              </a:rPr>
              <a:t>Tidak Ada Kata Terima Kasih Yang Terlalu Kecil. Setiap Ungkapan Terima Kasih Adalah Bentuk Penghargaan Yang Besar</a:t>
            </a:r>
          </a:p>
        </p:txBody>
      </p:sp>
      <p:grpSp>
        <p:nvGrpSpPr>
          <p:cNvPr name="Group 34" id="34"/>
          <p:cNvGrpSpPr/>
          <p:nvPr/>
        </p:nvGrpSpPr>
        <p:grpSpPr>
          <a:xfrm rot="0">
            <a:off x="9586461" y="9059564"/>
            <a:ext cx="198564" cy="198564"/>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8502976" y="9059736"/>
            <a:ext cx="198564" cy="198564"/>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8881531" y="8904846"/>
            <a:ext cx="524938" cy="441325"/>
          </a:xfrm>
          <a:prstGeom prst="rect">
            <a:avLst/>
          </a:prstGeom>
        </p:spPr>
        <p:txBody>
          <a:bodyPr anchor="t" rtlCol="false" tIns="0" lIns="0" bIns="0" rIns="0">
            <a:spAutoFit/>
          </a:bodyPr>
          <a:lstStyle/>
          <a:p>
            <a:pPr algn="ctr">
              <a:lnSpc>
                <a:spcPts val="3499"/>
              </a:lnSpc>
            </a:pPr>
            <a:r>
              <a:rPr lang="en-US" sz="2499" b="true">
                <a:solidFill>
                  <a:srgbClr val="013148"/>
                </a:solidFill>
                <a:latin typeface="Poppins Heavy"/>
                <a:ea typeface="Poppins Heavy"/>
                <a:cs typeface="Poppins Heavy"/>
                <a:sym typeface="Poppins Heavy"/>
              </a:rPr>
              <a:t>10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25204"/>
            <a:ext cx="18288000" cy="1803404"/>
            <a:chOff x="0" y="0"/>
            <a:chExt cx="4816593" cy="474971"/>
          </a:xfrm>
        </p:grpSpPr>
        <p:sp>
          <p:nvSpPr>
            <p:cNvPr name="Freeform 3" id="3"/>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4" id="4"/>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6" id="6"/>
          <p:cNvSpPr/>
          <p:nvPr/>
        </p:nvSpPr>
        <p:spPr>
          <a:xfrm flipV="true">
            <a:off x="1674457" y="2681492"/>
            <a:ext cx="0" cy="707917"/>
          </a:xfrm>
          <a:prstGeom prst="line">
            <a:avLst/>
          </a:prstGeom>
          <a:ln cap="rnd" w="19050">
            <a:solidFill>
              <a:srgbClr val="013148"/>
            </a:solidFill>
            <a:prstDash val="solid"/>
            <a:headEnd type="none" len="sm" w="sm"/>
            <a:tailEnd type="none" len="sm" w="sm"/>
          </a:ln>
        </p:spPr>
      </p:sp>
      <p:sp>
        <p:nvSpPr>
          <p:cNvPr name="Freeform 7" id="7"/>
          <p:cNvSpPr/>
          <p:nvPr/>
        </p:nvSpPr>
        <p:spPr>
          <a:xfrm flipH="false" flipV="false" rot="0">
            <a:off x="10223216" y="3029047"/>
            <a:ext cx="811523" cy="686214"/>
          </a:xfrm>
          <a:custGeom>
            <a:avLst/>
            <a:gdLst/>
            <a:ahLst/>
            <a:cxnLst/>
            <a:rect r="r" b="b" t="t" l="l"/>
            <a:pathLst>
              <a:path h="686214" w="811523">
                <a:moveTo>
                  <a:pt x="0" y="0"/>
                </a:moveTo>
                <a:lnTo>
                  <a:pt x="811523" y="0"/>
                </a:lnTo>
                <a:lnTo>
                  <a:pt x="811523" y="686214"/>
                </a:lnTo>
                <a:lnTo>
                  <a:pt x="0" y="6862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963826" y="2606900"/>
            <a:ext cx="6336562" cy="777240"/>
          </a:xfrm>
          <a:prstGeom prst="rect">
            <a:avLst/>
          </a:prstGeom>
        </p:spPr>
        <p:txBody>
          <a:bodyPr anchor="t" rtlCol="false" tIns="0" lIns="0" bIns="0" rIns="0">
            <a:spAutoFit/>
          </a:bodyPr>
          <a:lstStyle/>
          <a:p>
            <a:pPr algn="l">
              <a:lnSpc>
                <a:spcPts val="5565"/>
              </a:lnSpc>
            </a:pPr>
            <a:r>
              <a:rPr lang="en-US" sz="5300" b="true">
                <a:solidFill>
                  <a:srgbClr val="013148"/>
                </a:solidFill>
                <a:latin typeface="Poppins Semi-Bold"/>
                <a:ea typeface="Poppins Semi-Bold"/>
                <a:cs typeface="Poppins Semi-Bold"/>
                <a:sym typeface="Poppins Semi-Bold"/>
              </a:rPr>
              <a:t>LATAR BELAKANG</a:t>
            </a:r>
          </a:p>
        </p:txBody>
      </p:sp>
      <p:sp>
        <p:nvSpPr>
          <p:cNvPr name="TextBox 9" id="9"/>
          <p:cNvSpPr txBox="true"/>
          <p:nvPr/>
        </p:nvSpPr>
        <p:spPr>
          <a:xfrm rot="0">
            <a:off x="1664932" y="691325"/>
            <a:ext cx="2632110" cy="899795"/>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p:txBody>
      </p:sp>
      <p:sp>
        <p:nvSpPr>
          <p:cNvPr name="TextBox 10" id="10"/>
          <p:cNvSpPr txBox="true"/>
          <p:nvPr/>
        </p:nvSpPr>
        <p:spPr>
          <a:xfrm rot="0">
            <a:off x="1830888" y="3629536"/>
            <a:ext cx="15505024" cy="5958205"/>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000000"/>
                </a:solidFill>
                <a:latin typeface="Poppins"/>
                <a:ea typeface="Poppins"/>
                <a:cs typeface="Poppins"/>
                <a:sym typeface="Poppins"/>
              </a:rPr>
              <a:t>Bahasa berfungsi sebagai alat komunikasi sekaligus identitas sosial.</a:t>
            </a:r>
          </a:p>
          <a:p>
            <a:pPr algn="l" marL="604519" indent="-302260" lvl="1">
              <a:lnSpc>
                <a:spcPts val="3919"/>
              </a:lnSpc>
              <a:buFont typeface="Arial"/>
              <a:buChar char="•"/>
            </a:pPr>
            <a:r>
              <a:rPr lang="en-US" sz="2799">
                <a:solidFill>
                  <a:srgbClr val="000000"/>
                </a:solidFill>
                <a:latin typeface="Poppins"/>
                <a:ea typeface="Poppins"/>
                <a:cs typeface="Poppins"/>
                <a:sym typeface="Poppins"/>
              </a:rPr>
              <a:t>Bahasa daerah menjadi penanda identitas etnis dan budaya di Indonesia.</a:t>
            </a:r>
          </a:p>
          <a:p>
            <a:pPr algn="l" marL="604519" indent="-302260" lvl="1">
              <a:lnSpc>
                <a:spcPts val="3919"/>
              </a:lnSpc>
              <a:buFont typeface="Arial"/>
              <a:buChar char="•"/>
            </a:pPr>
            <a:r>
              <a:rPr lang="en-US" sz="2799">
                <a:solidFill>
                  <a:srgbClr val="000000"/>
                </a:solidFill>
                <a:latin typeface="Poppins"/>
                <a:ea typeface="Poppins"/>
                <a:cs typeface="Poppins"/>
                <a:sym typeface="Poppins"/>
              </a:rPr>
              <a:t>Dialek Osing memiliki ciri linguistik khas yang membedakannya dari Jawa Standar.</a:t>
            </a:r>
          </a:p>
          <a:p>
            <a:pPr algn="l" marL="604519" indent="-302260" lvl="1">
              <a:lnSpc>
                <a:spcPts val="3919"/>
              </a:lnSpc>
              <a:buFont typeface="Arial"/>
              <a:buChar char="•"/>
            </a:pPr>
            <a:r>
              <a:rPr lang="en-US" sz="2799">
                <a:solidFill>
                  <a:srgbClr val="000000"/>
                </a:solidFill>
                <a:latin typeface="Poppins"/>
                <a:ea typeface="Poppins"/>
                <a:cs typeface="Poppins"/>
                <a:sym typeface="Poppins"/>
              </a:rPr>
              <a:t>Masyarakat Osing memandang dialek Osing sebagai simbol kebanggaan dan identitas.</a:t>
            </a:r>
          </a:p>
          <a:p>
            <a:pPr algn="l" marL="604519" indent="-302260" lvl="1">
              <a:lnSpc>
                <a:spcPts val="3919"/>
              </a:lnSpc>
              <a:buFont typeface="Arial"/>
              <a:buChar char="•"/>
            </a:pPr>
            <a:r>
              <a:rPr lang="en-US" sz="2799">
                <a:solidFill>
                  <a:srgbClr val="000000"/>
                </a:solidFill>
                <a:latin typeface="Poppins"/>
                <a:ea typeface="Poppins"/>
                <a:cs typeface="Poppins"/>
                <a:sym typeface="Poppins"/>
              </a:rPr>
              <a:t>Osing berperan penting dalam ritual dan interaksi sehari-hari masyarakat Kemiren.</a:t>
            </a:r>
          </a:p>
          <a:p>
            <a:pPr algn="l" marL="604519" indent="-302260" lvl="1">
              <a:lnSpc>
                <a:spcPts val="3919"/>
              </a:lnSpc>
              <a:buFont typeface="Arial"/>
              <a:buChar char="•"/>
            </a:pPr>
            <a:r>
              <a:rPr lang="en-US" sz="2799">
                <a:solidFill>
                  <a:srgbClr val="000000"/>
                </a:solidFill>
                <a:latin typeface="Poppins"/>
                <a:ea typeface="Poppins"/>
                <a:cs typeface="Poppins"/>
                <a:sym typeface="Poppins"/>
              </a:rPr>
              <a:t>Penelitian sebelumnya fokus pada struktur, fonetik, semantik, atau ritual.</a:t>
            </a:r>
          </a:p>
          <a:p>
            <a:pPr algn="l" marL="604519" indent="-302260" lvl="1">
              <a:lnSpc>
                <a:spcPts val="3919"/>
              </a:lnSpc>
              <a:buFont typeface="Arial"/>
              <a:buChar char="•"/>
            </a:pPr>
            <a:r>
              <a:rPr lang="en-US" sz="2799">
                <a:solidFill>
                  <a:srgbClr val="000000"/>
                </a:solidFill>
                <a:latin typeface="Poppins"/>
                <a:ea typeface="Poppins"/>
                <a:cs typeface="Poppins"/>
                <a:sym typeface="Poppins"/>
              </a:rPr>
              <a:t>Belum ada penelitian yang mengkaji Osing sebagai identitas sosial dalam percakapan sehari-hari.</a:t>
            </a:r>
          </a:p>
          <a:p>
            <a:pPr algn="l" marL="604519" indent="-302260" lvl="1">
              <a:lnSpc>
                <a:spcPts val="3919"/>
              </a:lnSpc>
              <a:buFont typeface="Arial"/>
              <a:buChar char="•"/>
            </a:pPr>
            <a:r>
              <a:rPr lang="en-US" sz="2799">
                <a:solidFill>
                  <a:srgbClr val="000000"/>
                </a:solidFill>
                <a:latin typeface="Poppins"/>
                <a:ea typeface="Poppins"/>
                <a:cs typeface="Poppins"/>
                <a:sym typeface="Poppins"/>
              </a:rPr>
              <a:t>Penelitian ini dilakukan untuk melihat bagaimana dialek Osing merepresentasikan identitas sosial masyarakat Kemiren.</a:t>
            </a:r>
          </a:p>
          <a:p>
            <a:pPr algn="l">
              <a:lnSpc>
                <a:spcPts val="3919"/>
              </a:lnSpc>
            </a:pPr>
          </a:p>
        </p:txBody>
      </p:sp>
      <p:sp>
        <p:nvSpPr>
          <p:cNvPr name="TextBox 11" id="11"/>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02</a:t>
            </a:r>
          </a:p>
        </p:txBody>
      </p:sp>
      <p:grpSp>
        <p:nvGrpSpPr>
          <p:cNvPr name="Group 12" id="12"/>
          <p:cNvGrpSpPr/>
          <p:nvPr/>
        </p:nvGrpSpPr>
        <p:grpSpPr>
          <a:xfrm rot="0">
            <a:off x="1028700" y="9059736"/>
            <a:ext cx="198564" cy="19856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297175" y="9059736"/>
            <a:ext cx="198564" cy="19856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565650" y="9059736"/>
            <a:ext cx="198564" cy="19856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632037" y="5435945"/>
            <a:ext cx="198564" cy="19856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a:ln w="38100" cap="sq">
              <a:solidFill>
                <a:srgbClr val="FDB813"/>
              </a:solidFill>
              <a:prstDash val="solid"/>
              <a:miter/>
            </a:ln>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7632037" y="4652836"/>
            <a:ext cx="198564" cy="19856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a:ln w="38100" cap="sq">
              <a:solidFill>
                <a:srgbClr val="FDB813"/>
              </a:solidFill>
              <a:prstDash val="solid"/>
              <a:miter/>
            </a:ln>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4627190" y="727005"/>
            <a:ext cx="2632110" cy="309245"/>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FKIP</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03</a:t>
            </a:r>
          </a:p>
        </p:txBody>
      </p:sp>
      <p:grpSp>
        <p:nvGrpSpPr>
          <p:cNvPr name="Group 3" id="3"/>
          <p:cNvGrpSpPr/>
          <p:nvPr/>
        </p:nvGrpSpPr>
        <p:grpSpPr>
          <a:xfrm rot="0">
            <a:off x="16523787" y="9059736"/>
            <a:ext cx="198564" cy="19856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792261" y="9059736"/>
            <a:ext cx="198564" cy="19856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7060736" y="9059736"/>
            <a:ext cx="198564" cy="19856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7632037" y="5435945"/>
            <a:ext cx="198564" cy="19856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632037" y="4652836"/>
            <a:ext cx="198564" cy="19856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V="true">
            <a:off x="1655407" y="2424730"/>
            <a:ext cx="0" cy="1453885"/>
          </a:xfrm>
          <a:prstGeom prst="line">
            <a:avLst/>
          </a:prstGeom>
          <a:ln cap="rnd" w="19050">
            <a:solidFill>
              <a:srgbClr val="013148"/>
            </a:solidFill>
            <a:prstDash val="solid"/>
            <a:headEnd type="none" len="sm" w="sm"/>
            <a:tailEnd type="none" len="sm" w="sm"/>
          </a:ln>
        </p:spPr>
      </p:sp>
      <p:sp>
        <p:nvSpPr>
          <p:cNvPr name="TextBox 19" id="19"/>
          <p:cNvSpPr txBox="true"/>
          <p:nvPr/>
        </p:nvSpPr>
        <p:spPr>
          <a:xfrm rot="0">
            <a:off x="1990667" y="2183165"/>
            <a:ext cx="6518963" cy="1695450"/>
          </a:xfrm>
          <a:prstGeom prst="rect">
            <a:avLst/>
          </a:prstGeom>
        </p:spPr>
        <p:txBody>
          <a:bodyPr anchor="t" rtlCol="false" tIns="0" lIns="0" bIns="0" rIns="0">
            <a:spAutoFit/>
          </a:bodyPr>
          <a:lstStyle/>
          <a:p>
            <a:pPr algn="l">
              <a:lnSpc>
                <a:spcPts val="6300"/>
              </a:lnSpc>
            </a:pPr>
            <a:r>
              <a:rPr lang="en-US" sz="6000" b="true">
                <a:solidFill>
                  <a:srgbClr val="013148"/>
                </a:solidFill>
                <a:latin typeface="Poppins Semi-Bold"/>
                <a:ea typeface="Poppins Semi-Bold"/>
                <a:cs typeface="Poppins Semi-Bold"/>
                <a:sym typeface="Poppins Semi-Bold"/>
              </a:rPr>
              <a:t>RUMUSAN MASALAH</a:t>
            </a:r>
          </a:p>
        </p:txBody>
      </p:sp>
      <p:sp>
        <p:nvSpPr>
          <p:cNvPr name="TextBox 20" id="20"/>
          <p:cNvSpPr txBox="true"/>
          <p:nvPr/>
        </p:nvSpPr>
        <p:spPr>
          <a:xfrm rot="0">
            <a:off x="1664932" y="4373915"/>
            <a:ext cx="7770679" cy="3274060"/>
          </a:xfrm>
          <a:prstGeom prst="rect">
            <a:avLst/>
          </a:prstGeom>
        </p:spPr>
        <p:txBody>
          <a:bodyPr anchor="t" rtlCol="false" tIns="0" lIns="0" bIns="0" rIns="0">
            <a:spAutoFit/>
          </a:bodyPr>
          <a:lstStyle/>
          <a:p>
            <a:pPr algn="l" marL="669289" indent="-334645" lvl="1">
              <a:lnSpc>
                <a:spcPts val="4339"/>
              </a:lnSpc>
              <a:buAutoNum type="arabicPeriod" startAt="1"/>
            </a:pPr>
            <a:r>
              <a:rPr lang="en-US" sz="3099">
                <a:solidFill>
                  <a:srgbClr val="000000"/>
                </a:solidFill>
                <a:latin typeface="Poppins"/>
                <a:ea typeface="Poppins"/>
                <a:cs typeface="Poppins"/>
                <a:sym typeface="Poppins"/>
              </a:rPr>
              <a:t>Bagaimana bentuk-bentuk kebahasaan dialek Osing yang digunakan masyarakat Kemiren?</a:t>
            </a:r>
          </a:p>
          <a:p>
            <a:pPr algn="l" marL="669289" indent="-334645" lvl="1">
              <a:lnSpc>
                <a:spcPts val="4339"/>
              </a:lnSpc>
              <a:buAutoNum type="arabicPeriod" startAt="1"/>
            </a:pPr>
            <a:r>
              <a:rPr lang="en-US" sz="3099">
                <a:solidFill>
                  <a:srgbClr val="000000"/>
                </a:solidFill>
                <a:latin typeface="Poppins"/>
                <a:ea typeface="Poppins"/>
                <a:cs typeface="Poppins"/>
                <a:sym typeface="Poppins"/>
              </a:rPr>
              <a:t>Bagaimana dialek Osing tersebut merepresentasikan identitas sosial masyarakat Kemiren.</a:t>
            </a:r>
          </a:p>
        </p:txBody>
      </p:sp>
      <p:sp>
        <p:nvSpPr>
          <p:cNvPr name="TextBox 21" id="21"/>
          <p:cNvSpPr txBox="true"/>
          <p:nvPr/>
        </p:nvSpPr>
        <p:spPr>
          <a:xfrm rot="0">
            <a:off x="10387902" y="4288672"/>
            <a:ext cx="6334448" cy="4359910"/>
          </a:xfrm>
          <a:prstGeom prst="rect">
            <a:avLst/>
          </a:prstGeom>
        </p:spPr>
        <p:txBody>
          <a:bodyPr anchor="t" rtlCol="false" tIns="0" lIns="0" bIns="0" rIns="0">
            <a:spAutoFit/>
          </a:bodyPr>
          <a:lstStyle/>
          <a:p>
            <a:pPr algn="l" marL="669289" indent="-334645" lvl="1">
              <a:lnSpc>
                <a:spcPts val="4339"/>
              </a:lnSpc>
              <a:buFont typeface="Arial"/>
              <a:buChar char="•"/>
            </a:pPr>
            <a:r>
              <a:rPr lang="en-US" sz="3099">
                <a:solidFill>
                  <a:srgbClr val="000000"/>
                </a:solidFill>
                <a:latin typeface="Poppins"/>
                <a:ea typeface="Poppins"/>
                <a:cs typeface="Poppins"/>
                <a:sym typeface="Poppins"/>
              </a:rPr>
              <a:t>Mendeskripsikan bentuk-bentuk kebahasaan dialek Osing di Kemiren.</a:t>
            </a:r>
          </a:p>
          <a:p>
            <a:pPr algn="l" marL="669289" indent="-334645" lvl="1">
              <a:lnSpc>
                <a:spcPts val="4339"/>
              </a:lnSpc>
              <a:buFont typeface="Arial"/>
              <a:buChar char="•"/>
            </a:pPr>
            <a:r>
              <a:rPr lang="en-US" sz="3099">
                <a:solidFill>
                  <a:srgbClr val="000000"/>
                </a:solidFill>
                <a:latin typeface="Poppins"/>
                <a:ea typeface="Poppins"/>
                <a:cs typeface="Poppins"/>
                <a:sym typeface="Poppins"/>
              </a:rPr>
              <a:t>Menjelaskan fungsi dialek Osing sebagai representasi identitas sosial masyarakat Kemiren.</a:t>
            </a:r>
          </a:p>
          <a:p>
            <a:pPr algn="l">
              <a:lnSpc>
                <a:spcPts val="4339"/>
              </a:lnSpc>
            </a:pPr>
          </a:p>
        </p:txBody>
      </p:sp>
      <p:grpSp>
        <p:nvGrpSpPr>
          <p:cNvPr name="Group 22" id="22"/>
          <p:cNvGrpSpPr/>
          <p:nvPr/>
        </p:nvGrpSpPr>
        <p:grpSpPr>
          <a:xfrm rot="0">
            <a:off x="0" y="-225204"/>
            <a:ext cx="18288000" cy="1803404"/>
            <a:chOff x="0" y="0"/>
            <a:chExt cx="4816593" cy="474971"/>
          </a:xfrm>
        </p:grpSpPr>
        <p:sp>
          <p:nvSpPr>
            <p:cNvPr name="Freeform 23" id="23"/>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24" id="24"/>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6" id="26"/>
          <p:cNvSpPr txBox="true"/>
          <p:nvPr/>
        </p:nvSpPr>
        <p:spPr>
          <a:xfrm rot="0">
            <a:off x="1664932" y="691325"/>
            <a:ext cx="2632110" cy="1195070"/>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a:p>
            <a:pPr algn="l">
              <a:lnSpc>
                <a:spcPts val="2380"/>
              </a:lnSpc>
            </a:pPr>
          </a:p>
        </p:txBody>
      </p:sp>
      <p:sp>
        <p:nvSpPr>
          <p:cNvPr name="TextBox 27" id="27"/>
          <p:cNvSpPr txBox="true"/>
          <p:nvPr/>
        </p:nvSpPr>
        <p:spPr>
          <a:xfrm rot="0">
            <a:off x="14627190" y="727005"/>
            <a:ext cx="2632110" cy="309245"/>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FKIP</a:t>
            </a:r>
          </a:p>
        </p:txBody>
      </p:sp>
      <p:sp>
        <p:nvSpPr>
          <p:cNvPr name="TextBox 28" id="28"/>
          <p:cNvSpPr txBox="true"/>
          <p:nvPr/>
        </p:nvSpPr>
        <p:spPr>
          <a:xfrm rot="0">
            <a:off x="10949887" y="2277318"/>
            <a:ext cx="6518963" cy="1695450"/>
          </a:xfrm>
          <a:prstGeom prst="rect">
            <a:avLst/>
          </a:prstGeom>
        </p:spPr>
        <p:txBody>
          <a:bodyPr anchor="t" rtlCol="false" tIns="0" lIns="0" bIns="0" rIns="0">
            <a:spAutoFit/>
          </a:bodyPr>
          <a:lstStyle/>
          <a:p>
            <a:pPr algn="l">
              <a:lnSpc>
                <a:spcPts val="6300"/>
              </a:lnSpc>
            </a:pPr>
            <a:r>
              <a:rPr lang="en-US" sz="6000" b="true">
                <a:solidFill>
                  <a:srgbClr val="013148"/>
                </a:solidFill>
                <a:latin typeface="Poppins Semi-Bold"/>
                <a:ea typeface="Poppins Semi-Bold"/>
                <a:cs typeface="Poppins Semi-Bold"/>
                <a:sym typeface="Poppins Semi-Bold"/>
              </a:rPr>
              <a:t>TUJUAN PENELITIAN</a:t>
            </a:r>
          </a:p>
        </p:txBody>
      </p:sp>
      <p:sp>
        <p:nvSpPr>
          <p:cNvPr name="AutoShape 29" id="29"/>
          <p:cNvSpPr/>
          <p:nvPr/>
        </p:nvSpPr>
        <p:spPr>
          <a:xfrm flipV="true">
            <a:off x="10616686" y="2424730"/>
            <a:ext cx="0" cy="1453885"/>
          </a:xfrm>
          <a:prstGeom prst="line">
            <a:avLst/>
          </a:prstGeom>
          <a:ln cap="rnd" w="19050">
            <a:solidFill>
              <a:srgbClr val="013148"/>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25204"/>
            <a:ext cx="18288000" cy="1803404"/>
            <a:chOff x="0" y="0"/>
            <a:chExt cx="4816593" cy="474971"/>
          </a:xfrm>
        </p:grpSpPr>
        <p:sp>
          <p:nvSpPr>
            <p:cNvPr name="Freeform 3" id="3"/>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4" id="4"/>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6" id="6"/>
          <p:cNvSpPr/>
          <p:nvPr/>
        </p:nvSpPr>
        <p:spPr>
          <a:xfrm flipV="true">
            <a:off x="1664932" y="2681492"/>
            <a:ext cx="9525" cy="1033769"/>
          </a:xfrm>
          <a:prstGeom prst="line">
            <a:avLst/>
          </a:prstGeom>
          <a:ln cap="rnd" w="19050">
            <a:solidFill>
              <a:srgbClr val="013148"/>
            </a:solidFill>
            <a:prstDash val="solid"/>
            <a:headEnd type="none" len="sm" w="sm"/>
            <a:tailEnd type="none" len="sm" w="sm"/>
          </a:ln>
        </p:spPr>
      </p:sp>
      <p:grpSp>
        <p:nvGrpSpPr>
          <p:cNvPr name="Group 7" id="7"/>
          <p:cNvGrpSpPr/>
          <p:nvPr/>
        </p:nvGrpSpPr>
        <p:grpSpPr>
          <a:xfrm rot="0">
            <a:off x="1028700" y="4652836"/>
            <a:ext cx="3747775" cy="3219716"/>
            <a:chOff x="0" y="0"/>
            <a:chExt cx="987068" cy="847991"/>
          </a:xfrm>
        </p:grpSpPr>
        <p:sp>
          <p:nvSpPr>
            <p:cNvPr name="Freeform 8" id="8"/>
            <p:cNvSpPr/>
            <p:nvPr/>
          </p:nvSpPr>
          <p:spPr>
            <a:xfrm flipH="false" flipV="false" rot="0">
              <a:off x="0" y="0"/>
              <a:ext cx="987068" cy="847991"/>
            </a:xfrm>
            <a:custGeom>
              <a:avLst/>
              <a:gdLst/>
              <a:ahLst/>
              <a:cxnLst/>
              <a:rect r="r" b="b" t="t" l="l"/>
              <a:pathLst>
                <a:path h="847991" w="987068">
                  <a:moveTo>
                    <a:pt x="41315" y="0"/>
                  </a:moveTo>
                  <a:lnTo>
                    <a:pt x="945754" y="0"/>
                  </a:lnTo>
                  <a:cubicBezTo>
                    <a:pt x="968571" y="0"/>
                    <a:pt x="987068" y="18497"/>
                    <a:pt x="987068" y="41315"/>
                  </a:cubicBezTo>
                  <a:lnTo>
                    <a:pt x="987068" y="806676"/>
                  </a:lnTo>
                  <a:cubicBezTo>
                    <a:pt x="987068" y="817634"/>
                    <a:pt x="982715" y="828142"/>
                    <a:pt x="974967" y="835890"/>
                  </a:cubicBezTo>
                  <a:cubicBezTo>
                    <a:pt x="967219" y="843638"/>
                    <a:pt x="956711" y="847991"/>
                    <a:pt x="945754" y="847991"/>
                  </a:cubicBezTo>
                  <a:lnTo>
                    <a:pt x="41315" y="847991"/>
                  </a:lnTo>
                  <a:cubicBezTo>
                    <a:pt x="18497" y="847991"/>
                    <a:pt x="0" y="829494"/>
                    <a:pt x="0" y="806676"/>
                  </a:cubicBezTo>
                  <a:lnTo>
                    <a:pt x="0" y="41315"/>
                  </a:lnTo>
                  <a:cubicBezTo>
                    <a:pt x="0" y="18497"/>
                    <a:pt x="18497" y="0"/>
                    <a:pt x="41315" y="0"/>
                  </a:cubicBezTo>
                  <a:close/>
                </a:path>
              </a:pathLst>
            </a:custGeom>
            <a:solidFill>
              <a:srgbClr val="00288D"/>
            </a:solidFill>
            <a:ln cap="sq">
              <a:noFill/>
              <a:prstDash val="solid"/>
              <a:miter/>
            </a:ln>
          </p:spPr>
        </p:sp>
        <p:sp>
          <p:nvSpPr>
            <p:cNvPr name="TextBox 9" id="9"/>
            <p:cNvSpPr txBox="true"/>
            <p:nvPr/>
          </p:nvSpPr>
          <p:spPr>
            <a:xfrm>
              <a:off x="0" y="-38100"/>
              <a:ext cx="987068" cy="886091"/>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10223216" y="3029047"/>
            <a:ext cx="811523" cy="686214"/>
          </a:xfrm>
          <a:custGeom>
            <a:avLst/>
            <a:gdLst/>
            <a:ahLst/>
            <a:cxnLst/>
            <a:rect r="r" b="b" t="t" l="l"/>
            <a:pathLst>
              <a:path h="686214" w="811523">
                <a:moveTo>
                  <a:pt x="0" y="0"/>
                </a:moveTo>
                <a:lnTo>
                  <a:pt x="811523" y="0"/>
                </a:lnTo>
                <a:lnTo>
                  <a:pt x="811523" y="686214"/>
                </a:lnTo>
                <a:lnTo>
                  <a:pt x="0" y="6862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963826" y="2988504"/>
            <a:ext cx="8665152" cy="1482090"/>
          </a:xfrm>
          <a:prstGeom prst="rect">
            <a:avLst/>
          </a:prstGeom>
        </p:spPr>
        <p:txBody>
          <a:bodyPr anchor="t" rtlCol="false" tIns="0" lIns="0" bIns="0" rIns="0">
            <a:spAutoFit/>
          </a:bodyPr>
          <a:lstStyle/>
          <a:p>
            <a:pPr algn="l">
              <a:lnSpc>
                <a:spcPts val="5565"/>
              </a:lnSpc>
            </a:pPr>
            <a:r>
              <a:rPr lang="en-US" sz="5300" b="true">
                <a:solidFill>
                  <a:srgbClr val="013148"/>
                </a:solidFill>
                <a:latin typeface="Poppins Semi-Bold"/>
                <a:ea typeface="Poppins Semi-Bold"/>
                <a:cs typeface="Poppins Semi-Bold"/>
                <a:sym typeface="Poppins Semi-Bold"/>
              </a:rPr>
              <a:t>KAJIAN TEORI</a:t>
            </a:r>
          </a:p>
          <a:p>
            <a:pPr algn="l">
              <a:lnSpc>
                <a:spcPts val="5565"/>
              </a:lnSpc>
            </a:pPr>
          </a:p>
        </p:txBody>
      </p:sp>
      <p:sp>
        <p:nvSpPr>
          <p:cNvPr name="TextBox 12" id="12"/>
          <p:cNvSpPr txBox="true"/>
          <p:nvPr/>
        </p:nvSpPr>
        <p:spPr>
          <a:xfrm rot="0">
            <a:off x="1664932" y="691325"/>
            <a:ext cx="2632110" cy="899795"/>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p:txBody>
      </p:sp>
      <p:sp>
        <p:nvSpPr>
          <p:cNvPr name="TextBox 13" id="13"/>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04</a:t>
            </a:r>
          </a:p>
        </p:txBody>
      </p:sp>
      <p:grpSp>
        <p:nvGrpSpPr>
          <p:cNvPr name="Group 14" id="14"/>
          <p:cNvGrpSpPr/>
          <p:nvPr/>
        </p:nvGrpSpPr>
        <p:grpSpPr>
          <a:xfrm rot="0">
            <a:off x="1028700" y="9059736"/>
            <a:ext cx="198564" cy="19856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97175" y="9059736"/>
            <a:ext cx="198564" cy="19856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565650" y="9059736"/>
            <a:ext cx="198564" cy="19856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7632037" y="5435945"/>
            <a:ext cx="198564" cy="19856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a:ln w="38100" cap="sq">
              <a:solidFill>
                <a:srgbClr val="FDB813"/>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7632037" y="4652836"/>
            <a:ext cx="198564" cy="19856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a:ln w="38100" cap="sq">
              <a:solidFill>
                <a:srgbClr val="FDB813"/>
              </a:solid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4627190" y="727005"/>
            <a:ext cx="2632110" cy="309245"/>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FKIP</a:t>
            </a:r>
          </a:p>
        </p:txBody>
      </p:sp>
      <p:grpSp>
        <p:nvGrpSpPr>
          <p:cNvPr name="Group 30" id="30"/>
          <p:cNvGrpSpPr/>
          <p:nvPr/>
        </p:nvGrpSpPr>
        <p:grpSpPr>
          <a:xfrm rot="0">
            <a:off x="9370855" y="4652836"/>
            <a:ext cx="3747775" cy="3219716"/>
            <a:chOff x="0" y="0"/>
            <a:chExt cx="987068" cy="847991"/>
          </a:xfrm>
        </p:grpSpPr>
        <p:sp>
          <p:nvSpPr>
            <p:cNvPr name="Freeform 31" id="31"/>
            <p:cNvSpPr/>
            <p:nvPr/>
          </p:nvSpPr>
          <p:spPr>
            <a:xfrm flipH="false" flipV="false" rot="0">
              <a:off x="0" y="0"/>
              <a:ext cx="987068" cy="847991"/>
            </a:xfrm>
            <a:custGeom>
              <a:avLst/>
              <a:gdLst/>
              <a:ahLst/>
              <a:cxnLst/>
              <a:rect r="r" b="b" t="t" l="l"/>
              <a:pathLst>
                <a:path h="847991" w="987068">
                  <a:moveTo>
                    <a:pt x="41315" y="0"/>
                  </a:moveTo>
                  <a:lnTo>
                    <a:pt x="945754" y="0"/>
                  </a:lnTo>
                  <a:cubicBezTo>
                    <a:pt x="968571" y="0"/>
                    <a:pt x="987068" y="18497"/>
                    <a:pt x="987068" y="41315"/>
                  </a:cubicBezTo>
                  <a:lnTo>
                    <a:pt x="987068" y="806676"/>
                  </a:lnTo>
                  <a:cubicBezTo>
                    <a:pt x="987068" y="817634"/>
                    <a:pt x="982715" y="828142"/>
                    <a:pt x="974967" y="835890"/>
                  </a:cubicBezTo>
                  <a:cubicBezTo>
                    <a:pt x="967219" y="843638"/>
                    <a:pt x="956711" y="847991"/>
                    <a:pt x="945754" y="847991"/>
                  </a:cubicBezTo>
                  <a:lnTo>
                    <a:pt x="41315" y="847991"/>
                  </a:lnTo>
                  <a:cubicBezTo>
                    <a:pt x="18497" y="847991"/>
                    <a:pt x="0" y="829494"/>
                    <a:pt x="0" y="806676"/>
                  </a:cubicBezTo>
                  <a:lnTo>
                    <a:pt x="0" y="41315"/>
                  </a:lnTo>
                  <a:cubicBezTo>
                    <a:pt x="0" y="18497"/>
                    <a:pt x="18497" y="0"/>
                    <a:pt x="41315" y="0"/>
                  </a:cubicBezTo>
                  <a:close/>
                </a:path>
              </a:pathLst>
            </a:custGeom>
            <a:solidFill>
              <a:srgbClr val="00288D"/>
            </a:solidFill>
            <a:ln cap="sq">
              <a:noFill/>
              <a:prstDash val="solid"/>
              <a:miter/>
            </a:ln>
          </p:spPr>
        </p:sp>
        <p:sp>
          <p:nvSpPr>
            <p:cNvPr name="TextBox 32" id="32"/>
            <p:cNvSpPr txBox="true"/>
            <p:nvPr/>
          </p:nvSpPr>
          <p:spPr>
            <a:xfrm>
              <a:off x="0" y="-38100"/>
              <a:ext cx="987068" cy="886091"/>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9237986" y="4994620"/>
            <a:ext cx="4042569" cy="441325"/>
          </a:xfrm>
          <a:prstGeom prst="rect">
            <a:avLst/>
          </a:prstGeom>
        </p:spPr>
        <p:txBody>
          <a:bodyPr anchor="t" rtlCol="false" tIns="0" lIns="0" bIns="0" rIns="0">
            <a:spAutoFit/>
          </a:bodyPr>
          <a:lstStyle/>
          <a:p>
            <a:pPr algn="ctr">
              <a:lnSpc>
                <a:spcPts val="3499"/>
              </a:lnSpc>
            </a:pPr>
            <a:r>
              <a:rPr lang="en-US" sz="2499" b="true">
                <a:solidFill>
                  <a:srgbClr val="FDB813"/>
                </a:solidFill>
                <a:latin typeface="Poppins Bold"/>
                <a:ea typeface="Poppins Bold"/>
                <a:cs typeface="Poppins Bold"/>
                <a:sym typeface="Poppins Bold"/>
              </a:rPr>
              <a:t>Sosiolinguistik</a:t>
            </a:r>
          </a:p>
        </p:txBody>
      </p:sp>
      <p:grpSp>
        <p:nvGrpSpPr>
          <p:cNvPr name="Group 34" id="34"/>
          <p:cNvGrpSpPr/>
          <p:nvPr/>
        </p:nvGrpSpPr>
        <p:grpSpPr>
          <a:xfrm rot="0">
            <a:off x="5279555" y="4652836"/>
            <a:ext cx="3747775" cy="3219716"/>
            <a:chOff x="0" y="0"/>
            <a:chExt cx="987068" cy="847991"/>
          </a:xfrm>
        </p:grpSpPr>
        <p:sp>
          <p:nvSpPr>
            <p:cNvPr name="Freeform 35" id="35"/>
            <p:cNvSpPr/>
            <p:nvPr/>
          </p:nvSpPr>
          <p:spPr>
            <a:xfrm flipH="false" flipV="false" rot="0">
              <a:off x="0" y="0"/>
              <a:ext cx="987068" cy="847991"/>
            </a:xfrm>
            <a:custGeom>
              <a:avLst/>
              <a:gdLst/>
              <a:ahLst/>
              <a:cxnLst/>
              <a:rect r="r" b="b" t="t" l="l"/>
              <a:pathLst>
                <a:path h="847991" w="987068">
                  <a:moveTo>
                    <a:pt x="41315" y="0"/>
                  </a:moveTo>
                  <a:lnTo>
                    <a:pt x="945754" y="0"/>
                  </a:lnTo>
                  <a:cubicBezTo>
                    <a:pt x="968571" y="0"/>
                    <a:pt x="987068" y="18497"/>
                    <a:pt x="987068" y="41315"/>
                  </a:cubicBezTo>
                  <a:lnTo>
                    <a:pt x="987068" y="806676"/>
                  </a:lnTo>
                  <a:cubicBezTo>
                    <a:pt x="987068" y="817634"/>
                    <a:pt x="982715" y="828142"/>
                    <a:pt x="974967" y="835890"/>
                  </a:cubicBezTo>
                  <a:cubicBezTo>
                    <a:pt x="967219" y="843638"/>
                    <a:pt x="956711" y="847991"/>
                    <a:pt x="945754" y="847991"/>
                  </a:cubicBezTo>
                  <a:lnTo>
                    <a:pt x="41315" y="847991"/>
                  </a:lnTo>
                  <a:cubicBezTo>
                    <a:pt x="18497" y="847991"/>
                    <a:pt x="0" y="829494"/>
                    <a:pt x="0" y="806676"/>
                  </a:cubicBezTo>
                  <a:lnTo>
                    <a:pt x="0" y="41315"/>
                  </a:lnTo>
                  <a:cubicBezTo>
                    <a:pt x="0" y="18497"/>
                    <a:pt x="18497" y="0"/>
                    <a:pt x="41315" y="0"/>
                  </a:cubicBezTo>
                  <a:close/>
                </a:path>
              </a:pathLst>
            </a:custGeom>
            <a:solidFill>
              <a:srgbClr val="00288D"/>
            </a:solidFill>
            <a:ln cap="sq">
              <a:noFill/>
              <a:prstDash val="solid"/>
              <a:miter/>
            </a:ln>
          </p:spPr>
        </p:sp>
        <p:sp>
          <p:nvSpPr>
            <p:cNvPr name="TextBox 36" id="36"/>
            <p:cNvSpPr txBox="true"/>
            <p:nvPr/>
          </p:nvSpPr>
          <p:spPr>
            <a:xfrm>
              <a:off x="0" y="-38100"/>
              <a:ext cx="987068" cy="886091"/>
            </a:xfrm>
            <a:prstGeom prst="rect">
              <a:avLst/>
            </a:prstGeom>
          </p:spPr>
          <p:txBody>
            <a:bodyPr anchor="ctr" rtlCol="false" tIns="50800" lIns="50800" bIns="50800" rIns="50800"/>
            <a:lstStyle/>
            <a:p>
              <a:pPr algn="ctr">
                <a:lnSpc>
                  <a:spcPts val="2659"/>
                </a:lnSpc>
              </a:pPr>
            </a:p>
          </p:txBody>
        </p:sp>
      </p:grpSp>
      <p:sp>
        <p:nvSpPr>
          <p:cNvPr name="TextBox 37" id="37"/>
          <p:cNvSpPr txBox="true"/>
          <p:nvPr/>
        </p:nvSpPr>
        <p:spPr>
          <a:xfrm rot="0">
            <a:off x="9370855" y="5755158"/>
            <a:ext cx="3549211" cy="1073150"/>
          </a:xfrm>
          <a:prstGeom prst="rect">
            <a:avLst/>
          </a:prstGeom>
        </p:spPr>
        <p:txBody>
          <a:bodyPr anchor="t" rtlCol="false" tIns="0" lIns="0" bIns="0" rIns="0">
            <a:spAutoFit/>
          </a:bodyPr>
          <a:lstStyle/>
          <a:p>
            <a:pPr algn="ctr">
              <a:lnSpc>
                <a:spcPts val="2800"/>
              </a:lnSpc>
            </a:pPr>
            <a:r>
              <a:rPr lang="en-US" sz="2000">
                <a:solidFill>
                  <a:srgbClr val="FFFFFF"/>
                </a:solidFill>
                <a:latin typeface="Poppins"/>
                <a:ea typeface="Poppins"/>
                <a:cs typeface="Poppins"/>
                <a:sym typeface="Poppins"/>
              </a:rPr>
              <a:t>ilmu yang mempelajari hubungan bahasa dan masyarakat</a:t>
            </a:r>
          </a:p>
        </p:txBody>
      </p:sp>
      <p:grpSp>
        <p:nvGrpSpPr>
          <p:cNvPr name="Group 38" id="38"/>
          <p:cNvGrpSpPr/>
          <p:nvPr/>
        </p:nvGrpSpPr>
        <p:grpSpPr>
          <a:xfrm rot="0">
            <a:off x="13499630" y="4652836"/>
            <a:ext cx="3747775" cy="3219716"/>
            <a:chOff x="0" y="0"/>
            <a:chExt cx="987068" cy="847991"/>
          </a:xfrm>
        </p:grpSpPr>
        <p:sp>
          <p:nvSpPr>
            <p:cNvPr name="Freeform 39" id="39"/>
            <p:cNvSpPr/>
            <p:nvPr/>
          </p:nvSpPr>
          <p:spPr>
            <a:xfrm flipH="false" flipV="false" rot="0">
              <a:off x="0" y="0"/>
              <a:ext cx="987068" cy="847991"/>
            </a:xfrm>
            <a:custGeom>
              <a:avLst/>
              <a:gdLst/>
              <a:ahLst/>
              <a:cxnLst/>
              <a:rect r="r" b="b" t="t" l="l"/>
              <a:pathLst>
                <a:path h="847991" w="987068">
                  <a:moveTo>
                    <a:pt x="41315" y="0"/>
                  </a:moveTo>
                  <a:lnTo>
                    <a:pt x="945754" y="0"/>
                  </a:lnTo>
                  <a:cubicBezTo>
                    <a:pt x="968571" y="0"/>
                    <a:pt x="987068" y="18497"/>
                    <a:pt x="987068" y="41315"/>
                  </a:cubicBezTo>
                  <a:lnTo>
                    <a:pt x="987068" y="806676"/>
                  </a:lnTo>
                  <a:cubicBezTo>
                    <a:pt x="987068" y="817634"/>
                    <a:pt x="982715" y="828142"/>
                    <a:pt x="974967" y="835890"/>
                  </a:cubicBezTo>
                  <a:cubicBezTo>
                    <a:pt x="967219" y="843638"/>
                    <a:pt x="956711" y="847991"/>
                    <a:pt x="945754" y="847991"/>
                  </a:cubicBezTo>
                  <a:lnTo>
                    <a:pt x="41315" y="847991"/>
                  </a:lnTo>
                  <a:cubicBezTo>
                    <a:pt x="18497" y="847991"/>
                    <a:pt x="0" y="829494"/>
                    <a:pt x="0" y="806676"/>
                  </a:cubicBezTo>
                  <a:lnTo>
                    <a:pt x="0" y="41315"/>
                  </a:lnTo>
                  <a:cubicBezTo>
                    <a:pt x="0" y="18497"/>
                    <a:pt x="18497" y="0"/>
                    <a:pt x="41315" y="0"/>
                  </a:cubicBezTo>
                  <a:close/>
                </a:path>
              </a:pathLst>
            </a:custGeom>
            <a:solidFill>
              <a:srgbClr val="00288D"/>
            </a:solidFill>
            <a:ln cap="sq">
              <a:noFill/>
              <a:prstDash val="solid"/>
              <a:miter/>
            </a:ln>
          </p:spPr>
        </p:sp>
        <p:sp>
          <p:nvSpPr>
            <p:cNvPr name="TextBox 40" id="40"/>
            <p:cNvSpPr txBox="true"/>
            <p:nvPr/>
          </p:nvSpPr>
          <p:spPr>
            <a:xfrm>
              <a:off x="0" y="-38100"/>
              <a:ext cx="987068" cy="886091"/>
            </a:xfrm>
            <a:prstGeom prst="rect">
              <a:avLst/>
            </a:prstGeom>
          </p:spPr>
          <p:txBody>
            <a:bodyPr anchor="ctr" rtlCol="false" tIns="50800" lIns="50800" bIns="50800" rIns="50800"/>
            <a:lstStyle/>
            <a:p>
              <a:pPr algn="ctr">
                <a:lnSpc>
                  <a:spcPts val="2659"/>
                </a:lnSpc>
              </a:pPr>
            </a:p>
          </p:txBody>
        </p:sp>
      </p:grpSp>
      <p:sp>
        <p:nvSpPr>
          <p:cNvPr name="TextBox 41" id="41"/>
          <p:cNvSpPr txBox="true"/>
          <p:nvPr/>
        </p:nvSpPr>
        <p:spPr>
          <a:xfrm rot="0">
            <a:off x="5279555" y="4889500"/>
            <a:ext cx="4042569" cy="441325"/>
          </a:xfrm>
          <a:prstGeom prst="rect">
            <a:avLst/>
          </a:prstGeom>
        </p:spPr>
        <p:txBody>
          <a:bodyPr anchor="t" rtlCol="false" tIns="0" lIns="0" bIns="0" rIns="0">
            <a:spAutoFit/>
          </a:bodyPr>
          <a:lstStyle/>
          <a:p>
            <a:pPr algn="ctr">
              <a:lnSpc>
                <a:spcPts val="3499"/>
              </a:lnSpc>
            </a:pPr>
            <a:r>
              <a:rPr lang="en-US" sz="2499" b="true">
                <a:solidFill>
                  <a:srgbClr val="FDB813"/>
                </a:solidFill>
                <a:latin typeface="Poppins Bold"/>
                <a:ea typeface="Poppins Bold"/>
                <a:cs typeface="Poppins Bold"/>
                <a:sym typeface="Poppins Bold"/>
              </a:rPr>
              <a:t>Identitas Sosial</a:t>
            </a:r>
          </a:p>
        </p:txBody>
      </p:sp>
      <p:sp>
        <p:nvSpPr>
          <p:cNvPr name="TextBox 42" id="42"/>
          <p:cNvSpPr txBox="true"/>
          <p:nvPr/>
        </p:nvSpPr>
        <p:spPr>
          <a:xfrm rot="0">
            <a:off x="855986" y="5076825"/>
            <a:ext cx="4042569" cy="441325"/>
          </a:xfrm>
          <a:prstGeom prst="rect">
            <a:avLst/>
          </a:prstGeom>
        </p:spPr>
        <p:txBody>
          <a:bodyPr anchor="t" rtlCol="false" tIns="0" lIns="0" bIns="0" rIns="0">
            <a:spAutoFit/>
          </a:bodyPr>
          <a:lstStyle/>
          <a:p>
            <a:pPr algn="ctr">
              <a:lnSpc>
                <a:spcPts val="3499"/>
              </a:lnSpc>
            </a:pPr>
            <a:r>
              <a:rPr lang="en-US" sz="2499" b="true">
                <a:solidFill>
                  <a:srgbClr val="FDB813"/>
                </a:solidFill>
                <a:latin typeface="Poppins Bold"/>
                <a:ea typeface="Poppins Bold"/>
                <a:cs typeface="Poppins Bold"/>
                <a:sym typeface="Poppins Bold"/>
              </a:rPr>
              <a:t>Dialek Osing</a:t>
            </a:r>
          </a:p>
        </p:txBody>
      </p:sp>
      <p:sp>
        <p:nvSpPr>
          <p:cNvPr name="TextBox 43" id="43"/>
          <p:cNvSpPr txBox="true"/>
          <p:nvPr/>
        </p:nvSpPr>
        <p:spPr>
          <a:xfrm rot="0">
            <a:off x="13736865" y="4784725"/>
            <a:ext cx="3273304" cy="1317625"/>
          </a:xfrm>
          <a:prstGeom prst="rect">
            <a:avLst/>
          </a:prstGeom>
        </p:spPr>
        <p:txBody>
          <a:bodyPr anchor="t" rtlCol="false" tIns="0" lIns="0" bIns="0" rIns="0">
            <a:spAutoFit/>
          </a:bodyPr>
          <a:lstStyle/>
          <a:p>
            <a:pPr algn="ctr">
              <a:lnSpc>
                <a:spcPts val="3499"/>
              </a:lnSpc>
            </a:pPr>
            <a:r>
              <a:rPr lang="en-US" sz="2499" b="true">
                <a:solidFill>
                  <a:srgbClr val="FDB813"/>
                </a:solidFill>
                <a:latin typeface="Poppins Bold"/>
                <a:ea typeface="Poppins Bold"/>
                <a:cs typeface="Poppins Bold"/>
                <a:sym typeface="Poppins Bold"/>
              </a:rPr>
              <a:t>Communication Accommodation Theory (CAT)</a:t>
            </a:r>
          </a:p>
        </p:txBody>
      </p:sp>
      <p:sp>
        <p:nvSpPr>
          <p:cNvPr name="TextBox 44" id="44"/>
          <p:cNvSpPr txBox="true"/>
          <p:nvPr/>
        </p:nvSpPr>
        <p:spPr>
          <a:xfrm rot="0">
            <a:off x="5440644" y="5755158"/>
            <a:ext cx="3549211" cy="1073150"/>
          </a:xfrm>
          <a:prstGeom prst="rect">
            <a:avLst/>
          </a:prstGeom>
        </p:spPr>
        <p:txBody>
          <a:bodyPr anchor="t" rtlCol="false" tIns="0" lIns="0" bIns="0" rIns="0">
            <a:spAutoFit/>
          </a:bodyPr>
          <a:lstStyle/>
          <a:p>
            <a:pPr algn="ctr">
              <a:lnSpc>
                <a:spcPts val="2800"/>
              </a:lnSpc>
            </a:pPr>
            <a:r>
              <a:rPr lang="en-US" sz="2000">
                <a:solidFill>
                  <a:srgbClr val="FFFFFF"/>
                </a:solidFill>
                <a:latin typeface="Poppins"/>
                <a:ea typeface="Poppins"/>
                <a:cs typeface="Poppins"/>
                <a:sym typeface="Poppins"/>
              </a:rPr>
              <a:t>bahasa menunjukkan keanggotaan kelompok sosial</a:t>
            </a:r>
          </a:p>
        </p:txBody>
      </p:sp>
      <p:sp>
        <p:nvSpPr>
          <p:cNvPr name="TextBox 45" id="45"/>
          <p:cNvSpPr txBox="true"/>
          <p:nvPr/>
        </p:nvSpPr>
        <p:spPr>
          <a:xfrm rot="0">
            <a:off x="1063594" y="5729758"/>
            <a:ext cx="3549211" cy="1778000"/>
          </a:xfrm>
          <a:prstGeom prst="rect">
            <a:avLst/>
          </a:prstGeom>
        </p:spPr>
        <p:txBody>
          <a:bodyPr anchor="t" rtlCol="false" tIns="0" lIns="0" bIns="0" rIns="0">
            <a:spAutoFit/>
          </a:bodyPr>
          <a:lstStyle/>
          <a:p>
            <a:pPr algn="ctr">
              <a:lnSpc>
                <a:spcPts val="2800"/>
              </a:lnSpc>
            </a:pPr>
            <a:r>
              <a:rPr lang="en-US" sz="2000">
                <a:solidFill>
                  <a:srgbClr val="FFFFFF"/>
                </a:solidFill>
                <a:latin typeface="Poppins"/>
                <a:ea typeface="Poppins"/>
                <a:cs typeface="Poppins"/>
                <a:sym typeface="Poppins"/>
              </a:rPr>
              <a:t>Dialek Osing adalah cara bicara khas masyarakat Kemiren yang memiliki kosakata dan pengucapan berbeda dari bahasa Jawa.</a:t>
            </a:r>
          </a:p>
        </p:txBody>
      </p:sp>
      <p:sp>
        <p:nvSpPr>
          <p:cNvPr name="TextBox 46" id="46"/>
          <p:cNvSpPr txBox="true"/>
          <p:nvPr/>
        </p:nvSpPr>
        <p:spPr>
          <a:xfrm rot="0">
            <a:off x="13585355" y="6082183"/>
            <a:ext cx="3549211" cy="1425575"/>
          </a:xfrm>
          <a:prstGeom prst="rect">
            <a:avLst/>
          </a:prstGeom>
        </p:spPr>
        <p:txBody>
          <a:bodyPr anchor="t" rtlCol="false" tIns="0" lIns="0" bIns="0" rIns="0">
            <a:spAutoFit/>
          </a:bodyPr>
          <a:lstStyle/>
          <a:p>
            <a:pPr algn="ctr">
              <a:lnSpc>
                <a:spcPts val="2800"/>
              </a:lnSpc>
            </a:pPr>
            <a:r>
              <a:rPr lang="en-US" sz="2000">
                <a:solidFill>
                  <a:srgbClr val="FFFFFF"/>
                </a:solidFill>
                <a:latin typeface="Poppins"/>
                <a:ea typeface="Poppins"/>
                <a:cs typeface="Poppins"/>
                <a:sym typeface="Poppins"/>
              </a:rPr>
              <a:t>penutur menyesuaikan atau mempertahankan gaya bahasa berdasarkan hubungan sosial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23787" y="9059736"/>
            <a:ext cx="198564" cy="19856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6792261" y="9059736"/>
            <a:ext cx="198564" cy="19856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7060736" y="9059736"/>
            <a:ext cx="198564" cy="19856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7632037" y="5435945"/>
            <a:ext cx="198564" cy="19856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7632037" y="4652836"/>
            <a:ext cx="198564" cy="19856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05</a:t>
            </a:r>
          </a:p>
        </p:txBody>
      </p:sp>
      <p:sp>
        <p:nvSpPr>
          <p:cNvPr name="TextBox 18" id="18"/>
          <p:cNvSpPr txBox="true"/>
          <p:nvPr/>
        </p:nvSpPr>
        <p:spPr>
          <a:xfrm rot="0">
            <a:off x="4558595" y="2155104"/>
            <a:ext cx="9170809" cy="895201"/>
          </a:xfrm>
          <a:prstGeom prst="rect">
            <a:avLst/>
          </a:prstGeom>
        </p:spPr>
        <p:txBody>
          <a:bodyPr anchor="t" rtlCol="false" tIns="0" lIns="0" bIns="0" rIns="0">
            <a:spAutoFit/>
          </a:bodyPr>
          <a:lstStyle/>
          <a:p>
            <a:pPr algn="ctr">
              <a:lnSpc>
                <a:spcPts val="6300"/>
              </a:lnSpc>
            </a:pPr>
            <a:r>
              <a:rPr lang="en-US" b="true" sz="6000">
                <a:solidFill>
                  <a:srgbClr val="013148"/>
                </a:solidFill>
                <a:latin typeface="Poppins Semi-Bold"/>
                <a:ea typeface="Poppins Semi-Bold"/>
                <a:cs typeface="Poppins Semi-Bold"/>
                <a:sym typeface="Poppins Semi-Bold"/>
              </a:rPr>
              <a:t>METODE </a:t>
            </a:r>
            <a:r>
              <a:rPr lang="en-US" sz="6000" b="true">
                <a:solidFill>
                  <a:srgbClr val="013148"/>
                </a:solidFill>
                <a:latin typeface="Poppins Semi-Bold"/>
                <a:ea typeface="Poppins Semi-Bold"/>
                <a:cs typeface="Poppins Semi-Bold"/>
                <a:sym typeface="Poppins Semi-Bold"/>
              </a:rPr>
              <a:t>Penelitian</a:t>
            </a:r>
          </a:p>
        </p:txBody>
      </p:sp>
      <p:sp>
        <p:nvSpPr>
          <p:cNvPr name="TextBox 19" id="19"/>
          <p:cNvSpPr txBox="true"/>
          <p:nvPr/>
        </p:nvSpPr>
        <p:spPr>
          <a:xfrm rot="0">
            <a:off x="5974771" y="3749926"/>
            <a:ext cx="10916772" cy="5246370"/>
          </a:xfrm>
          <a:prstGeom prst="rect">
            <a:avLst/>
          </a:prstGeom>
        </p:spPr>
        <p:txBody>
          <a:bodyPr anchor="t" rtlCol="false" tIns="0" lIns="0" bIns="0" rIns="0">
            <a:spAutoFit/>
          </a:bodyPr>
          <a:lstStyle/>
          <a:p>
            <a:pPr algn="l" marL="582930" indent="-291465" lvl="1">
              <a:lnSpc>
                <a:spcPts val="3779"/>
              </a:lnSpc>
              <a:buFont typeface="Arial"/>
              <a:buChar char="•"/>
            </a:pPr>
            <a:r>
              <a:rPr lang="en-US" sz="2700">
                <a:solidFill>
                  <a:srgbClr val="000000"/>
                </a:solidFill>
                <a:latin typeface="Poppins"/>
                <a:ea typeface="Poppins"/>
                <a:cs typeface="Poppins"/>
                <a:sym typeface="Poppins"/>
              </a:rPr>
              <a:t>Pendekatan: Kualitatif deskriptif</a:t>
            </a:r>
          </a:p>
          <a:p>
            <a:pPr algn="l" marL="582930" indent="-291465" lvl="1">
              <a:lnSpc>
                <a:spcPts val="3779"/>
              </a:lnSpc>
              <a:buFont typeface="Arial"/>
              <a:buChar char="•"/>
            </a:pPr>
            <a:r>
              <a:rPr lang="en-US" sz="2700">
                <a:solidFill>
                  <a:srgbClr val="000000"/>
                </a:solidFill>
                <a:latin typeface="Poppins"/>
                <a:ea typeface="Poppins"/>
                <a:cs typeface="Poppins"/>
                <a:sym typeface="Poppins"/>
              </a:rPr>
              <a:t>Lokasi: Desa Kemiren, Banyuwangi</a:t>
            </a:r>
          </a:p>
          <a:p>
            <a:pPr algn="l" marL="582930" indent="-291465" lvl="1">
              <a:lnSpc>
                <a:spcPts val="3779"/>
              </a:lnSpc>
              <a:buFont typeface="Arial"/>
              <a:buChar char="•"/>
            </a:pPr>
            <a:r>
              <a:rPr lang="en-US" sz="2700">
                <a:solidFill>
                  <a:srgbClr val="000000"/>
                </a:solidFill>
                <a:latin typeface="Poppins"/>
                <a:ea typeface="Poppins"/>
                <a:cs typeface="Poppins"/>
                <a:sym typeface="Poppins"/>
              </a:rPr>
              <a:t>Subjek penelitian: Masyarakat penutur dialek Osing</a:t>
            </a:r>
          </a:p>
          <a:p>
            <a:pPr algn="l" marL="582930" indent="-291465" lvl="1">
              <a:lnSpc>
                <a:spcPts val="3779"/>
              </a:lnSpc>
              <a:buFont typeface="Arial"/>
              <a:buChar char="•"/>
            </a:pPr>
            <a:r>
              <a:rPr lang="en-US" sz="2700">
                <a:solidFill>
                  <a:srgbClr val="000000"/>
                </a:solidFill>
                <a:latin typeface="Poppins"/>
                <a:ea typeface="Poppins"/>
                <a:cs typeface="Poppins"/>
                <a:sym typeface="Poppins"/>
              </a:rPr>
              <a:t>Informan: 3 orang (tokoh adat, perempuan aktif, pemuda pelaku seni)</a:t>
            </a:r>
          </a:p>
          <a:p>
            <a:pPr algn="l" marL="582930" indent="-291465" lvl="1">
              <a:lnSpc>
                <a:spcPts val="3779"/>
              </a:lnSpc>
              <a:buFont typeface="Arial"/>
              <a:buChar char="•"/>
            </a:pPr>
            <a:r>
              <a:rPr lang="en-US" sz="2700">
                <a:solidFill>
                  <a:srgbClr val="000000"/>
                </a:solidFill>
                <a:latin typeface="Poppins"/>
                <a:ea typeface="Poppins"/>
                <a:cs typeface="Poppins"/>
                <a:sym typeface="Poppins"/>
              </a:rPr>
              <a:t>Sumber data: Tuturan/percakapan masyarakat Osing</a:t>
            </a:r>
          </a:p>
          <a:p>
            <a:pPr algn="l" marL="582930" indent="-291465" lvl="1">
              <a:lnSpc>
                <a:spcPts val="3779"/>
              </a:lnSpc>
              <a:buFont typeface="Arial"/>
              <a:buChar char="•"/>
            </a:pPr>
            <a:r>
              <a:rPr lang="en-US" sz="2700">
                <a:solidFill>
                  <a:srgbClr val="000000"/>
                </a:solidFill>
                <a:latin typeface="Poppins"/>
                <a:ea typeface="Poppins"/>
                <a:cs typeface="Poppins"/>
                <a:sym typeface="Poppins"/>
              </a:rPr>
              <a:t>Teknik pengumpulan data: Observas, Wawancar, Dokumentasi</a:t>
            </a:r>
          </a:p>
          <a:p>
            <a:pPr algn="l" marL="582930" indent="-291465" lvl="1">
              <a:lnSpc>
                <a:spcPts val="3779"/>
              </a:lnSpc>
              <a:buFont typeface="Arial"/>
              <a:buChar char="•"/>
            </a:pPr>
            <a:r>
              <a:rPr lang="en-US" sz="2700">
                <a:solidFill>
                  <a:srgbClr val="000000"/>
                </a:solidFill>
                <a:latin typeface="Poppins"/>
                <a:ea typeface="Poppins"/>
                <a:cs typeface="Poppins"/>
                <a:sym typeface="Poppins"/>
              </a:rPr>
              <a:t>Teknik analisis data: Padan intralingual</a:t>
            </a:r>
          </a:p>
          <a:p>
            <a:pPr algn="l" marL="582930" indent="-291465" lvl="1">
              <a:lnSpc>
                <a:spcPts val="3779"/>
              </a:lnSpc>
              <a:buFont typeface="Arial"/>
              <a:buChar char="•"/>
            </a:pPr>
            <a:r>
              <a:rPr lang="en-US" sz="2700">
                <a:solidFill>
                  <a:srgbClr val="000000"/>
                </a:solidFill>
                <a:latin typeface="Poppins"/>
                <a:ea typeface="Poppins"/>
                <a:cs typeface="Poppins"/>
                <a:sym typeface="Poppins"/>
              </a:rPr>
              <a:t>Keabsahan data: Triangulasi &amp; member checking</a:t>
            </a:r>
          </a:p>
          <a:p>
            <a:pPr algn="l">
              <a:lnSpc>
                <a:spcPts val="3779"/>
              </a:lnSpc>
            </a:pPr>
          </a:p>
        </p:txBody>
      </p:sp>
      <p:grpSp>
        <p:nvGrpSpPr>
          <p:cNvPr name="Group 20" id="20"/>
          <p:cNvGrpSpPr/>
          <p:nvPr/>
        </p:nvGrpSpPr>
        <p:grpSpPr>
          <a:xfrm rot="0">
            <a:off x="0" y="-225204"/>
            <a:ext cx="18288000" cy="1803404"/>
            <a:chOff x="0" y="0"/>
            <a:chExt cx="4816593" cy="474971"/>
          </a:xfrm>
        </p:grpSpPr>
        <p:sp>
          <p:nvSpPr>
            <p:cNvPr name="Freeform 21" id="21"/>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22" id="22"/>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4" id="24"/>
          <p:cNvSpPr txBox="true"/>
          <p:nvPr/>
        </p:nvSpPr>
        <p:spPr>
          <a:xfrm rot="0">
            <a:off x="1664932" y="691325"/>
            <a:ext cx="2632110" cy="1195070"/>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a:p>
            <a:pPr algn="l">
              <a:lnSpc>
                <a:spcPts val="2380"/>
              </a:lnSpc>
            </a:pPr>
          </a:p>
        </p:txBody>
      </p:sp>
      <p:sp>
        <p:nvSpPr>
          <p:cNvPr name="TextBox 25" id="25"/>
          <p:cNvSpPr txBox="true"/>
          <p:nvPr/>
        </p:nvSpPr>
        <p:spPr>
          <a:xfrm rot="0">
            <a:off x="14627190" y="727005"/>
            <a:ext cx="2632110" cy="309245"/>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FKIP</a:t>
            </a:r>
          </a:p>
        </p:txBody>
      </p:sp>
      <p:grpSp>
        <p:nvGrpSpPr>
          <p:cNvPr name="Group 26" id="26"/>
          <p:cNvGrpSpPr/>
          <p:nvPr/>
        </p:nvGrpSpPr>
        <p:grpSpPr>
          <a:xfrm rot="0">
            <a:off x="695523" y="2395733"/>
            <a:ext cx="2462109" cy="3238775"/>
            <a:chOff x="0" y="0"/>
            <a:chExt cx="573852" cy="754872"/>
          </a:xfrm>
        </p:grpSpPr>
        <p:sp>
          <p:nvSpPr>
            <p:cNvPr name="Freeform 27" id="27"/>
            <p:cNvSpPr/>
            <p:nvPr/>
          </p:nvSpPr>
          <p:spPr>
            <a:xfrm flipH="false" flipV="false" rot="0">
              <a:off x="0" y="0"/>
              <a:ext cx="573852" cy="754872"/>
            </a:xfrm>
            <a:custGeom>
              <a:avLst/>
              <a:gdLst/>
              <a:ahLst/>
              <a:cxnLst/>
              <a:rect r="r" b="b" t="t" l="l"/>
              <a:pathLst>
                <a:path h="754872" w="573852">
                  <a:moveTo>
                    <a:pt x="50311" y="0"/>
                  </a:moveTo>
                  <a:lnTo>
                    <a:pt x="523541" y="0"/>
                  </a:lnTo>
                  <a:cubicBezTo>
                    <a:pt x="551327" y="0"/>
                    <a:pt x="573852" y="22525"/>
                    <a:pt x="573852" y="50311"/>
                  </a:cubicBezTo>
                  <a:lnTo>
                    <a:pt x="573852" y="704562"/>
                  </a:lnTo>
                  <a:cubicBezTo>
                    <a:pt x="573852" y="732347"/>
                    <a:pt x="551327" y="754872"/>
                    <a:pt x="523541" y="754872"/>
                  </a:cubicBezTo>
                  <a:lnTo>
                    <a:pt x="50311" y="754872"/>
                  </a:lnTo>
                  <a:cubicBezTo>
                    <a:pt x="22525" y="754872"/>
                    <a:pt x="0" y="732347"/>
                    <a:pt x="0" y="704562"/>
                  </a:cubicBezTo>
                  <a:lnTo>
                    <a:pt x="0" y="50311"/>
                  </a:lnTo>
                  <a:cubicBezTo>
                    <a:pt x="0" y="22525"/>
                    <a:pt x="22525" y="0"/>
                    <a:pt x="50311" y="0"/>
                  </a:cubicBezTo>
                  <a:close/>
                </a:path>
              </a:pathLst>
            </a:custGeom>
            <a:blipFill>
              <a:blip r:embed="rId4"/>
              <a:stretch>
                <a:fillRect l="0" t="-679" r="0" b="-679"/>
              </a:stretch>
            </a:blipFill>
            <a:ln w="38100" cap="sq">
              <a:solidFill>
                <a:srgbClr val="013148"/>
              </a:solidFill>
              <a:prstDash val="solid"/>
              <a:miter/>
            </a:ln>
          </p:spPr>
        </p:sp>
      </p:grpSp>
      <p:grpSp>
        <p:nvGrpSpPr>
          <p:cNvPr name="Group 28" id="28"/>
          <p:cNvGrpSpPr/>
          <p:nvPr/>
        </p:nvGrpSpPr>
        <p:grpSpPr>
          <a:xfrm rot="0">
            <a:off x="2717265" y="4639636"/>
            <a:ext cx="2537693" cy="3933184"/>
            <a:chOff x="0" y="0"/>
            <a:chExt cx="457931" cy="709749"/>
          </a:xfrm>
        </p:grpSpPr>
        <p:sp>
          <p:nvSpPr>
            <p:cNvPr name="Freeform 29" id="29"/>
            <p:cNvSpPr/>
            <p:nvPr/>
          </p:nvSpPr>
          <p:spPr>
            <a:xfrm flipH="false" flipV="false" rot="108000">
              <a:off x="-9525" y="-5508"/>
              <a:ext cx="476980" cy="720765"/>
            </a:xfrm>
            <a:custGeom>
              <a:avLst/>
              <a:gdLst/>
              <a:ahLst/>
              <a:cxnLst/>
              <a:rect r="r" b="b" t="t" l="l"/>
              <a:pathLst>
                <a:path h="720765" w="476980">
                  <a:moveTo>
                    <a:pt x="47279" y="11342"/>
                  </a:moveTo>
                  <a:lnTo>
                    <a:pt x="407408" y="24"/>
                  </a:lnTo>
                  <a:cubicBezTo>
                    <a:pt x="420347" y="-382"/>
                    <a:pt x="432918" y="4368"/>
                    <a:pt x="442355" y="13230"/>
                  </a:cubicBezTo>
                  <a:cubicBezTo>
                    <a:pt x="451792" y="22092"/>
                    <a:pt x="457322" y="34340"/>
                    <a:pt x="457729" y="47279"/>
                  </a:cubicBezTo>
                  <a:lnTo>
                    <a:pt x="476956" y="659102"/>
                  </a:lnTo>
                  <a:cubicBezTo>
                    <a:pt x="477363" y="672041"/>
                    <a:pt x="472613" y="684612"/>
                    <a:pt x="463751" y="694049"/>
                  </a:cubicBezTo>
                  <a:cubicBezTo>
                    <a:pt x="454889" y="703487"/>
                    <a:pt x="442641" y="709017"/>
                    <a:pt x="429701" y="709423"/>
                  </a:cubicBezTo>
                  <a:lnTo>
                    <a:pt x="69573" y="720741"/>
                  </a:lnTo>
                  <a:cubicBezTo>
                    <a:pt x="56634" y="721147"/>
                    <a:pt x="44063" y="716397"/>
                    <a:pt x="34626" y="707535"/>
                  </a:cubicBezTo>
                  <a:cubicBezTo>
                    <a:pt x="25188" y="698673"/>
                    <a:pt x="19658" y="686425"/>
                    <a:pt x="19252" y="673486"/>
                  </a:cubicBezTo>
                  <a:lnTo>
                    <a:pt x="24" y="61663"/>
                  </a:lnTo>
                  <a:cubicBezTo>
                    <a:pt x="-382" y="48724"/>
                    <a:pt x="4368" y="36153"/>
                    <a:pt x="13230" y="26716"/>
                  </a:cubicBezTo>
                  <a:cubicBezTo>
                    <a:pt x="22092" y="17279"/>
                    <a:pt x="34340" y="11748"/>
                    <a:pt x="47279" y="11342"/>
                  </a:cubicBezTo>
                  <a:close/>
                </a:path>
              </a:pathLst>
            </a:custGeom>
            <a:blipFill>
              <a:blip r:embed="rId5"/>
              <a:stretch>
                <a:fillRect l="-28738" t="-32125" r="-38254" b="-15222"/>
              </a:stretch>
            </a:blipFill>
            <a:ln w="38100" cap="sq">
              <a:solidFill>
                <a:srgbClr val="013148"/>
              </a:solidFill>
              <a:prstDash val="solid"/>
              <a:miter/>
            </a:ln>
          </p:spPr>
        </p:sp>
      </p:grpSp>
      <p:grpSp>
        <p:nvGrpSpPr>
          <p:cNvPr name="Group 30" id="30"/>
          <p:cNvGrpSpPr/>
          <p:nvPr/>
        </p:nvGrpSpPr>
        <p:grpSpPr>
          <a:xfrm rot="0">
            <a:off x="861254" y="6606228"/>
            <a:ext cx="2296378" cy="3342568"/>
            <a:chOff x="0" y="0"/>
            <a:chExt cx="487605" cy="709749"/>
          </a:xfrm>
        </p:grpSpPr>
        <p:sp>
          <p:nvSpPr>
            <p:cNvPr name="Freeform 31" id="31"/>
            <p:cNvSpPr/>
            <p:nvPr/>
          </p:nvSpPr>
          <p:spPr>
            <a:xfrm flipH="false" flipV="false" rot="0">
              <a:off x="0" y="0"/>
              <a:ext cx="487605" cy="709749"/>
            </a:xfrm>
            <a:custGeom>
              <a:avLst/>
              <a:gdLst/>
              <a:ahLst/>
              <a:cxnLst/>
              <a:rect r="r" b="b" t="t" l="l"/>
              <a:pathLst>
                <a:path h="709749" w="487605">
                  <a:moveTo>
                    <a:pt x="53942" y="0"/>
                  </a:moveTo>
                  <a:lnTo>
                    <a:pt x="433663" y="0"/>
                  </a:lnTo>
                  <a:cubicBezTo>
                    <a:pt x="463454" y="0"/>
                    <a:pt x="487605" y="24151"/>
                    <a:pt x="487605" y="53942"/>
                  </a:cubicBezTo>
                  <a:lnTo>
                    <a:pt x="487605" y="655807"/>
                  </a:lnTo>
                  <a:cubicBezTo>
                    <a:pt x="487605" y="670114"/>
                    <a:pt x="481922" y="683834"/>
                    <a:pt x="471806" y="693950"/>
                  </a:cubicBezTo>
                  <a:cubicBezTo>
                    <a:pt x="461690" y="704066"/>
                    <a:pt x="447969" y="709749"/>
                    <a:pt x="433663" y="709749"/>
                  </a:cubicBezTo>
                  <a:lnTo>
                    <a:pt x="53942" y="709749"/>
                  </a:lnTo>
                  <a:cubicBezTo>
                    <a:pt x="24151" y="709749"/>
                    <a:pt x="0" y="685599"/>
                    <a:pt x="0" y="655807"/>
                  </a:cubicBezTo>
                  <a:lnTo>
                    <a:pt x="0" y="53942"/>
                  </a:lnTo>
                  <a:cubicBezTo>
                    <a:pt x="0" y="24151"/>
                    <a:pt x="24151" y="0"/>
                    <a:pt x="53942" y="0"/>
                  </a:cubicBezTo>
                  <a:close/>
                </a:path>
              </a:pathLst>
            </a:custGeom>
            <a:blipFill>
              <a:blip r:embed="rId6"/>
              <a:stretch>
                <a:fillRect l="0" t="-57683" r="-53474" b="-29763"/>
              </a:stretch>
            </a:blipFill>
            <a:ln w="38100" cap="sq">
              <a:solidFill>
                <a:srgbClr val="013148"/>
              </a:solidFill>
              <a:prstDash val="solid"/>
              <a:miter/>
            </a:ln>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9059736"/>
            <a:ext cx="198564" cy="19856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6523787" y="9059736"/>
            <a:ext cx="198564" cy="19856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97175" y="9059736"/>
            <a:ext cx="198564" cy="19856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6792261" y="9059736"/>
            <a:ext cx="198564" cy="19856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565650" y="9059736"/>
            <a:ext cx="198564" cy="19856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7060736" y="9059736"/>
            <a:ext cx="198564" cy="19856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148"/>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7632037" y="5435945"/>
            <a:ext cx="198564" cy="19856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7632037" y="4652836"/>
            <a:ext cx="198564" cy="19856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2598901" y="4208701"/>
            <a:ext cx="13344345" cy="5049599"/>
            <a:chOff x="0" y="0"/>
            <a:chExt cx="3514560" cy="1329936"/>
          </a:xfrm>
        </p:grpSpPr>
        <p:sp>
          <p:nvSpPr>
            <p:cNvPr name="Freeform 27" id="27"/>
            <p:cNvSpPr/>
            <p:nvPr/>
          </p:nvSpPr>
          <p:spPr>
            <a:xfrm flipH="false" flipV="false" rot="0">
              <a:off x="0" y="0"/>
              <a:ext cx="3514560" cy="1329936"/>
            </a:xfrm>
            <a:custGeom>
              <a:avLst/>
              <a:gdLst/>
              <a:ahLst/>
              <a:cxnLst/>
              <a:rect r="r" b="b" t="t" l="l"/>
              <a:pathLst>
                <a:path h="1329936" w="3514560">
                  <a:moveTo>
                    <a:pt x="11603" y="0"/>
                  </a:moveTo>
                  <a:lnTo>
                    <a:pt x="3502957" y="0"/>
                  </a:lnTo>
                  <a:cubicBezTo>
                    <a:pt x="3506034" y="0"/>
                    <a:pt x="3508985" y="1222"/>
                    <a:pt x="3511161" y="3399"/>
                  </a:cubicBezTo>
                  <a:cubicBezTo>
                    <a:pt x="3513337" y="5575"/>
                    <a:pt x="3514560" y="8526"/>
                    <a:pt x="3514560" y="11603"/>
                  </a:cubicBezTo>
                  <a:lnTo>
                    <a:pt x="3514560" y="1318332"/>
                  </a:lnTo>
                  <a:cubicBezTo>
                    <a:pt x="3514560" y="1321410"/>
                    <a:pt x="3513337" y="1324361"/>
                    <a:pt x="3511161" y="1326537"/>
                  </a:cubicBezTo>
                  <a:cubicBezTo>
                    <a:pt x="3508985" y="1328713"/>
                    <a:pt x="3506034" y="1329936"/>
                    <a:pt x="3502957" y="1329936"/>
                  </a:cubicBezTo>
                  <a:lnTo>
                    <a:pt x="11603" y="1329936"/>
                  </a:lnTo>
                  <a:cubicBezTo>
                    <a:pt x="8526" y="1329936"/>
                    <a:pt x="5575" y="1328713"/>
                    <a:pt x="3399" y="1326537"/>
                  </a:cubicBezTo>
                  <a:cubicBezTo>
                    <a:pt x="1222" y="1324361"/>
                    <a:pt x="0" y="1321410"/>
                    <a:pt x="0" y="1318332"/>
                  </a:cubicBezTo>
                  <a:lnTo>
                    <a:pt x="0" y="11603"/>
                  </a:lnTo>
                  <a:cubicBezTo>
                    <a:pt x="0" y="8526"/>
                    <a:pt x="1222" y="5575"/>
                    <a:pt x="3399" y="3399"/>
                  </a:cubicBezTo>
                  <a:cubicBezTo>
                    <a:pt x="5575" y="1222"/>
                    <a:pt x="8526" y="0"/>
                    <a:pt x="11603" y="0"/>
                  </a:cubicBezTo>
                  <a:close/>
                </a:path>
              </a:pathLst>
            </a:custGeom>
            <a:solidFill>
              <a:srgbClr val="00288D"/>
            </a:solidFill>
            <a:ln cap="sq">
              <a:noFill/>
              <a:prstDash val="solid"/>
              <a:miter/>
            </a:ln>
          </p:spPr>
        </p:sp>
        <p:sp>
          <p:nvSpPr>
            <p:cNvPr name="TextBox 28" id="28"/>
            <p:cNvSpPr txBox="true"/>
            <p:nvPr/>
          </p:nvSpPr>
          <p:spPr>
            <a:xfrm>
              <a:off x="0" y="-38100"/>
              <a:ext cx="3514560" cy="1368036"/>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06</a:t>
            </a:r>
          </a:p>
        </p:txBody>
      </p:sp>
      <p:sp>
        <p:nvSpPr>
          <p:cNvPr name="TextBox 30" id="30"/>
          <p:cNvSpPr txBox="true"/>
          <p:nvPr/>
        </p:nvSpPr>
        <p:spPr>
          <a:xfrm rot="0">
            <a:off x="2837649" y="4315460"/>
            <a:ext cx="12866848" cy="1598930"/>
          </a:xfrm>
          <a:prstGeom prst="rect">
            <a:avLst/>
          </a:prstGeom>
        </p:spPr>
        <p:txBody>
          <a:bodyPr anchor="t" rtlCol="false" tIns="0" lIns="0" bIns="0" rIns="0">
            <a:spAutoFit/>
          </a:bodyPr>
          <a:lstStyle/>
          <a:p>
            <a:pPr algn="l">
              <a:lnSpc>
                <a:spcPts val="3220"/>
              </a:lnSpc>
            </a:pPr>
            <a:r>
              <a:rPr lang="en-US" sz="2300" b="true">
                <a:solidFill>
                  <a:srgbClr val="FFFFFF"/>
                </a:solidFill>
                <a:latin typeface="Poppins Bold"/>
                <a:ea typeface="Poppins Bold"/>
                <a:cs typeface="Poppins Bold"/>
                <a:sym typeface="Poppins Bold"/>
              </a:rPr>
              <a:t>Hasil dan pembahasan pada penelitian ini diperoleh dari analisis tuturan masyarakat Osing di Desa Kemiren. Setiap data menunjukkan ciri khas leksikal dan fonologis yang membedakan dialek Osing dari bahasa Jawa, serta menggambarkan identitas sosial penuturnya. Berikut contoh datanya:</a:t>
            </a:r>
          </a:p>
        </p:txBody>
      </p:sp>
      <p:grpSp>
        <p:nvGrpSpPr>
          <p:cNvPr name="Group 31" id="31"/>
          <p:cNvGrpSpPr/>
          <p:nvPr/>
        </p:nvGrpSpPr>
        <p:grpSpPr>
          <a:xfrm rot="0">
            <a:off x="0" y="-225204"/>
            <a:ext cx="18288000" cy="1803404"/>
            <a:chOff x="0" y="0"/>
            <a:chExt cx="4816593" cy="474971"/>
          </a:xfrm>
        </p:grpSpPr>
        <p:sp>
          <p:nvSpPr>
            <p:cNvPr name="Freeform 32" id="32"/>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33" id="33"/>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AutoShape 34" id="34"/>
          <p:cNvSpPr/>
          <p:nvPr/>
        </p:nvSpPr>
        <p:spPr>
          <a:xfrm flipV="true">
            <a:off x="2189867" y="2227888"/>
            <a:ext cx="0" cy="1451091"/>
          </a:xfrm>
          <a:prstGeom prst="line">
            <a:avLst/>
          </a:prstGeom>
          <a:ln cap="rnd" w="19050">
            <a:solidFill>
              <a:srgbClr val="000000"/>
            </a:solidFill>
            <a:prstDash val="solid"/>
            <a:headEnd type="none" len="sm" w="sm"/>
            <a:tailEnd type="none" len="sm" w="sm"/>
          </a:ln>
        </p:spPr>
      </p:sp>
      <p:sp>
        <p:nvSpPr>
          <p:cNvPr name="Freeform 35" id="35"/>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6" id="36"/>
          <p:cNvSpPr txBox="true"/>
          <p:nvPr/>
        </p:nvSpPr>
        <p:spPr>
          <a:xfrm rot="0">
            <a:off x="1664932" y="691325"/>
            <a:ext cx="2632110" cy="1195070"/>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a:p>
            <a:pPr algn="l">
              <a:lnSpc>
                <a:spcPts val="2380"/>
              </a:lnSpc>
            </a:pPr>
          </a:p>
        </p:txBody>
      </p:sp>
      <p:sp>
        <p:nvSpPr>
          <p:cNvPr name="TextBox 37" id="37"/>
          <p:cNvSpPr txBox="true"/>
          <p:nvPr/>
        </p:nvSpPr>
        <p:spPr>
          <a:xfrm rot="0">
            <a:off x="14627190" y="727005"/>
            <a:ext cx="2632110" cy="309245"/>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FKIP</a:t>
            </a:r>
          </a:p>
        </p:txBody>
      </p:sp>
      <p:sp>
        <p:nvSpPr>
          <p:cNvPr name="TextBox 38" id="38"/>
          <p:cNvSpPr txBox="true"/>
          <p:nvPr/>
        </p:nvSpPr>
        <p:spPr>
          <a:xfrm rot="0">
            <a:off x="2598901" y="2256463"/>
            <a:ext cx="5135755" cy="1482090"/>
          </a:xfrm>
          <a:prstGeom prst="rect">
            <a:avLst/>
          </a:prstGeom>
        </p:spPr>
        <p:txBody>
          <a:bodyPr anchor="t" rtlCol="false" tIns="0" lIns="0" bIns="0" rIns="0">
            <a:spAutoFit/>
          </a:bodyPr>
          <a:lstStyle/>
          <a:p>
            <a:pPr algn="l">
              <a:lnSpc>
                <a:spcPts val="5565"/>
              </a:lnSpc>
            </a:pPr>
            <a:r>
              <a:rPr lang="en-US" sz="5300" b="true">
                <a:solidFill>
                  <a:srgbClr val="013148"/>
                </a:solidFill>
                <a:latin typeface="Poppins Semi-Bold"/>
                <a:ea typeface="Poppins Semi-Bold"/>
                <a:cs typeface="Poppins Semi-Bold"/>
                <a:sym typeface="Poppins Semi-Bold"/>
              </a:rPr>
              <a:t>HASIL DAN PEMBAHASAN</a:t>
            </a:r>
          </a:p>
        </p:txBody>
      </p:sp>
      <p:sp>
        <p:nvSpPr>
          <p:cNvPr name="TextBox 39" id="39"/>
          <p:cNvSpPr txBox="true"/>
          <p:nvPr/>
        </p:nvSpPr>
        <p:spPr>
          <a:xfrm rot="0">
            <a:off x="2980986" y="6200140"/>
            <a:ext cx="13199900" cy="3469005"/>
          </a:xfrm>
          <a:prstGeom prst="rect">
            <a:avLst/>
          </a:prstGeom>
        </p:spPr>
        <p:txBody>
          <a:bodyPr anchor="t" rtlCol="false" tIns="0" lIns="0" bIns="0" rIns="0">
            <a:spAutoFit/>
          </a:bodyPr>
          <a:lstStyle/>
          <a:p>
            <a:pPr algn="l">
              <a:lnSpc>
                <a:spcPts val="2520"/>
              </a:lnSpc>
            </a:pPr>
            <a:r>
              <a:rPr lang="en-US" sz="1800">
                <a:solidFill>
                  <a:srgbClr val="FFFFFF"/>
                </a:solidFill>
                <a:latin typeface="Poppins"/>
                <a:ea typeface="Poppins"/>
                <a:cs typeface="Poppins"/>
                <a:sym typeface="Poppins"/>
              </a:rPr>
              <a:t>Tuturan Osing: “Riko madyang ambi paran?”</a:t>
            </a:r>
          </a:p>
          <a:p>
            <a:pPr algn="l">
              <a:lnSpc>
                <a:spcPts val="2520"/>
              </a:lnSpc>
            </a:pPr>
            <a:r>
              <a:rPr lang="en-US" sz="1800">
                <a:solidFill>
                  <a:srgbClr val="FFFFFF"/>
                </a:solidFill>
                <a:latin typeface="Poppins"/>
                <a:ea typeface="Poppins"/>
                <a:cs typeface="Poppins"/>
                <a:sym typeface="Poppins"/>
              </a:rPr>
              <a:t>Makna: Kamu makan dengan apa?</a:t>
            </a:r>
          </a:p>
          <a:p>
            <a:pPr algn="l">
              <a:lnSpc>
                <a:spcPts val="2520"/>
              </a:lnSpc>
            </a:pPr>
            <a:r>
              <a:rPr lang="en-US" sz="1800">
                <a:solidFill>
                  <a:srgbClr val="FFFFFF"/>
                </a:solidFill>
                <a:latin typeface="Poppins"/>
                <a:ea typeface="Poppins"/>
                <a:cs typeface="Poppins"/>
                <a:sym typeface="Poppins"/>
              </a:rPr>
              <a:t>Padanan Jawa: Kowe mangan karo opo?</a:t>
            </a:r>
          </a:p>
          <a:p>
            <a:pPr algn="l">
              <a:lnSpc>
                <a:spcPts val="2520"/>
              </a:lnSpc>
            </a:pPr>
            <a:r>
              <a:rPr lang="en-US" sz="1800">
                <a:solidFill>
                  <a:srgbClr val="FFFFFF"/>
                </a:solidFill>
                <a:latin typeface="Poppins"/>
                <a:ea typeface="Poppins"/>
                <a:cs typeface="Poppins"/>
                <a:sym typeface="Poppins"/>
              </a:rPr>
              <a:t>Tuturan ini menunjukkan beberapa perbedaan antara dialek Osing dan dialek Jawa, khususnya pada kata riko, madyang, ambi, dan paran. Kata riko berarti “kamu” dan menggantikan kowe dalam bahasa Jawa. Penggunaan riko mencerminkan cara bertutur yang lebih akrab namun tetap sopan, yang menggambarkan norma kesantunan tutur masyarakat Osing sebagaimana dibahas oleh (Astutik et al. 2023) dalam kajian mengenai etiket linguistik Osing. Sementara itu, kata madyang (“makan”) berbeda dari mangan dalam bahasa Jawa sehingga menunjukkan kemandirian leksikal dialek Osing.</a:t>
            </a:r>
          </a:p>
          <a:p>
            <a:pPr algn="l">
              <a:lnSpc>
                <a:spcPts val="2520"/>
              </a:lnSpc>
            </a:pPr>
          </a:p>
          <a:p>
            <a:pPr algn="l">
              <a:lnSpc>
                <a:spcPts val="252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07</a:t>
            </a:r>
          </a:p>
        </p:txBody>
      </p:sp>
      <p:grpSp>
        <p:nvGrpSpPr>
          <p:cNvPr name="Group 3" id="3"/>
          <p:cNvGrpSpPr/>
          <p:nvPr/>
        </p:nvGrpSpPr>
        <p:grpSpPr>
          <a:xfrm rot="0">
            <a:off x="1028700" y="9059736"/>
            <a:ext cx="198564" cy="19856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523787" y="9059736"/>
            <a:ext cx="198564" cy="19856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297175" y="9059736"/>
            <a:ext cx="198564" cy="19856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6792261" y="9059736"/>
            <a:ext cx="198564" cy="19856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65650" y="9059736"/>
            <a:ext cx="198564" cy="19856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7060736" y="9059736"/>
            <a:ext cx="198564" cy="19856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632037" y="5435945"/>
            <a:ext cx="198564" cy="19856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7632037" y="4652836"/>
            <a:ext cx="198564" cy="19856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27" id="27"/>
          <p:cNvSpPr/>
          <p:nvPr/>
        </p:nvSpPr>
        <p:spPr>
          <a:xfrm flipV="true">
            <a:off x="2069115" y="2779868"/>
            <a:ext cx="19731" cy="914400"/>
          </a:xfrm>
          <a:prstGeom prst="line">
            <a:avLst/>
          </a:prstGeom>
          <a:ln cap="rnd" w="19050">
            <a:solidFill>
              <a:srgbClr val="013148"/>
            </a:solidFill>
            <a:prstDash val="solid"/>
            <a:headEnd type="none" len="sm" w="sm"/>
            <a:tailEnd type="none" len="sm" w="sm"/>
          </a:ln>
        </p:spPr>
      </p:sp>
      <p:sp>
        <p:nvSpPr>
          <p:cNvPr name="TextBox 28" id="28"/>
          <p:cNvSpPr txBox="true"/>
          <p:nvPr/>
        </p:nvSpPr>
        <p:spPr>
          <a:xfrm rot="0">
            <a:off x="2366200" y="2798918"/>
            <a:ext cx="5591040" cy="895350"/>
          </a:xfrm>
          <a:prstGeom prst="rect">
            <a:avLst/>
          </a:prstGeom>
        </p:spPr>
        <p:txBody>
          <a:bodyPr anchor="t" rtlCol="false" tIns="0" lIns="0" bIns="0" rIns="0">
            <a:spAutoFit/>
          </a:bodyPr>
          <a:lstStyle/>
          <a:p>
            <a:pPr algn="l">
              <a:lnSpc>
                <a:spcPts val="6300"/>
              </a:lnSpc>
            </a:pPr>
            <a:r>
              <a:rPr lang="en-US" sz="6000" b="true">
                <a:solidFill>
                  <a:srgbClr val="013148"/>
                </a:solidFill>
                <a:latin typeface="Poppins Semi-Bold"/>
                <a:ea typeface="Poppins Semi-Bold"/>
                <a:cs typeface="Poppins Semi-Bold"/>
                <a:sym typeface="Poppins Semi-Bold"/>
              </a:rPr>
              <a:t>SIMPULAN</a:t>
            </a:r>
          </a:p>
        </p:txBody>
      </p:sp>
      <p:sp>
        <p:nvSpPr>
          <p:cNvPr name="TextBox 29" id="29"/>
          <p:cNvSpPr txBox="true"/>
          <p:nvPr/>
        </p:nvSpPr>
        <p:spPr>
          <a:xfrm rot="0">
            <a:off x="2649435" y="4418711"/>
            <a:ext cx="12989130" cy="3070225"/>
          </a:xfrm>
          <a:prstGeom prst="rect">
            <a:avLst/>
          </a:prstGeom>
        </p:spPr>
        <p:txBody>
          <a:bodyPr anchor="t" rtlCol="false" tIns="0" lIns="0" bIns="0" rIns="0">
            <a:spAutoFit/>
          </a:bodyPr>
          <a:lstStyle/>
          <a:p>
            <a:pPr algn="just">
              <a:lnSpc>
                <a:spcPts val="3499"/>
              </a:lnSpc>
            </a:pPr>
            <a:r>
              <a:rPr lang="en-US" sz="2499" b="true">
                <a:solidFill>
                  <a:srgbClr val="000000"/>
                </a:solidFill>
                <a:latin typeface="Poppins Bold"/>
                <a:ea typeface="Poppins Bold"/>
                <a:cs typeface="Poppins Bold"/>
                <a:sym typeface="Poppins Bold"/>
              </a:rPr>
              <a:t>Dialek Osing di Kemiren memiliki ciri leksikal dan fonologis khas yang membedakannya dari bahasa Jawa, seperti penggunaan kata isun, riko, madyang, dan diftong /au/ pada turau. Bentuk-bentuk kebahasaan tersebut digunakan dalam percakapan sehari-hari dan mencerminkan identitas sosial masyarakat Osing yang masih kuat. Pemakaian dialek ini menandai keanggotaan komunitas, memperkuat rasa kebersamaan, dan menjadi simbol kebanggaan budaya masyarakat Kemiren.</a:t>
            </a:r>
          </a:p>
        </p:txBody>
      </p:sp>
      <p:sp>
        <p:nvSpPr>
          <p:cNvPr name="TextBox 30" id="30"/>
          <p:cNvSpPr txBox="true"/>
          <p:nvPr/>
        </p:nvSpPr>
        <p:spPr>
          <a:xfrm rot="0">
            <a:off x="10173139" y="7047611"/>
            <a:ext cx="875336" cy="441325"/>
          </a:xfrm>
          <a:prstGeom prst="rect">
            <a:avLst/>
          </a:prstGeom>
        </p:spPr>
        <p:txBody>
          <a:bodyPr anchor="t" rtlCol="false" tIns="0" lIns="0" bIns="0" rIns="0">
            <a:spAutoFit/>
          </a:bodyPr>
          <a:lstStyle/>
          <a:p>
            <a:pPr algn="ctr">
              <a:lnSpc>
                <a:spcPts val="3499"/>
              </a:lnSpc>
            </a:pPr>
            <a:r>
              <a:rPr lang="en-US" sz="2499" b="true">
                <a:solidFill>
                  <a:srgbClr val="FFFFFF"/>
                </a:solidFill>
                <a:latin typeface="Poppins Bold"/>
                <a:ea typeface="Poppins Bold"/>
                <a:cs typeface="Poppins Bold"/>
                <a:sym typeface="Poppins Bold"/>
              </a:rPr>
              <a:t>02</a:t>
            </a:r>
          </a:p>
        </p:txBody>
      </p:sp>
      <p:grpSp>
        <p:nvGrpSpPr>
          <p:cNvPr name="Group 31" id="31"/>
          <p:cNvGrpSpPr/>
          <p:nvPr/>
        </p:nvGrpSpPr>
        <p:grpSpPr>
          <a:xfrm rot="0">
            <a:off x="0" y="-225204"/>
            <a:ext cx="18288000" cy="1803404"/>
            <a:chOff x="0" y="0"/>
            <a:chExt cx="4816593" cy="474971"/>
          </a:xfrm>
        </p:grpSpPr>
        <p:sp>
          <p:nvSpPr>
            <p:cNvPr name="Freeform 32" id="32"/>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33" id="33"/>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5" id="35"/>
          <p:cNvSpPr txBox="true"/>
          <p:nvPr/>
        </p:nvSpPr>
        <p:spPr>
          <a:xfrm rot="0">
            <a:off x="1664932" y="727117"/>
            <a:ext cx="2632110" cy="1195070"/>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a:p>
            <a:pPr algn="l">
              <a:lnSpc>
                <a:spcPts val="2380"/>
              </a:lnSpc>
            </a:pPr>
          </a:p>
        </p:txBody>
      </p:sp>
      <p:sp>
        <p:nvSpPr>
          <p:cNvPr name="TextBox 36" id="36"/>
          <p:cNvSpPr txBox="true"/>
          <p:nvPr/>
        </p:nvSpPr>
        <p:spPr>
          <a:xfrm rot="0">
            <a:off x="14627190" y="727005"/>
            <a:ext cx="2632110" cy="309208"/>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Sarjana Pendidikan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08</a:t>
            </a:r>
          </a:p>
        </p:txBody>
      </p:sp>
      <p:grpSp>
        <p:nvGrpSpPr>
          <p:cNvPr name="Group 3" id="3"/>
          <p:cNvGrpSpPr/>
          <p:nvPr/>
        </p:nvGrpSpPr>
        <p:grpSpPr>
          <a:xfrm rot="0">
            <a:off x="1028700" y="9059736"/>
            <a:ext cx="198564" cy="19856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523787" y="9059736"/>
            <a:ext cx="198564" cy="19856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297175" y="9059736"/>
            <a:ext cx="198564" cy="19856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6792261" y="9059736"/>
            <a:ext cx="198564" cy="19856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65650" y="9059736"/>
            <a:ext cx="198564" cy="19856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7060736" y="9059736"/>
            <a:ext cx="198564" cy="19856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632037" y="5435945"/>
            <a:ext cx="198564" cy="19856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7632037" y="4652836"/>
            <a:ext cx="198564" cy="19856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27" id="27"/>
          <p:cNvSpPr/>
          <p:nvPr/>
        </p:nvSpPr>
        <p:spPr>
          <a:xfrm flipV="true">
            <a:off x="2069115" y="2779868"/>
            <a:ext cx="19731" cy="914400"/>
          </a:xfrm>
          <a:prstGeom prst="line">
            <a:avLst/>
          </a:prstGeom>
          <a:ln cap="rnd" w="19050">
            <a:solidFill>
              <a:srgbClr val="013148"/>
            </a:solidFill>
            <a:prstDash val="solid"/>
            <a:headEnd type="none" len="sm" w="sm"/>
            <a:tailEnd type="none" len="sm" w="sm"/>
          </a:ln>
        </p:spPr>
      </p:sp>
      <p:sp>
        <p:nvSpPr>
          <p:cNvPr name="TextBox 28" id="28"/>
          <p:cNvSpPr txBox="true"/>
          <p:nvPr/>
        </p:nvSpPr>
        <p:spPr>
          <a:xfrm rot="0">
            <a:off x="2366200" y="2798918"/>
            <a:ext cx="5591040" cy="895350"/>
          </a:xfrm>
          <a:prstGeom prst="rect">
            <a:avLst/>
          </a:prstGeom>
        </p:spPr>
        <p:txBody>
          <a:bodyPr anchor="t" rtlCol="false" tIns="0" lIns="0" bIns="0" rIns="0">
            <a:spAutoFit/>
          </a:bodyPr>
          <a:lstStyle/>
          <a:p>
            <a:pPr algn="l">
              <a:lnSpc>
                <a:spcPts val="6300"/>
              </a:lnSpc>
            </a:pPr>
            <a:r>
              <a:rPr lang="en-US" sz="6000" b="true">
                <a:solidFill>
                  <a:srgbClr val="013148"/>
                </a:solidFill>
                <a:latin typeface="Poppins Semi-Bold"/>
                <a:ea typeface="Poppins Semi-Bold"/>
                <a:cs typeface="Poppins Semi-Bold"/>
                <a:sym typeface="Poppins Semi-Bold"/>
              </a:rPr>
              <a:t>REKOMENDASI </a:t>
            </a:r>
          </a:p>
        </p:txBody>
      </p:sp>
      <p:sp>
        <p:nvSpPr>
          <p:cNvPr name="TextBox 29" id="29"/>
          <p:cNvSpPr txBox="true"/>
          <p:nvPr/>
        </p:nvSpPr>
        <p:spPr>
          <a:xfrm rot="0">
            <a:off x="2366200" y="4282821"/>
            <a:ext cx="11461672" cy="3018790"/>
          </a:xfrm>
          <a:prstGeom prst="rect">
            <a:avLst/>
          </a:prstGeom>
        </p:spPr>
        <p:txBody>
          <a:bodyPr anchor="t" rtlCol="false" tIns="0" lIns="0" bIns="0" rIns="0">
            <a:spAutoFit/>
          </a:bodyPr>
          <a:lstStyle/>
          <a:p>
            <a:pPr algn="just" marL="734059" indent="-367030" lvl="1">
              <a:lnSpc>
                <a:spcPts val="4759"/>
              </a:lnSpc>
              <a:buFont typeface="Arial"/>
              <a:buChar char="•"/>
            </a:pPr>
            <a:r>
              <a:rPr lang="en-US" sz="3399">
                <a:solidFill>
                  <a:srgbClr val="000000"/>
                </a:solidFill>
                <a:latin typeface="Poppins"/>
                <a:ea typeface="Poppins"/>
                <a:cs typeface="Poppins"/>
                <a:sym typeface="Poppins"/>
              </a:rPr>
              <a:t>Meneliti pergeseran bahasa pada generasi muda Osing,</a:t>
            </a:r>
          </a:p>
          <a:p>
            <a:pPr algn="just" marL="734059" indent="-367030" lvl="1">
              <a:lnSpc>
                <a:spcPts val="4759"/>
              </a:lnSpc>
              <a:buFont typeface="Arial"/>
              <a:buChar char="•"/>
            </a:pPr>
            <a:r>
              <a:rPr lang="en-US" sz="3399">
                <a:solidFill>
                  <a:srgbClr val="000000"/>
                </a:solidFill>
                <a:latin typeface="Poppins"/>
                <a:ea typeface="Poppins"/>
                <a:cs typeface="Poppins"/>
                <a:sym typeface="Poppins"/>
              </a:rPr>
              <a:t>Me</a:t>
            </a:r>
            <a:r>
              <a:rPr lang="en-US" sz="3399">
                <a:solidFill>
                  <a:srgbClr val="000000"/>
                </a:solidFill>
                <a:latin typeface="Poppins"/>
                <a:ea typeface="Poppins"/>
                <a:cs typeface="Poppins"/>
                <a:sym typeface="Poppins"/>
              </a:rPr>
              <a:t>ngkaji fungsi dialek Osing dalam ranah lain,</a:t>
            </a:r>
          </a:p>
          <a:p>
            <a:pPr algn="just" marL="734059" indent="-367030" lvl="1">
              <a:lnSpc>
                <a:spcPts val="4759"/>
              </a:lnSpc>
              <a:buFont typeface="Arial"/>
              <a:buChar char="•"/>
            </a:pPr>
            <a:r>
              <a:rPr lang="en-US" sz="3399">
                <a:solidFill>
                  <a:srgbClr val="000000"/>
                </a:solidFill>
                <a:latin typeface="Poppins"/>
                <a:ea typeface="Poppins"/>
                <a:cs typeface="Poppins"/>
                <a:sym typeface="Poppins"/>
              </a:rPr>
              <a:t>M</a:t>
            </a:r>
            <a:r>
              <a:rPr lang="en-US" sz="3399">
                <a:solidFill>
                  <a:srgbClr val="000000"/>
                </a:solidFill>
                <a:latin typeface="Poppins"/>
                <a:ea typeface="Poppins"/>
                <a:cs typeface="Poppins"/>
                <a:sym typeface="Poppins"/>
              </a:rPr>
              <a:t>eneliti aspek pragmatik dalam tuturan Osing,</a:t>
            </a:r>
          </a:p>
          <a:p>
            <a:pPr algn="just">
              <a:lnSpc>
                <a:spcPts val="4759"/>
              </a:lnSpc>
            </a:pPr>
          </a:p>
        </p:txBody>
      </p:sp>
      <p:sp>
        <p:nvSpPr>
          <p:cNvPr name="TextBox 30" id="30"/>
          <p:cNvSpPr txBox="true"/>
          <p:nvPr/>
        </p:nvSpPr>
        <p:spPr>
          <a:xfrm rot="0">
            <a:off x="10173139" y="7047611"/>
            <a:ext cx="875336" cy="441325"/>
          </a:xfrm>
          <a:prstGeom prst="rect">
            <a:avLst/>
          </a:prstGeom>
        </p:spPr>
        <p:txBody>
          <a:bodyPr anchor="t" rtlCol="false" tIns="0" lIns="0" bIns="0" rIns="0">
            <a:spAutoFit/>
          </a:bodyPr>
          <a:lstStyle/>
          <a:p>
            <a:pPr algn="ctr">
              <a:lnSpc>
                <a:spcPts val="3499"/>
              </a:lnSpc>
            </a:pPr>
            <a:r>
              <a:rPr lang="en-US" sz="2499" b="true">
                <a:solidFill>
                  <a:srgbClr val="FFFFFF"/>
                </a:solidFill>
                <a:latin typeface="Poppins Bold"/>
                <a:ea typeface="Poppins Bold"/>
                <a:cs typeface="Poppins Bold"/>
                <a:sym typeface="Poppins Bold"/>
              </a:rPr>
              <a:t>02</a:t>
            </a:r>
          </a:p>
        </p:txBody>
      </p:sp>
      <p:grpSp>
        <p:nvGrpSpPr>
          <p:cNvPr name="Group 31" id="31"/>
          <p:cNvGrpSpPr/>
          <p:nvPr/>
        </p:nvGrpSpPr>
        <p:grpSpPr>
          <a:xfrm rot="0">
            <a:off x="0" y="-225204"/>
            <a:ext cx="18288000" cy="1803404"/>
            <a:chOff x="0" y="0"/>
            <a:chExt cx="4816593" cy="474971"/>
          </a:xfrm>
        </p:grpSpPr>
        <p:sp>
          <p:nvSpPr>
            <p:cNvPr name="Freeform 32" id="32"/>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33" id="33"/>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5" id="35"/>
          <p:cNvSpPr txBox="true"/>
          <p:nvPr/>
        </p:nvSpPr>
        <p:spPr>
          <a:xfrm rot="0">
            <a:off x="1664932" y="727117"/>
            <a:ext cx="2632110" cy="1195070"/>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a:p>
            <a:pPr algn="l">
              <a:lnSpc>
                <a:spcPts val="2380"/>
              </a:lnSpc>
            </a:pPr>
          </a:p>
        </p:txBody>
      </p:sp>
      <p:sp>
        <p:nvSpPr>
          <p:cNvPr name="TextBox 36" id="36"/>
          <p:cNvSpPr txBox="true"/>
          <p:nvPr/>
        </p:nvSpPr>
        <p:spPr>
          <a:xfrm rot="0">
            <a:off x="14627190" y="727005"/>
            <a:ext cx="2632110" cy="309208"/>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Sarjana Pendidikan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468850" y="4889500"/>
            <a:ext cx="524938" cy="441325"/>
          </a:xfrm>
          <a:prstGeom prst="rect">
            <a:avLst/>
          </a:prstGeom>
        </p:spPr>
        <p:txBody>
          <a:bodyPr anchor="t" rtlCol="false" tIns="0" lIns="0" bIns="0" rIns="0">
            <a:spAutoFit/>
          </a:bodyPr>
          <a:lstStyle/>
          <a:p>
            <a:pPr algn="ctr">
              <a:lnSpc>
                <a:spcPts val="3499"/>
              </a:lnSpc>
            </a:pPr>
            <a:r>
              <a:rPr lang="en-US" sz="2499" b="true">
                <a:solidFill>
                  <a:srgbClr val="000000"/>
                </a:solidFill>
                <a:latin typeface="Poppins Heavy"/>
                <a:ea typeface="Poppins Heavy"/>
                <a:cs typeface="Poppins Heavy"/>
                <a:sym typeface="Poppins Heavy"/>
              </a:rPr>
              <a:t>09</a:t>
            </a:r>
          </a:p>
        </p:txBody>
      </p:sp>
      <p:grpSp>
        <p:nvGrpSpPr>
          <p:cNvPr name="Group 3" id="3"/>
          <p:cNvGrpSpPr/>
          <p:nvPr/>
        </p:nvGrpSpPr>
        <p:grpSpPr>
          <a:xfrm rot="0">
            <a:off x="1028700" y="9059736"/>
            <a:ext cx="198564" cy="19856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523787" y="9059736"/>
            <a:ext cx="198564" cy="19856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297175" y="9059736"/>
            <a:ext cx="198564" cy="19856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6792261" y="9059736"/>
            <a:ext cx="198564" cy="19856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65650" y="9059736"/>
            <a:ext cx="198564" cy="19856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7060736" y="9059736"/>
            <a:ext cx="198564" cy="19856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632037" y="5435945"/>
            <a:ext cx="198564" cy="19856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7632037" y="4652836"/>
            <a:ext cx="198564" cy="19856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27" id="27"/>
          <p:cNvSpPr/>
          <p:nvPr/>
        </p:nvSpPr>
        <p:spPr>
          <a:xfrm flipV="true">
            <a:off x="2069115" y="2779868"/>
            <a:ext cx="19731" cy="914400"/>
          </a:xfrm>
          <a:prstGeom prst="line">
            <a:avLst/>
          </a:prstGeom>
          <a:ln cap="rnd" w="19050">
            <a:solidFill>
              <a:srgbClr val="013148"/>
            </a:solidFill>
            <a:prstDash val="solid"/>
            <a:headEnd type="none" len="sm" w="sm"/>
            <a:tailEnd type="none" len="sm" w="sm"/>
          </a:ln>
        </p:spPr>
      </p:sp>
      <p:sp>
        <p:nvSpPr>
          <p:cNvPr name="TextBox 28" id="28"/>
          <p:cNvSpPr txBox="true"/>
          <p:nvPr/>
        </p:nvSpPr>
        <p:spPr>
          <a:xfrm rot="0">
            <a:off x="2366200" y="2798918"/>
            <a:ext cx="8244607" cy="895350"/>
          </a:xfrm>
          <a:prstGeom prst="rect">
            <a:avLst/>
          </a:prstGeom>
        </p:spPr>
        <p:txBody>
          <a:bodyPr anchor="t" rtlCol="false" tIns="0" lIns="0" bIns="0" rIns="0">
            <a:spAutoFit/>
          </a:bodyPr>
          <a:lstStyle/>
          <a:p>
            <a:pPr algn="l">
              <a:lnSpc>
                <a:spcPts val="6300"/>
              </a:lnSpc>
            </a:pPr>
            <a:r>
              <a:rPr lang="en-US" sz="6000" b="true">
                <a:solidFill>
                  <a:srgbClr val="013148"/>
                </a:solidFill>
                <a:latin typeface="Poppins Bold"/>
                <a:ea typeface="Poppins Bold"/>
                <a:cs typeface="Poppins Bold"/>
                <a:sym typeface="Poppins Bold"/>
              </a:rPr>
              <a:t>PROSES PUBLIKASI</a:t>
            </a:r>
          </a:p>
        </p:txBody>
      </p:sp>
      <p:sp>
        <p:nvSpPr>
          <p:cNvPr name="TextBox 29" id="29"/>
          <p:cNvSpPr txBox="true"/>
          <p:nvPr/>
        </p:nvSpPr>
        <p:spPr>
          <a:xfrm rot="0">
            <a:off x="2649435" y="4418711"/>
            <a:ext cx="12989130" cy="3946525"/>
          </a:xfrm>
          <a:prstGeom prst="rect">
            <a:avLst/>
          </a:prstGeom>
        </p:spPr>
        <p:txBody>
          <a:bodyPr anchor="t" rtlCol="false" tIns="0" lIns="0" bIns="0" rIns="0">
            <a:spAutoFit/>
          </a:bodyPr>
          <a:lstStyle/>
          <a:p>
            <a:pPr algn="just" marL="539749" indent="-269875" lvl="1">
              <a:lnSpc>
                <a:spcPts val="3499"/>
              </a:lnSpc>
              <a:buFont typeface="Arial"/>
              <a:buChar char="•"/>
            </a:pPr>
            <a:r>
              <a:rPr lang="en-US" sz="2499">
                <a:solidFill>
                  <a:srgbClr val="000000"/>
                </a:solidFill>
                <a:latin typeface="Poppins"/>
                <a:ea typeface="Poppins"/>
                <a:cs typeface="Poppins"/>
                <a:sym typeface="Poppins"/>
              </a:rPr>
              <a:t>Penyusunan artikel sesuai template jurnal.</a:t>
            </a:r>
          </a:p>
          <a:p>
            <a:pPr algn="just" marL="539749" indent="-269875" lvl="1">
              <a:lnSpc>
                <a:spcPts val="3499"/>
              </a:lnSpc>
              <a:buFont typeface="Arial"/>
              <a:buChar char="•"/>
            </a:pPr>
            <a:r>
              <a:rPr lang="en-US" sz="2499">
                <a:solidFill>
                  <a:srgbClr val="000000"/>
                </a:solidFill>
                <a:latin typeface="Poppins"/>
                <a:ea typeface="Poppins"/>
                <a:cs typeface="Poppins"/>
                <a:sym typeface="Poppins"/>
              </a:rPr>
              <a:t>Submit ke sistem jurnal.</a:t>
            </a:r>
          </a:p>
          <a:p>
            <a:pPr algn="just" marL="539749" indent="-269875" lvl="1">
              <a:lnSpc>
                <a:spcPts val="3499"/>
              </a:lnSpc>
              <a:buFont typeface="Arial"/>
              <a:buChar char="•"/>
            </a:pPr>
            <a:r>
              <a:rPr lang="en-US" sz="2499">
                <a:solidFill>
                  <a:srgbClr val="000000"/>
                </a:solidFill>
                <a:latin typeface="Poppins"/>
                <a:ea typeface="Poppins"/>
                <a:cs typeface="Poppins"/>
                <a:sym typeface="Poppins"/>
              </a:rPr>
              <a:t>Screening editor (cek kesesuaian topik &amp; plagiasi).</a:t>
            </a:r>
          </a:p>
          <a:p>
            <a:pPr algn="just" marL="539749" indent="-269875" lvl="1">
              <a:lnSpc>
                <a:spcPts val="3499"/>
              </a:lnSpc>
              <a:buFont typeface="Arial"/>
              <a:buChar char="•"/>
            </a:pPr>
            <a:r>
              <a:rPr lang="en-US" sz="2499">
                <a:solidFill>
                  <a:srgbClr val="000000"/>
                </a:solidFill>
                <a:latin typeface="Poppins"/>
                <a:ea typeface="Poppins"/>
                <a:cs typeface="Poppins"/>
                <a:sym typeface="Poppins"/>
              </a:rPr>
              <a:t>Rev</a:t>
            </a:r>
            <a:r>
              <a:rPr lang="en-US" sz="2499">
                <a:solidFill>
                  <a:srgbClr val="000000"/>
                </a:solidFill>
                <a:latin typeface="Poppins"/>
                <a:ea typeface="Poppins"/>
                <a:cs typeface="Poppins"/>
                <a:sym typeface="Poppins"/>
              </a:rPr>
              <a:t>iew oleh reviewer (1-2 kali).</a:t>
            </a:r>
          </a:p>
          <a:p>
            <a:pPr algn="just" marL="539749" indent="-269875" lvl="1">
              <a:lnSpc>
                <a:spcPts val="3499"/>
              </a:lnSpc>
              <a:buFont typeface="Arial"/>
              <a:buChar char="•"/>
            </a:pPr>
            <a:r>
              <a:rPr lang="en-US" sz="2499">
                <a:solidFill>
                  <a:srgbClr val="000000"/>
                </a:solidFill>
                <a:latin typeface="Poppins"/>
                <a:ea typeface="Poppins"/>
                <a:cs typeface="Poppins"/>
                <a:sym typeface="Poppins"/>
              </a:rPr>
              <a:t>Revisi artikel sesuai masukan reviewer.</a:t>
            </a:r>
          </a:p>
          <a:p>
            <a:pPr algn="just" marL="539749" indent="-269875" lvl="1">
              <a:lnSpc>
                <a:spcPts val="3499"/>
              </a:lnSpc>
              <a:buFont typeface="Arial"/>
              <a:buChar char="•"/>
            </a:pPr>
            <a:r>
              <a:rPr lang="en-US" sz="2499">
                <a:solidFill>
                  <a:srgbClr val="000000"/>
                </a:solidFill>
                <a:latin typeface="Poppins"/>
                <a:ea typeface="Poppins"/>
                <a:cs typeface="Poppins"/>
                <a:sym typeface="Poppins"/>
              </a:rPr>
              <a:t>Final acceptance dari editor.</a:t>
            </a:r>
          </a:p>
          <a:p>
            <a:pPr algn="just" marL="539749" indent="-269875" lvl="1">
              <a:lnSpc>
                <a:spcPts val="3499"/>
              </a:lnSpc>
              <a:buFont typeface="Arial"/>
              <a:buChar char="•"/>
            </a:pPr>
            <a:r>
              <a:rPr lang="en-US" sz="2499">
                <a:solidFill>
                  <a:srgbClr val="000000"/>
                </a:solidFill>
                <a:latin typeface="Poppins"/>
                <a:ea typeface="Poppins"/>
                <a:cs typeface="Poppins"/>
                <a:sym typeface="Poppins"/>
              </a:rPr>
              <a:t>Layo</a:t>
            </a:r>
            <a:r>
              <a:rPr lang="en-US" sz="2499">
                <a:solidFill>
                  <a:srgbClr val="000000"/>
                </a:solidFill>
                <a:latin typeface="Poppins"/>
                <a:ea typeface="Poppins"/>
                <a:cs typeface="Poppins"/>
                <a:sym typeface="Poppins"/>
              </a:rPr>
              <a:t>uting &amp; proofreading oleh tim jurnal.</a:t>
            </a:r>
          </a:p>
          <a:p>
            <a:pPr algn="just" marL="539749" indent="-269875" lvl="1">
              <a:lnSpc>
                <a:spcPts val="3499"/>
              </a:lnSpc>
              <a:buFont typeface="Arial"/>
              <a:buChar char="•"/>
            </a:pPr>
            <a:r>
              <a:rPr lang="en-US" sz="2499">
                <a:solidFill>
                  <a:srgbClr val="000000"/>
                </a:solidFill>
                <a:latin typeface="Poppins"/>
                <a:ea typeface="Poppins"/>
                <a:cs typeface="Poppins"/>
                <a:sym typeface="Poppins"/>
              </a:rPr>
              <a:t>Artikel terbit dalam edisi jurnal.</a:t>
            </a:r>
          </a:p>
          <a:p>
            <a:pPr algn="just">
              <a:lnSpc>
                <a:spcPts val="3499"/>
              </a:lnSpc>
            </a:pPr>
          </a:p>
        </p:txBody>
      </p:sp>
      <p:sp>
        <p:nvSpPr>
          <p:cNvPr name="TextBox 30" id="30"/>
          <p:cNvSpPr txBox="true"/>
          <p:nvPr/>
        </p:nvSpPr>
        <p:spPr>
          <a:xfrm rot="0">
            <a:off x="10173139" y="7047611"/>
            <a:ext cx="875336" cy="441325"/>
          </a:xfrm>
          <a:prstGeom prst="rect">
            <a:avLst/>
          </a:prstGeom>
        </p:spPr>
        <p:txBody>
          <a:bodyPr anchor="t" rtlCol="false" tIns="0" lIns="0" bIns="0" rIns="0">
            <a:spAutoFit/>
          </a:bodyPr>
          <a:lstStyle/>
          <a:p>
            <a:pPr algn="ctr">
              <a:lnSpc>
                <a:spcPts val="3499"/>
              </a:lnSpc>
            </a:pPr>
            <a:r>
              <a:rPr lang="en-US" sz="2499" b="true">
                <a:solidFill>
                  <a:srgbClr val="FFFFFF"/>
                </a:solidFill>
                <a:latin typeface="Poppins Bold"/>
                <a:ea typeface="Poppins Bold"/>
                <a:cs typeface="Poppins Bold"/>
                <a:sym typeface="Poppins Bold"/>
              </a:rPr>
              <a:t>02</a:t>
            </a:r>
          </a:p>
        </p:txBody>
      </p:sp>
      <p:grpSp>
        <p:nvGrpSpPr>
          <p:cNvPr name="Group 31" id="31"/>
          <p:cNvGrpSpPr/>
          <p:nvPr/>
        </p:nvGrpSpPr>
        <p:grpSpPr>
          <a:xfrm rot="0">
            <a:off x="0" y="-225204"/>
            <a:ext cx="18288000" cy="1803404"/>
            <a:chOff x="0" y="0"/>
            <a:chExt cx="4816593" cy="474971"/>
          </a:xfrm>
        </p:grpSpPr>
        <p:sp>
          <p:nvSpPr>
            <p:cNvPr name="Freeform 32" id="32"/>
            <p:cNvSpPr/>
            <p:nvPr/>
          </p:nvSpPr>
          <p:spPr>
            <a:xfrm flipH="false" flipV="false" rot="0">
              <a:off x="0" y="0"/>
              <a:ext cx="4816592" cy="474971"/>
            </a:xfrm>
            <a:custGeom>
              <a:avLst/>
              <a:gdLst/>
              <a:ahLst/>
              <a:cxnLst/>
              <a:rect r="r" b="b" t="t" l="l"/>
              <a:pathLst>
                <a:path h="474971" w="4816592">
                  <a:moveTo>
                    <a:pt x="8467" y="0"/>
                  </a:moveTo>
                  <a:lnTo>
                    <a:pt x="4808126" y="0"/>
                  </a:lnTo>
                  <a:cubicBezTo>
                    <a:pt x="4810371" y="0"/>
                    <a:pt x="4812525" y="892"/>
                    <a:pt x="4814113" y="2480"/>
                  </a:cubicBezTo>
                  <a:cubicBezTo>
                    <a:pt x="4815700" y="4068"/>
                    <a:pt x="4816592" y="6221"/>
                    <a:pt x="4816592" y="8467"/>
                  </a:cubicBezTo>
                  <a:lnTo>
                    <a:pt x="4816592" y="466504"/>
                  </a:lnTo>
                  <a:cubicBezTo>
                    <a:pt x="4816592" y="471180"/>
                    <a:pt x="4812802" y="474971"/>
                    <a:pt x="4808126" y="474971"/>
                  </a:cubicBezTo>
                  <a:lnTo>
                    <a:pt x="8467" y="474971"/>
                  </a:lnTo>
                  <a:cubicBezTo>
                    <a:pt x="3791" y="474971"/>
                    <a:pt x="0" y="471180"/>
                    <a:pt x="0" y="466504"/>
                  </a:cubicBezTo>
                  <a:lnTo>
                    <a:pt x="0" y="8467"/>
                  </a:lnTo>
                  <a:cubicBezTo>
                    <a:pt x="0" y="3791"/>
                    <a:pt x="3791" y="0"/>
                    <a:pt x="8467" y="0"/>
                  </a:cubicBezTo>
                  <a:close/>
                </a:path>
              </a:pathLst>
            </a:custGeom>
            <a:solidFill>
              <a:srgbClr val="00288D"/>
            </a:solidFill>
            <a:ln cap="sq">
              <a:noFill/>
              <a:prstDash val="solid"/>
              <a:miter/>
            </a:ln>
          </p:spPr>
        </p:sp>
        <p:sp>
          <p:nvSpPr>
            <p:cNvPr name="TextBox 33" id="33"/>
            <p:cNvSpPr txBox="true"/>
            <p:nvPr/>
          </p:nvSpPr>
          <p:spPr>
            <a:xfrm>
              <a:off x="0" y="-38100"/>
              <a:ext cx="4816593" cy="513071"/>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1028700" y="712683"/>
            <a:ext cx="467039" cy="323530"/>
          </a:xfrm>
          <a:custGeom>
            <a:avLst/>
            <a:gdLst/>
            <a:ahLst/>
            <a:cxnLst/>
            <a:rect r="r" b="b" t="t" l="l"/>
            <a:pathLst>
              <a:path h="323530" w="467039">
                <a:moveTo>
                  <a:pt x="0" y="0"/>
                </a:moveTo>
                <a:lnTo>
                  <a:pt x="467039" y="0"/>
                </a:lnTo>
                <a:lnTo>
                  <a:pt x="467039" y="323530"/>
                </a:lnTo>
                <a:lnTo>
                  <a:pt x="0" y="3235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5" id="35"/>
          <p:cNvSpPr txBox="true"/>
          <p:nvPr/>
        </p:nvSpPr>
        <p:spPr>
          <a:xfrm rot="0">
            <a:off x="1664932" y="727117"/>
            <a:ext cx="2632110" cy="1195070"/>
          </a:xfrm>
          <a:prstGeom prst="rect">
            <a:avLst/>
          </a:prstGeom>
        </p:spPr>
        <p:txBody>
          <a:bodyPr anchor="t" rtlCol="false" tIns="0" lIns="0" bIns="0" rIns="0">
            <a:spAutoFit/>
          </a:bodyPr>
          <a:lstStyle/>
          <a:p>
            <a:pPr algn="l">
              <a:lnSpc>
                <a:spcPts val="2380"/>
              </a:lnSpc>
            </a:pPr>
            <a:r>
              <a:rPr lang="en-US" sz="1700">
                <a:solidFill>
                  <a:srgbClr val="FFFFFF"/>
                </a:solidFill>
                <a:latin typeface="Poppins"/>
                <a:ea typeface="Poppins"/>
                <a:cs typeface="Poppins"/>
                <a:sym typeface="Poppins"/>
              </a:rPr>
              <a:t>Universitas muhammadiyah jember</a:t>
            </a:r>
          </a:p>
          <a:p>
            <a:pPr algn="l">
              <a:lnSpc>
                <a:spcPts val="2380"/>
              </a:lnSpc>
            </a:pPr>
          </a:p>
        </p:txBody>
      </p:sp>
      <p:sp>
        <p:nvSpPr>
          <p:cNvPr name="TextBox 36" id="36"/>
          <p:cNvSpPr txBox="true"/>
          <p:nvPr/>
        </p:nvSpPr>
        <p:spPr>
          <a:xfrm rot="0">
            <a:off x="14627190" y="727005"/>
            <a:ext cx="2632110" cy="309208"/>
          </a:xfrm>
          <a:prstGeom prst="rect">
            <a:avLst/>
          </a:prstGeom>
        </p:spPr>
        <p:txBody>
          <a:bodyPr anchor="t" rtlCol="false" tIns="0" lIns="0" bIns="0" rIns="0">
            <a:spAutoFit/>
          </a:bodyPr>
          <a:lstStyle/>
          <a:p>
            <a:pPr algn="r">
              <a:lnSpc>
                <a:spcPts val="2380"/>
              </a:lnSpc>
            </a:pPr>
            <a:r>
              <a:rPr lang="en-US" sz="1700" b="true">
                <a:solidFill>
                  <a:srgbClr val="FFFFFF"/>
                </a:solidFill>
                <a:latin typeface="Poppins Semi-Bold"/>
                <a:ea typeface="Poppins Semi-Bold"/>
                <a:cs typeface="Poppins Semi-Bold"/>
                <a:sym typeface="Poppins Semi-Bold"/>
              </a:rPr>
              <a:t>Sarjana Pendidikan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DAG4uHUuIPg</dc:identifier>
  <dcterms:modified xsi:type="dcterms:W3CDTF">2011-08-01T06:04:30Z</dcterms:modified>
  <cp:revision>1</cp:revision>
  <dc:title>Presentation Seminar Proposal Modern Biru Putih </dc:title>
</cp:coreProperties>
</file>