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Bebas Neue Cyrillic" charset="1" panose="02000506000000020004"/>
      <p:regular r:id="rId16"/>
    </p:embeddedFont>
    <p:embeddedFont>
      <p:font typeface="League Spartan" charset="1" panose="00000800000000000000"/>
      <p:regular r:id="rId17"/>
    </p:embeddedFont>
    <p:embeddedFont>
      <p:font typeface="Kollektif Bold" charset="1" panose="020B0604020101010102"/>
      <p:regular r:id="rId18"/>
    </p:embeddedFont>
    <p:embeddedFont>
      <p:font typeface="Kollektif" charset="1" panose="020B0604020101010102"/>
      <p:regular r:id="rId19"/>
    </p:embeddedFont>
    <p:embeddedFont>
      <p:font typeface="Libre Baskerville" charset="1" panose="020000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0.png" Type="http://schemas.openxmlformats.org/officeDocument/2006/relationships/image"/><Relationship Id="rId6"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png" Type="http://schemas.openxmlformats.org/officeDocument/2006/relationships/image"/><Relationship Id="rId6"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7" r="0" b="-37"/>
            </a:stretch>
          </a:blipFill>
        </p:spPr>
      </p:sp>
      <p:sp>
        <p:nvSpPr>
          <p:cNvPr name="Freeform 3" id="3"/>
          <p:cNvSpPr/>
          <p:nvPr/>
        </p:nvSpPr>
        <p:spPr>
          <a:xfrm flipH="false" flipV="false" rot="0">
            <a:off x="0" y="-3098144"/>
            <a:ext cx="17115526" cy="17115526"/>
          </a:xfrm>
          <a:custGeom>
            <a:avLst/>
            <a:gdLst/>
            <a:ahLst/>
            <a:cxnLst/>
            <a:rect r="r" b="b" t="t" l="l"/>
            <a:pathLst>
              <a:path h="17115526" w="17115526">
                <a:moveTo>
                  <a:pt x="0" y="0"/>
                </a:moveTo>
                <a:lnTo>
                  <a:pt x="17115526" y="0"/>
                </a:lnTo>
                <a:lnTo>
                  <a:pt x="17115526" y="17115526"/>
                </a:lnTo>
                <a:lnTo>
                  <a:pt x="0" y="171155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4568953" y="1912292"/>
            <a:ext cx="9150094" cy="1448120"/>
          </a:xfrm>
          <a:prstGeom prst="rect">
            <a:avLst/>
          </a:prstGeom>
        </p:spPr>
        <p:txBody>
          <a:bodyPr anchor="t" rtlCol="false" tIns="0" lIns="0" bIns="0" rIns="0">
            <a:spAutoFit/>
          </a:bodyPr>
          <a:lstStyle/>
          <a:p>
            <a:pPr algn="ctr">
              <a:lnSpc>
                <a:spcPts val="10880"/>
              </a:lnSpc>
            </a:pPr>
            <a:r>
              <a:rPr lang="en-US" sz="10880" spc="-456">
                <a:solidFill>
                  <a:srgbClr val="FFFFFF"/>
                </a:solidFill>
                <a:latin typeface="Bebas Neue Cyrillic"/>
                <a:ea typeface="Bebas Neue Cyrillic"/>
                <a:cs typeface="Bebas Neue Cyrillic"/>
                <a:sym typeface="Bebas Neue Cyrillic"/>
              </a:rPr>
              <a:t>Sidang TABS ARTIKEL</a:t>
            </a:r>
          </a:p>
        </p:txBody>
      </p:sp>
      <p:sp>
        <p:nvSpPr>
          <p:cNvPr name="TextBox 5" id="5"/>
          <p:cNvSpPr txBox="true"/>
          <p:nvPr/>
        </p:nvSpPr>
        <p:spPr>
          <a:xfrm rot="0">
            <a:off x="5984467" y="5191125"/>
            <a:ext cx="6319067" cy="698486"/>
          </a:xfrm>
          <a:prstGeom prst="rect">
            <a:avLst/>
          </a:prstGeom>
        </p:spPr>
        <p:txBody>
          <a:bodyPr anchor="t" rtlCol="false" tIns="0" lIns="0" bIns="0" rIns="0">
            <a:spAutoFit/>
          </a:bodyPr>
          <a:lstStyle/>
          <a:p>
            <a:pPr algn="ctr">
              <a:lnSpc>
                <a:spcPts val="2488"/>
              </a:lnSpc>
            </a:pPr>
            <a:r>
              <a:rPr lang="en-US" sz="2488" spc="-104">
                <a:solidFill>
                  <a:srgbClr val="FFFFFF"/>
                </a:solidFill>
                <a:latin typeface="League Spartan"/>
                <a:ea typeface="League Spartan"/>
                <a:cs typeface="League Spartan"/>
                <a:sym typeface="League Spartan"/>
              </a:rPr>
              <a:t>OLEH : AUDY YOURDIANSYAH FIRDAUS</a:t>
            </a:r>
          </a:p>
          <a:p>
            <a:pPr algn="ctr">
              <a:lnSpc>
                <a:spcPts val="3434"/>
              </a:lnSpc>
            </a:pPr>
            <a:r>
              <a:rPr lang="en-US" sz="2488" spc="-104">
                <a:solidFill>
                  <a:srgbClr val="FFFFFF"/>
                </a:solidFill>
                <a:latin typeface="League Spartan"/>
                <a:ea typeface="League Spartan"/>
                <a:cs typeface="League Spartan"/>
                <a:sym typeface="League Spartan"/>
              </a:rPr>
              <a:t>2210221043</a:t>
            </a:r>
          </a:p>
        </p:txBody>
      </p:sp>
      <p:sp>
        <p:nvSpPr>
          <p:cNvPr name="Freeform 6" id="6"/>
          <p:cNvSpPr/>
          <p:nvPr/>
        </p:nvSpPr>
        <p:spPr>
          <a:xfrm flipH="true" flipV="false" rot="0">
            <a:off x="9582850" y="-2798570"/>
            <a:ext cx="17115526" cy="17115526"/>
          </a:xfrm>
          <a:custGeom>
            <a:avLst/>
            <a:gdLst/>
            <a:ahLst/>
            <a:cxnLst/>
            <a:rect r="r" b="b" t="t" l="l"/>
            <a:pathLst>
              <a:path h="17115526" w="17115526">
                <a:moveTo>
                  <a:pt x="17115526" y="0"/>
                </a:moveTo>
                <a:lnTo>
                  <a:pt x="0" y="0"/>
                </a:lnTo>
                <a:lnTo>
                  <a:pt x="0" y="17115526"/>
                </a:lnTo>
                <a:lnTo>
                  <a:pt x="17115526" y="17115526"/>
                </a:lnTo>
                <a:lnTo>
                  <a:pt x="1711552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447110" y="3479510"/>
            <a:ext cx="17393779" cy="1535367"/>
          </a:xfrm>
          <a:prstGeom prst="rect">
            <a:avLst/>
          </a:prstGeom>
        </p:spPr>
        <p:txBody>
          <a:bodyPr anchor="t" rtlCol="false" tIns="0" lIns="0" bIns="0" rIns="0">
            <a:spAutoFit/>
          </a:bodyPr>
          <a:lstStyle/>
          <a:p>
            <a:pPr algn="ctr">
              <a:lnSpc>
                <a:spcPts val="5521"/>
              </a:lnSpc>
            </a:pPr>
            <a:r>
              <a:rPr lang="en-US" b="true" sz="5521" spc="-104">
                <a:solidFill>
                  <a:srgbClr val="FFFFFF"/>
                </a:solidFill>
                <a:latin typeface="Kollektif Bold"/>
                <a:ea typeface="Kollektif Bold"/>
                <a:cs typeface="Kollektif Bold"/>
                <a:sym typeface="Kollektif Bold"/>
              </a:rPr>
              <a:t>PERSONIFIKASI DALAM LIRIK LAGU KARYA REKAH :</a:t>
            </a:r>
          </a:p>
          <a:p>
            <a:pPr algn="ctr">
              <a:lnSpc>
                <a:spcPts val="5521"/>
              </a:lnSpc>
            </a:pPr>
            <a:r>
              <a:rPr lang="en-US" b="true" sz="5521" spc="-104">
                <a:solidFill>
                  <a:srgbClr val="FFFFFF"/>
                </a:solidFill>
                <a:latin typeface="Kollektif Bold"/>
                <a:ea typeface="Kollektif Bold"/>
                <a:cs typeface="Kollektif Bold"/>
                <a:sym typeface="Kollektif Bold"/>
              </a:rPr>
              <a:t>KAJIAN SEMANSINTAKSIS</a:t>
            </a:r>
          </a:p>
        </p:txBody>
      </p:sp>
      <p:sp>
        <p:nvSpPr>
          <p:cNvPr name="TextBox 8" id="8"/>
          <p:cNvSpPr txBox="true"/>
          <p:nvPr/>
        </p:nvSpPr>
        <p:spPr>
          <a:xfrm rot="0">
            <a:off x="0" y="8616639"/>
            <a:ext cx="6319067" cy="644525"/>
          </a:xfrm>
          <a:prstGeom prst="rect">
            <a:avLst/>
          </a:prstGeom>
        </p:spPr>
        <p:txBody>
          <a:bodyPr anchor="t" rtlCol="false" tIns="0" lIns="0" bIns="0" rIns="0">
            <a:spAutoFit/>
          </a:bodyPr>
          <a:lstStyle/>
          <a:p>
            <a:pPr algn="ctr">
              <a:lnSpc>
                <a:spcPts val="2499"/>
              </a:lnSpc>
            </a:pPr>
            <a:r>
              <a:rPr lang="en-US" sz="2499" spc="-104">
                <a:solidFill>
                  <a:srgbClr val="FFFFFF"/>
                </a:solidFill>
                <a:latin typeface="League Spartan"/>
                <a:ea typeface="League Spartan"/>
                <a:cs typeface="League Spartan"/>
                <a:sym typeface="League Spartan"/>
              </a:rPr>
              <a:t>DOSEN PENGUJI :</a:t>
            </a:r>
          </a:p>
          <a:p>
            <a:pPr algn="ctr">
              <a:lnSpc>
                <a:spcPts val="2499"/>
              </a:lnSpc>
            </a:pPr>
            <a:r>
              <a:rPr lang="en-US" sz="2499" spc="-104">
                <a:solidFill>
                  <a:srgbClr val="FFFFFF"/>
                </a:solidFill>
                <a:latin typeface="League Spartan"/>
                <a:ea typeface="League Spartan"/>
                <a:cs typeface="League Spartan"/>
                <a:sym typeface="League Spartan"/>
              </a:rPr>
              <a:t>Dr. Eka Nova Ali Vardani,M.Pd</a:t>
            </a:r>
          </a:p>
        </p:txBody>
      </p:sp>
      <p:sp>
        <p:nvSpPr>
          <p:cNvPr name="TextBox 9" id="9"/>
          <p:cNvSpPr txBox="true"/>
          <p:nvPr/>
        </p:nvSpPr>
        <p:spPr>
          <a:xfrm rot="0">
            <a:off x="12303533" y="8616639"/>
            <a:ext cx="6319067" cy="644525"/>
          </a:xfrm>
          <a:prstGeom prst="rect">
            <a:avLst/>
          </a:prstGeom>
        </p:spPr>
        <p:txBody>
          <a:bodyPr anchor="t" rtlCol="false" tIns="0" lIns="0" bIns="0" rIns="0">
            <a:spAutoFit/>
          </a:bodyPr>
          <a:lstStyle/>
          <a:p>
            <a:pPr algn="ctr">
              <a:lnSpc>
                <a:spcPts val="2499"/>
              </a:lnSpc>
            </a:pPr>
            <a:r>
              <a:rPr lang="en-US" sz="2499" spc="-104">
                <a:solidFill>
                  <a:srgbClr val="FFFFFF"/>
                </a:solidFill>
                <a:latin typeface="League Spartan"/>
                <a:ea typeface="League Spartan"/>
                <a:cs typeface="League Spartan"/>
                <a:sym typeface="League Spartan"/>
              </a:rPr>
              <a:t>DOSEN PEMBIMBING 2 :</a:t>
            </a:r>
          </a:p>
          <a:p>
            <a:pPr algn="ctr">
              <a:lnSpc>
                <a:spcPts val="2499"/>
              </a:lnSpc>
            </a:pPr>
            <a:r>
              <a:rPr lang="en-US" sz="2499" spc="-104">
                <a:solidFill>
                  <a:srgbClr val="FFFFFF"/>
                </a:solidFill>
                <a:latin typeface="League Spartan"/>
                <a:ea typeface="League Spartan"/>
                <a:cs typeface="League Spartan"/>
                <a:sym typeface="League Spartan"/>
              </a:rPr>
              <a:t> Dr. Astri Widyaruli A., M.A</a:t>
            </a:r>
          </a:p>
        </p:txBody>
      </p:sp>
      <p:grpSp>
        <p:nvGrpSpPr>
          <p:cNvPr name="Group 10" id="10"/>
          <p:cNvGrpSpPr/>
          <p:nvPr/>
        </p:nvGrpSpPr>
        <p:grpSpPr>
          <a:xfrm rot="0">
            <a:off x="469243" y="469243"/>
            <a:ext cx="1118914" cy="1118914"/>
            <a:chOff x="0" y="0"/>
            <a:chExt cx="13716000" cy="13716000"/>
          </a:xfrm>
        </p:grpSpPr>
        <p:sp>
          <p:nvSpPr>
            <p:cNvPr name="Freeform 11" id="11"/>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5"/>
              <a:stretch>
                <a:fillRect l="0" t="-223" r="0" b="-223"/>
              </a:stretch>
            </a:blipFill>
          </p:spPr>
        </p:sp>
      </p:grpSp>
      <p:sp>
        <p:nvSpPr>
          <p:cNvPr name="TextBox 12" id="12"/>
          <p:cNvSpPr txBox="true"/>
          <p:nvPr/>
        </p:nvSpPr>
        <p:spPr>
          <a:xfrm rot="0">
            <a:off x="5984467" y="8613775"/>
            <a:ext cx="6319067" cy="644525"/>
          </a:xfrm>
          <a:prstGeom prst="rect">
            <a:avLst/>
          </a:prstGeom>
        </p:spPr>
        <p:txBody>
          <a:bodyPr anchor="t" rtlCol="false" tIns="0" lIns="0" bIns="0" rIns="0">
            <a:spAutoFit/>
          </a:bodyPr>
          <a:lstStyle/>
          <a:p>
            <a:pPr algn="ctr">
              <a:lnSpc>
                <a:spcPts val="2499"/>
              </a:lnSpc>
            </a:pPr>
            <a:r>
              <a:rPr lang="en-US" sz="2499" spc="-104">
                <a:solidFill>
                  <a:srgbClr val="FFFFFF"/>
                </a:solidFill>
                <a:latin typeface="League Spartan"/>
                <a:ea typeface="League Spartan"/>
                <a:cs typeface="League Spartan"/>
                <a:sym typeface="League Spartan"/>
              </a:rPr>
              <a:t>DOSEN PEMBIMBING 1 :</a:t>
            </a:r>
          </a:p>
          <a:p>
            <a:pPr algn="ctr">
              <a:lnSpc>
                <a:spcPts val="2499"/>
              </a:lnSpc>
            </a:pPr>
            <a:r>
              <a:rPr lang="en-US" sz="2499" spc="-104">
                <a:solidFill>
                  <a:srgbClr val="FFFFFF"/>
                </a:solidFill>
                <a:latin typeface="League Spartan"/>
                <a:ea typeface="League Spartan"/>
                <a:cs typeface="League Spartan"/>
                <a:sym typeface="League Spartan"/>
              </a:rPr>
              <a:t>Dr. Fitri Amilia, M.Pd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2058792">
            <a:off x="-9306532" y="-9335088"/>
            <a:ext cx="21340665" cy="19793467"/>
          </a:xfrm>
          <a:custGeom>
            <a:avLst/>
            <a:gdLst/>
            <a:ahLst/>
            <a:cxnLst/>
            <a:rect r="r" b="b" t="t" l="l"/>
            <a:pathLst>
              <a:path h="19793467" w="21340665">
                <a:moveTo>
                  <a:pt x="0" y="0"/>
                </a:moveTo>
                <a:lnTo>
                  <a:pt x="21340665" y="0"/>
                </a:lnTo>
                <a:lnTo>
                  <a:pt x="21340665" y="19793467"/>
                </a:lnTo>
                <a:lnTo>
                  <a:pt x="0" y="19793467"/>
                </a:lnTo>
                <a:lnTo>
                  <a:pt x="0" y="0"/>
                </a:lnTo>
                <a:close/>
              </a:path>
            </a:pathLst>
          </a:custGeom>
          <a:blipFill>
            <a:blip r:embed="rId3"/>
            <a:stretch>
              <a:fillRect l="0" t="0" r="0" b="0"/>
            </a:stretch>
          </a:blipFill>
          <a:ln cap="sq">
            <a:noFill/>
            <a:prstDash val="solid"/>
            <a:miter/>
          </a:ln>
        </p:spPr>
      </p:sp>
      <p:sp>
        <p:nvSpPr>
          <p:cNvPr name="TextBox 4" id="4"/>
          <p:cNvSpPr txBox="true"/>
          <p:nvPr/>
        </p:nvSpPr>
        <p:spPr>
          <a:xfrm rot="0">
            <a:off x="3707271" y="3405914"/>
            <a:ext cx="10873459" cy="1554878"/>
          </a:xfrm>
          <a:prstGeom prst="rect">
            <a:avLst/>
          </a:prstGeom>
        </p:spPr>
        <p:txBody>
          <a:bodyPr anchor="t" rtlCol="false" tIns="0" lIns="0" bIns="0" rIns="0">
            <a:spAutoFit/>
          </a:bodyPr>
          <a:lstStyle/>
          <a:p>
            <a:pPr algn="l" marL="0" indent="0" lvl="0">
              <a:lnSpc>
                <a:spcPts val="11640"/>
              </a:lnSpc>
              <a:spcBef>
                <a:spcPct val="0"/>
              </a:spcBef>
            </a:pPr>
            <a:r>
              <a:rPr lang="en-US" sz="11640">
                <a:solidFill>
                  <a:srgbClr val="FFFFFF"/>
                </a:solidFill>
                <a:latin typeface="League Spartan"/>
                <a:ea typeface="League Spartan"/>
                <a:cs typeface="League Spartan"/>
                <a:sym typeface="League Spartan"/>
              </a:rPr>
              <a:t>TERIMAKASIH</a:t>
            </a:r>
          </a:p>
        </p:txBody>
      </p:sp>
      <p:grpSp>
        <p:nvGrpSpPr>
          <p:cNvPr name="Group 5" id="5"/>
          <p:cNvGrpSpPr/>
          <p:nvPr/>
        </p:nvGrpSpPr>
        <p:grpSpPr>
          <a:xfrm rot="0">
            <a:off x="469243" y="407349"/>
            <a:ext cx="1118914" cy="1118914"/>
            <a:chOff x="0" y="0"/>
            <a:chExt cx="13716000" cy="13716000"/>
          </a:xfrm>
        </p:grpSpPr>
        <p:sp>
          <p:nvSpPr>
            <p:cNvPr name="Freeform 6" id="6"/>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l="0" t="-223" r="0" b="-223"/>
              </a:stretch>
            </a:blipFill>
          </p:spPr>
        </p:sp>
      </p:grpSp>
      <p:sp>
        <p:nvSpPr>
          <p:cNvPr name="TextBox 7" id="7"/>
          <p:cNvSpPr txBox="true"/>
          <p:nvPr/>
        </p:nvSpPr>
        <p:spPr>
          <a:xfrm rot="0">
            <a:off x="1363800" y="4716510"/>
            <a:ext cx="15457466" cy="1111837"/>
          </a:xfrm>
          <a:prstGeom prst="rect">
            <a:avLst/>
          </a:prstGeom>
        </p:spPr>
        <p:txBody>
          <a:bodyPr anchor="t" rtlCol="false" tIns="0" lIns="0" bIns="0" rIns="0">
            <a:spAutoFit/>
          </a:bodyPr>
          <a:lstStyle/>
          <a:p>
            <a:pPr algn="ctr" marL="0" indent="0" lvl="0">
              <a:lnSpc>
                <a:spcPts val="4451"/>
              </a:lnSpc>
            </a:pPr>
            <a:r>
              <a:rPr lang="en-US" sz="3505" spc="80">
                <a:solidFill>
                  <a:srgbClr val="FFFFFF"/>
                </a:solidFill>
                <a:latin typeface="League Spartan"/>
                <a:ea typeface="League Spartan"/>
                <a:cs typeface="League Spartan"/>
                <a:sym typeface="League Spartan"/>
              </a:rPr>
              <a:t>"Aku tahu akan selalu ada cahaya di ujung terowongan, walau kemudian gelap akan terbit lagi karena begitulah hidup."</a:t>
            </a:r>
          </a:p>
        </p:txBody>
      </p:sp>
      <p:sp>
        <p:nvSpPr>
          <p:cNvPr name="TextBox 8" id="8"/>
          <p:cNvSpPr txBox="true"/>
          <p:nvPr/>
        </p:nvSpPr>
        <p:spPr>
          <a:xfrm rot="0">
            <a:off x="6890553" y="6106552"/>
            <a:ext cx="4506894" cy="329909"/>
          </a:xfrm>
          <a:prstGeom prst="rect">
            <a:avLst/>
          </a:prstGeom>
        </p:spPr>
        <p:txBody>
          <a:bodyPr anchor="t" rtlCol="false" tIns="0" lIns="0" bIns="0" rIns="0">
            <a:spAutoFit/>
          </a:bodyPr>
          <a:lstStyle/>
          <a:p>
            <a:pPr algn="ctr">
              <a:lnSpc>
                <a:spcPts val="2488"/>
              </a:lnSpc>
            </a:pPr>
            <a:r>
              <a:rPr lang="en-US" sz="2488" spc="-104">
                <a:solidFill>
                  <a:srgbClr val="FFFFFF"/>
                </a:solidFill>
                <a:latin typeface="League Spartan"/>
                <a:ea typeface="League Spartan"/>
                <a:cs typeface="League Spartan"/>
                <a:sym typeface="League Spartan"/>
              </a:rPr>
              <a:t>REKAH - SERIBU TAHUN LAGI</a:t>
            </a:r>
          </a:p>
        </p:txBody>
      </p:sp>
    </p:spTree>
  </p:cSld>
  <p:clrMapOvr>
    <a:masterClrMapping/>
  </p:clrMapOvr>
  <p:transition spd="slow">
    <p:push dir="l"/>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432738" y="-3414263"/>
            <a:ext cx="17115526" cy="17115526"/>
          </a:xfrm>
          <a:custGeom>
            <a:avLst/>
            <a:gdLst/>
            <a:ahLst/>
            <a:cxnLst/>
            <a:rect r="r" b="b" t="t" l="l"/>
            <a:pathLst>
              <a:path h="17115526" w="17115526">
                <a:moveTo>
                  <a:pt x="0" y="0"/>
                </a:moveTo>
                <a:lnTo>
                  <a:pt x="17115526" y="0"/>
                </a:lnTo>
                <a:lnTo>
                  <a:pt x="17115526" y="17115526"/>
                </a:lnTo>
                <a:lnTo>
                  <a:pt x="0" y="171155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a:off x="1028700" y="2606741"/>
            <a:ext cx="16230600" cy="0"/>
          </a:xfrm>
          <a:prstGeom prst="line">
            <a:avLst/>
          </a:prstGeom>
          <a:ln cap="flat" w="19050">
            <a:solidFill>
              <a:srgbClr val="FFFFFF"/>
            </a:solidFill>
            <a:prstDash val="solid"/>
            <a:headEnd type="none" len="sm" w="sm"/>
            <a:tailEnd type="none" len="sm" w="sm"/>
          </a:ln>
        </p:spPr>
      </p:sp>
      <p:sp>
        <p:nvSpPr>
          <p:cNvPr name="AutoShape 5" id="5"/>
          <p:cNvSpPr/>
          <p:nvPr/>
        </p:nvSpPr>
        <p:spPr>
          <a:xfrm>
            <a:off x="1028700" y="3331219"/>
            <a:ext cx="16230600" cy="0"/>
          </a:xfrm>
          <a:prstGeom prst="line">
            <a:avLst/>
          </a:prstGeom>
          <a:ln cap="flat" w="19050">
            <a:solidFill>
              <a:srgbClr val="FFFFFF"/>
            </a:solidFill>
            <a:prstDash val="solid"/>
            <a:headEnd type="none" len="sm" w="sm"/>
            <a:tailEnd type="none" len="sm" w="sm"/>
          </a:ln>
        </p:spPr>
      </p:sp>
      <p:sp>
        <p:nvSpPr>
          <p:cNvPr name="AutoShape 6" id="6"/>
          <p:cNvSpPr/>
          <p:nvPr/>
        </p:nvSpPr>
        <p:spPr>
          <a:xfrm>
            <a:off x="1028700" y="4052579"/>
            <a:ext cx="16230600" cy="0"/>
          </a:xfrm>
          <a:prstGeom prst="line">
            <a:avLst/>
          </a:prstGeom>
          <a:ln cap="flat" w="19050">
            <a:solidFill>
              <a:srgbClr val="FFFFFF"/>
            </a:solidFill>
            <a:prstDash val="solid"/>
            <a:headEnd type="none" len="sm" w="sm"/>
            <a:tailEnd type="none" len="sm" w="sm"/>
          </a:ln>
        </p:spPr>
      </p:sp>
      <p:sp>
        <p:nvSpPr>
          <p:cNvPr name="AutoShape 7" id="7"/>
          <p:cNvSpPr/>
          <p:nvPr/>
        </p:nvSpPr>
        <p:spPr>
          <a:xfrm>
            <a:off x="1028700" y="4773939"/>
            <a:ext cx="16230600" cy="0"/>
          </a:xfrm>
          <a:prstGeom prst="line">
            <a:avLst/>
          </a:prstGeom>
          <a:ln cap="flat" w="19050">
            <a:solidFill>
              <a:srgbClr val="FFFFFF"/>
            </a:solidFill>
            <a:prstDash val="solid"/>
            <a:headEnd type="none" len="sm" w="sm"/>
            <a:tailEnd type="none" len="sm" w="sm"/>
          </a:ln>
        </p:spPr>
      </p:sp>
      <p:sp>
        <p:nvSpPr>
          <p:cNvPr name="AutoShape 8" id="8"/>
          <p:cNvSpPr/>
          <p:nvPr/>
        </p:nvSpPr>
        <p:spPr>
          <a:xfrm>
            <a:off x="1028700" y="7541587"/>
            <a:ext cx="16230600" cy="0"/>
          </a:xfrm>
          <a:prstGeom prst="line">
            <a:avLst/>
          </a:prstGeom>
          <a:ln cap="flat" w="19050">
            <a:solidFill>
              <a:srgbClr val="FFFFFF"/>
            </a:solidFill>
            <a:prstDash val="solid"/>
            <a:headEnd type="none" len="sm" w="sm"/>
            <a:tailEnd type="none" len="sm" w="sm"/>
          </a:ln>
        </p:spPr>
      </p:sp>
      <p:sp>
        <p:nvSpPr>
          <p:cNvPr name="TextBox 9" id="9"/>
          <p:cNvSpPr txBox="true"/>
          <p:nvPr/>
        </p:nvSpPr>
        <p:spPr>
          <a:xfrm rot="0">
            <a:off x="1028700" y="2682941"/>
            <a:ext cx="3949314"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LATAR BELAKANG</a:t>
            </a:r>
          </a:p>
        </p:txBody>
      </p:sp>
      <p:sp>
        <p:nvSpPr>
          <p:cNvPr name="TextBox 10" id="10"/>
          <p:cNvSpPr txBox="true"/>
          <p:nvPr/>
        </p:nvSpPr>
        <p:spPr>
          <a:xfrm rot="0">
            <a:off x="6275651" y="1228602"/>
            <a:ext cx="8591470" cy="1106805"/>
          </a:xfrm>
          <a:prstGeom prst="rect">
            <a:avLst/>
          </a:prstGeom>
        </p:spPr>
        <p:txBody>
          <a:bodyPr anchor="t" rtlCol="false" tIns="0" lIns="0" bIns="0" rIns="0">
            <a:spAutoFit/>
          </a:bodyPr>
          <a:lstStyle/>
          <a:p>
            <a:pPr algn="l" marL="0" indent="0" lvl="0">
              <a:lnSpc>
                <a:spcPts val="7200"/>
              </a:lnSpc>
            </a:pPr>
            <a:r>
              <a:rPr lang="en-US" sz="7200">
                <a:solidFill>
                  <a:srgbClr val="FFFFFF"/>
                </a:solidFill>
                <a:latin typeface="Kollektif"/>
                <a:ea typeface="Kollektif"/>
                <a:cs typeface="Kollektif"/>
                <a:sym typeface="Kollektif"/>
              </a:rPr>
              <a:t>DAFTAR ISI :</a:t>
            </a:r>
          </a:p>
        </p:txBody>
      </p:sp>
      <p:grpSp>
        <p:nvGrpSpPr>
          <p:cNvPr name="Group 11" id="11"/>
          <p:cNvGrpSpPr/>
          <p:nvPr/>
        </p:nvGrpSpPr>
        <p:grpSpPr>
          <a:xfrm rot="0">
            <a:off x="469243" y="423074"/>
            <a:ext cx="1118914" cy="1118914"/>
            <a:chOff x="0" y="0"/>
            <a:chExt cx="13716000" cy="13716000"/>
          </a:xfrm>
        </p:grpSpPr>
        <p:sp>
          <p:nvSpPr>
            <p:cNvPr name="Freeform 12" id="12"/>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5"/>
              <a:stretch>
                <a:fillRect l="0" t="-223" r="0" b="-223"/>
              </a:stretch>
            </a:blipFill>
          </p:spPr>
        </p:sp>
      </p:grpSp>
      <p:sp>
        <p:nvSpPr>
          <p:cNvPr name="TextBox 13" id="13"/>
          <p:cNvSpPr txBox="true"/>
          <p:nvPr/>
        </p:nvSpPr>
        <p:spPr>
          <a:xfrm rot="0">
            <a:off x="1028700" y="3407419"/>
            <a:ext cx="4814791"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RUMUSAN MASALAH</a:t>
            </a:r>
          </a:p>
        </p:txBody>
      </p:sp>
      <p:sp>
        <p:nvSpPr>
          <p:cNvPr name="TextBox 14" id="14"/>
          <p:cNvSpPr txBox="true"/>
          <p:nvPr/>
        </p:nvSpPr>
        <p:spPr>
          <a:xfrm rot="0">
            <a:off x="1028700" y="4128779"/>
            <a:ext cx="4814791"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TUJUAN PENELITIAN</a:t>
            </a:r>
          </a:p>
        </p:txBody>
      </p:sp>
      <p:sp>
        <p:nvSpPr>
          <p:cNvPr name="TextBox 15" id="15"/>
          <p:cNvSpPr txBox="true"/>
          <p:nvPr/>
        </p:nvSpPr>
        <p:spPr>
          <a:xfrm rot="0">
            <a:off x="1028700" y="5472757"/>
            <a:ext cx="4814791"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METODE PENELITIAN</a:t>
            </a:r>
          </a:p>
        </p:txBody>
      </p:sp>
      <p:sp>
        <p:nvSpPr>
          <p:cNvPr name="TextBox 16" id="16"/>
          <p:cNvSpPr txBox="true"/>
          <p:nvPr/>
        </p:nvSpPr>
        <p:spPr>
          <a:xfrm rot="0">
            <a:off x="1028700" y="4806632"/>
            <a:ext cx="4814791"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KAJIAN TEORI</a:t>
            </a:r>
          </a:p>
        </p:txBody>
      </p:sp>
      <p:sp>
        <p:nvSpPr>
          <p:cNvPr name="AutoShape 17" id="17"/>
          <p:cNvSpPr/>
          <p:nvPr/>
        </p:nvSpPr>
        <p:spPr>
          <a:xfrm>
            <a:off x="1028700" y="5451793"/>
            <a:ext cx="16230600" cy="0"/>
          </a:xfrm>
          <a:prstGeom prst="line">
            <a:avLst/>
          </a:prstGeom>
          <a:ln cap="flat" w="19050">
            <a:solidFill>
              <a:srgbClr val="FFFFFF"/>
            </a:solidFill>
            <a:prstDash val="solid"/>
            <a:headEnd type="none" len="sm" w="sm"/>
            <a:tailEnd type="none" len="sm" w="sm"/>
          </a:ln>
        </p:spPr>
      </p:sp>
      <p:sp>
        <p:nvSpPr>
          <p:cNvPr name="TextBox 18" id="18"/>
          <p:cNvSpPr txBox="true"/>
          <p:nvPr/>
        </p:nvSpPr>
        <p:spPr>
          <a:xfrm rot="0">
            <a:off x="1028700" y="6203642"/>
            <a:ext cx="5842544"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HASIL DAN PEMBAHASAN</a:t>
            </a:r>
          </a:p>
        </p:txBody>
      </p:sp>
      <p:sp>
        <p:nvSpPr>
          <p:cNvPr name="AutoShape 19" id="19"/>
          <p:cNvSpPr/>
          <p:nvPr/>
        </p:nvSpPr>
        <p:spPr>
          <a:xfrm>
            <a:off x="1028700" y="6175067"/>
            <a:ext cx="16230600" cy="0"/>
          </a:xfrm>
          <a:prstGeom prst="line">
            <a:avLst/>
          </a:prstGeom>
          <a:ln cap="flat" w="19050">
            <a:solidFill>
              <a:srgbClr val="FFFFFF"/>
            </a:solidFill>
            <a:prstDash val="solid"/>
            <a:headEnd type="none" len="sm" w="sm"/>
            <a:tailEnd type="none" len="sm" w="sm"/>
          </a:ln>
        </p:spPr>
      </p:sp>
      <p:sp>
        <p:nvSpPr>
          <p:cNvPr name="AutoShape 20" id="20"/>
          <p:cNvSpPr/>
          <p:nvPr/>
        </p:nvSpPr>
        <p:spPr>
          <a:xfrm>
            <a:off x="1028700" y="8272472"/>
            <a:ext cx="16230600" cy="0"/>
          </a:xfrm>
          <a:prstGeom prst="line">
            <a:avLst/>
          </a:prstGeom>
          <a:ln cap="flat" w="19050">
            <a:solidFill>
              <a:srgbClr val="FFFFFF"/>
            </a:solidFill>
            <a:prstDash val="solid"/>
            <a:headEnd type="none" len="sm" w="sm"/>
            <a:tailEnd type="none" len="sm" w="sm"/>
          </a:ln>
        </p:spPr>
      </p:sp>
      <p:sp>
        <p:nvSpPr>
          <p:cNvPr name="AutoShape 21" id="21"/>
          <p:cNvSpPr/>
          <p:nvPr/>
        </p:nvSpPr>
        <p:spPr>
          <a:xfrm>
            <a:off x="1028700" y="6848802"/>
            <a:ext cx="16230600" cy="0"/>
          </a:xfrm>
          <a:prstGeom prst="line">
            <a:avLst/>
          </a:prstGeom>
          <a:ln cap="flat" w="19050">
            <a:solidFill>
              <a:srgbClr val="FFFFFF"/>
            </a:solidFill>
            <a:prstDash val="solid"/>
            <a:headEnd type="none" len="sm" w="sm"/>
            <a:tailEnd type="none" len="sm" w="sm"/>
          </a:ln>
        </p:spPr>
      </p:sp>
      <p:sp>
        <p:nvSpPr>
          <p:cNvPr name="TextBox 22" id="22"/>
          <p:cNvSpPr txBox="true"/>
          <p:nvPr/>
        </p:nvSpPr>
        <p:spPr>
          <a:xfrm rot="0">
            <a:off x="1028700" y="6877377"/>
            <a:ext cx="5842544"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KESIMPULAN</a:t>
            </a:r>
          </a:p>
        </p:txBody>
      </p:sp>
      <p:sp>
        <p:nvSpPr>
          <p:cNvPr name="TextBox 23" id="23"/>
          <p:cNvSpPr txBox="true"/>
          <p:nvPr/>
        </p:nvSpPr>
        <p:spPr>
          <a:xfrm rot="0">
            <a:off x="1028700" y="7570162"/>
            <a:ext cx="5842544"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REKOMENDASI</a:t>
            </a:r>
          </a:p>
        </p:txBody>
      </p:sp>
      <p:sp>
        <p:nvSpPr>
          <p:cNvPr name="TextBox 24" id="24"/>
          <p:cNvSpPr txBox="true"/>
          <p:nvPr/>
        </p:nvSpPr>
        <p:spPr>
          <a:xfrm rot="0">
            <a:off x="1028700" y="8262947"/>
            <a:ext cx="5842544"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PROSES PUBLIKASI</a:t>
            </a:r>
          </a:p>
        </p:txBody>
      </p:sp>
      <p:sp>
        <p:nvSpPr>
          <p:cNvPr name="AutoShape 25" id="25"/>
          <p:cNvSpPr/>
          <p:nvPr/>
        </p:nvSpPr>
        <p:spPr>
          <a:xfrm>
            <a:off x="1028700" y="8955732"/>
            <a:ext cx="16230600" cy="0"/>
          </a:xfrm>
          <a:prstGeom prst="line">
            <a:avLst/>
          </a:prstGeom>
          <a:ln cap="flat" w="19050">
            <a:solidFill>
              <a:srgbClr val="FFFFFF"/>
            </a:solidFill>
            <a:prstDash val="solid"/>
            <a:headEnd type="none" len="sm" w="sm"/>
            <a:tailEnd type="none" len="sm" w="sm"/>
          </a:ln>
        </p:spPr>
      </p:sp>
    </p:spTree>
  </p:cSld>
  <p:clrMapOvr>
    <a:masterClrMapping/>
  </p:clrMapOvr>
  <p:transition spd="slow">
    <p:push dir="l"/>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3134171" y="2438058"/>
            <a:ext cx="13211696" cy="1870519"/>
          </a:xfrm>
          <a:prstGeom prst="rect">
            <a:avLst/>
          </a:prstGeom>
        </p:spPr>
        <p:txBody>
          <a:bodyPr anchor="t" rtlCol="false" tIns="0" lIns="0" bIns="0" rIns="0">
            <a:spAutoFit/>
          </a:bodyPr>
          <a:lstStyle/>
          <a:p>
            <a:pPr algn="l" marL="0" indent="0" lvl="0">
              <a:lnSpc>
                <a:spcPts val="12287"/>
              </a:lnSpc>
              <a:spcBef>
                <a:spcPct val="0"/>
              </a:spcBef>
            </a:pPr>
            <a:r>
              <a:rPr lang="en-US" b="true" sz="12287" spc="-516">
                <a:solidFill>
                  <a:srgbClr val="FFFFFF"/>
                </a:solidFill>
                <a:latin typeface="Kollektif Bold"/>
                <a:ea typeface="Kollektif Bold"/>
                <a:cs typeface="Kollektif Bold"/>
                <a:sym typeface="Kollektif Bold"/>
              </a:rPr>
              <a:t>LATAR BELAKANG</a:t>
            </a:r>
          </a:p>
        </p:txBody>
      </p:sp>
      <p:grpSp>
        <p:nvGrpSpPr>
          <p:cNvPr name="Group 4" id="4"/>
          <p:cNvGrpSpPr/>
          <p:nvPr/>
        </p:nvGrpSpPr>
        <p:grpSpPr>
          <a:xfrm rot="0">
            <a:off x="1852858" y="4168056"/>
            <a:ext cx="15774323" cy="4037578"/>
            <a:chOff x="0" y="0"/>
            <a:chExt cx="2796907" cy="715893"/>
          </a:xfrm>
        </p:grpSpPr>
        <p:sp>
          <p:nvSpPr>
            <p:cNvPr name="Freeform 5" id="5"/>
            <p:cNvSpPr/>
            <p:nvPr/>
          </p:nvSpPr>
          <p:spPr>
            <a:xfrm flipH="false" flipV="false" rot="0">
              <a:off x="0" y="0"/>
              <a:ext cx="2796907" cy="715893"/>
            </a:xfrm>
            <a:custGeom>
              <a:avLst/>
              <a:gdLst/>
              <a:ahLst/>
              <a:cxnLst/>
              <a:rect r="r" b="b" t="t" l="l"/>
              <a:pathLst>
                <a:path h="715893" w="2796907">
                  <a:moveTo>
                    <a:pt x="25030" y="0"/>
                  </a:moveTo>
                  <a:lnTo>
                    <a:pt x="2771877" y="0"/>
                  </a:lnTo>
                  <a:cubicBezTo>
                    <a:pt x="2785701" y="0"/>
                    <a:pt x="2796907" y="11207"/>
                    <a:pt x="2796907" y="25030"/>
                  </a:cubicBezTo>
                  <a:lnTo>
                    <a:pt x="2796907" y="690863"/>
                  </a:lnTo>
                  <a:cubicBezTo>
                    <a:pt x="2796907" y="697501"/>
                    <a:pt x="2794270" y="703868"/>
                    <a:pt x="2789576" y="708562"/>
                  </a:cubicBezTo>
                  <a:cubicBezTo>
                    <a:pt x="2784882" y="713256"/>
                    <a:pt x="2778515" y="715893"/>
                    <a:pt x="2771877" y="715893"/>
                  </a:cubicBezTo>
                  <a:lnTo>
                    <a:pt x="25030" y="715893"/>
                  </a:lnTo>
                  <a:cubicBezTo>
                    <a:pt x="18392" y="715893"/>
                    <a:pt x="12025" y="713256"/>
                    <a:pt x="7331" y="708562"/>
                  </a:cubicBezTo>
                  <a:cubicBezTo>
                    <a:pt x="2637" y="703868"/>
                    <a:pt x="0" y="697501"/>
                    <a:pt x="0" y="690863"/>
                  </a:cubicBezTo>
                  <a:lnTo>
                    <a:pt x="0" y="25030"/>
                  </a:lnTo>
                  <a:cubicBezTo>
                    <a:pt x="0" y="18392"/>
                    <a:pt x="2637" y="12025"/>
                    <a:pt x="7331" y="7331"/>
                  </a:cubicBezTo>
                  <a:cubicBezTo>
                    <a:pt x="12025" y="2637"/>
                    <a:pt x="18392" y="0"/>
                    <a:pt x="25030" y="0"/>
                  </a:cubicBezTo>
                  <a:close/>
                </a:path>
              </a:pathLst>
            </a:custGeom>
            <a:ln w="19050" cap="rnd">
              <a:solidFill>
                <a:srgbClr val="FFFFFF"/>
              </a:solidFill>
              <a:prstDash val="solid"/>
              <a:round/>
            </a:ln>
          </p:spPr>
        </p:sp>
        <p:sp>
          <p:nvSpPr>
            <p:cNvPr name="TextBox 6" id="6"/>
            <p:cNvSpPr txBox="true"/>
            <p:nvPr/>
          </p:nvSpPr>
          <p:spPr>
            <a:xfrm>
              <a:off x="0" y="-85725"/>
              <a:ext cx="2796907" cy="801618"/>
            </a:xfrm>
            <a:prstGeom prst="rect">
              <a:avLst/>
            </a:prstGeom>
          </p:spPr>
          <p:txBody>
            <a:bodyPr anchor="ctr" rtlCol="false" tIns="50800" lIns="50800" bIns="50800" rIns="50800"/>
            <a:lstStyle/>
            <a:p>
              <a:pPr algn="ctr">
                <a:lnSpc>
                  <a:spcPts val="2940"/>
                </a:lnSpc>
              </a:pPr>
            </a:p>
          </p:txBody>
        </p:sp>
      </p:grpSp>
      <p:sp>
        <p:nvSpPr>
          <p:cNvPr name="TextBox 7" id="7"/>
          <p:cNvSpPr txBox="true"/>
          <p:nvPr/>
        </p:nvSpPr>
        <p:spPr>
          <a:xfrm rot="0">
            <a:off x="2196257" y="4660079"/>
            <a:ext cx="15063043" cy="2948756"/>
          </a:xfrm>
          <a:prstGeom prst="rect">
            <a:avLst/>
          </a:prstGeom>
        </p:spPr>
        <p:txBody>
          <a:bodyPr anchor="t" rtlCol="false" tIns="0" lIns="0" bIns="0" rIns="0">
            <a:spAutoFit/>
          </a:bodyPr>
          <a:lstStyle/>
          <a:p>
            <a:pPr algn="just" marL="0" indent="0" lvl="1">
              <a:lnSpc>
                <a:spcPts val="3895"/>
              </a:lnSpc>
              <a:spcBef>
                <a:spcPct val="0"/>
              </a:spcBef>
            </a:pPr>
            <a:r>
              <a:rPr lang="en-US" b="true" sz="2782" spc="122">
                <a:solidFill>
                  <a:srgbClr val="FFFFFF"/>
                </a:solidFill>
                <a:latin typeface="Kollektif Bold"/>
                <a:ea typeface="Kollektif Bold"/>
                <a:cs typeface="Kollektif Bold"/>
                <a:sym typeface="Kollektif Bold"/>
              </a:rPr>
              <a:t>Pe</a:t>
            </a:r>
            <a:r>
              <a:rPr lang="en-US" b="true" sz="2782" spc="122" strike="noStrike" u="none">
                <a:solidFill>
                  <a:srgbClr val="FFFFFF"/>
                </a:solidFill>
                <a:latin typeface="Kollektif Bold"/>
                <a:ea typeface="Kollektif Bold"/>
                <a:cs typeface="Kollektif Bold"/>
                <a:sym typeface="Kollektif Bold"/>
              </a:rPr>
              <a:t>rsonifikasi merupakan salah satu gaya bahasa yang sering digunakan dalam karya sast</a:t>
            </a:r>
            <a:r>
              <a:rPr lang="en-US" b="true" sz="2782" spc="122" strike="noStrike" u="none">
                <a:solidFill>
                  <a:srgbClr val="FFFFFF"/>
                </a:solidFill>
                <a:latin typeface="Kollektif Bold"/>
                <a:ea typeface="Kollektif Bold"/>
                <a:cs typeface="Kollektif Bold"/>
                <a:sym typeface="Kollektif Bold"/>
              </a:rPr>
              <a:t>ra, termasuk lirik lagu. Gaya bahasa ini memberikan sifat atau tindakan manusia kepada benda mati, waktu, dan konsep abstrak agar tampak hidup dan bermakna. Dalam lirik lagu, personifikasi tidak hanya memperindah bahasa, tetapi juga memperkuat makna emosional dan nilai estetika, sehingga lirik menjadi lebih hidup dan menarik bagi pendengar.</a:t>
            </a:r>
          </a:p>
        </p:txBody>
      </p:sp>
      <p:grpSp>
        <p:nvGrpSpPr>
          <p:cNvPr name="Group 8" id="8"/>
          <p:cNvGrpSpPr/>
          <p:nvPr/>
        </p:nvGrpSpPr>
        <p:grpSpPr>
          <a:xfrm rot="0">
            <a:off x="469243" y="423074"/>
            <a:ext cx="1118914" cy="1118914"/>
            <a:chOff x="0" y="0"/>
            <a:chExt cx="13716000" cy="13716000"/>
          </a:xfrm>
        </p:grpSpPr>
        <p:sp>
          <p:nvSpPr>
            <p:cNvPr name="Freeform 9" id="9"/>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3"/>
              <a:stretch>
                <a:fillRect l="0" t="-223" r="0" b="-223"/>
              </a:stretch>
            </a:blipFill>
          </p:spPr>
        </p:sp>
      </p:grpSp>
    </p:spTree>
  </p:cSld>
  <p:clrMapOvr>
    <a:masterClrMapping/>
  </p:clrMapOvr>
  <p:transition spd="slow">
    <p:push dir="l"/>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7" r="0" b="-37"/>
            </a:stretch>
          </a:blipFill>
        </p:spPr>
      </p:sp>
      <p:sp>
        <p:nvSpPr>
          <p:cNvPr name="Freeform 3" id="3"/>
          <p:cNvSpPr/>
          <p:nvPr/>
        </p:nvSpPr>
        <p:spPr>
          <a:xfrm flipH="false" flipV="false" rot="0">
            <a:off x="-991692" y="-3810940"/>
            <a:ext cx="17115526" cy="17115526"/>
          </a:xfrm>
          <a:custGeom>
            <a:avLst/>
            <a:gdLst/>
            <a:ahLst/>
            <a:cxnLst/>
            <a:rect r="r" b="b" t="t" l="l"/>
            <a:pathLst>
              <a:path h="17115526" w="17115526">
                <a:moveTo>
                  <a:pt x="0" y="0"/>
                </a:moveTo>
                <a:lnTo>
                  <a:pt x="17115526" y="0"/>
                </a:lnTo>
                <a:lnTo>
                  <a:pt x="17115526" y="17115526"/>
                </a:lnTo>
                <a:lnTo>
                  <a:pt x="0" y="17115526"/>
                </a:lnTo>
                <a:lnTo>
                  <a:pt x="0" y="0"/>
                </a:lnTo>
                <a:close/>
              </a:path>
            </a:pathLst>
          </a:custGeom>
          <a:blipFill>
            <a:blip r:embed="rId3">
              <a:alphaModFix amt="59000"/>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848392" y="6228602"/>
            <a:ext cx="8711319" cy="2832497"/>
            <a:chOff x="0" y="0"/>
            <a:chExt cx="1544583" cy="502223"/>
          </a:xfrm>
        </p:grpSpPr>
        <p:sp>
          <p:nvSpPr>
            <p:cNvPr name="Freeform 5" id="5"/>
            <p:cNvSpPr/>
            <p:nvPr/>
          </p:nvSpPr>
          <p:spPr>
            <a:xfrm flipH="false" flipV="false" rot="0">
              <a:off x="0" y="0"/>
              <a:ext cx="1544583" cy="502223"/>
            </a:xfrm>
            <a:custGeom>
              <a:avLst/>
              <a:gdLst/>
              <a:ahLst/>
              <a:cxnLst/>
              <a:rect r="r" b="b" t="t" l="l"/>
              <a:pathLst>
                <a:path h="502223" w="1544583">
                  <a:moveTo>
                    <a:pt x="45325" y="0"/>
                  </a:moveTo>
                  <a:lnTo>
                    <a:pt x="1499258" y="0"/>
                  </a:lnTo>
                  <a:cubicBezTo>
                    <a:pt x="1524290" y="0"/>
                    <a:pt x="1544583" y="20293"/>
                    <a:pt x="1544583" y="45325"/>
                  </a:cubicBezTo>
                  <a:lnTo>
                    <a:pt x="1544583" y="456899"/>
                  </a:lnTo>
                  <a:cubicBezTo>
                    <a:pt x="1544583" y="481931"/>
                    <a:pt x="1524290" y="502223"/>
                    <a:pt x="1499258" y="502223"/>
                  </a:cubicBezTo>
                  <a:lnTo>
                    <a:pt x="45325" y="502223"/>
                  </a:lnTo>
                  <a:cubicBezTo>
                    <a:pt x="20293" y="502223"/>
                    <a:pt x="0" y="481931"/>
                    <a:pt x="0" y="456899"/>
                  </a:cubicBezTo>
                  <a:lnTo>
                    <a:pt x="0" y="45325"/>
                  </a:lnTo>
                  <a:cubicBezTo>
                    <a:pt x="0" y="20293"/>
                    <a:pt x="20293" y="0"/>
                    <a:pt x="45325" y="0"/>
                  </a:cubicBezTo>
                  <a:close/>
                </a:path>
              </a:pathLst>
            </a:custGeom>
            <a:ln w="19050" cap="rnd">
              <a:solidFill>
                <a:srgbClr val="FFFFFF"/>
              </a:solidFill>
              <a:prstDash val="solid"/>
              <a:round/>
            </a:ln>
          </p:spPr>
        </p:sp>
        <p:sp>
          <p:nvSpPr>
            <p:cNvPr name="TextBox 6" id="6"/>
            <p:cNvSpPr txBox="true"/>
            <p:nvPr/>
          </p:nvSpPr>
          <p:spPr>
            <a:xfrm>
              <a:off x="0" y="-85725"/>
              <a:ext cx="1544583" cy="587948"/>
            </a:xfrm>
            <a:prstGeom prst="rect">
              <a:avLst/>
            </a:prstGeom>
          </p:spPr>
          <p:txBody>
            <a:bodyPr anchor="ctr" rtlCol="false" tIns="50800" lIns="50800" bIns="50800" rIns="50800"/>
            <a:lstStyle/>
            <a:p>
              <a:pPr algn="ctr">
                <a:lnSpc>
                  <a:spcPts val="2940"/>
                </a:lnSpc>
              </a:pPr>
            </a:p>
          </p:txBody>
        </p:sp>
      </p:grpSp>
      <p:sp>
        <p:nvSpPr>
          <p:cNvPr name="TextBox 7" id="7"/>
          <p:cNvSpPr txBox="true"/>
          <p:nvPr/>
        </p:nvSpPr>
        <p:spPr>
          <a:xfrm rot="0">
            <a:off x="1028700" y="1511413"/>
            <a:ext cx="8711319" cy="970802"/>
          </a:xfrm>
          <a:prstGeom prst="rect">
            <a:avLst/>
          </a:prstGeom>
        </p:spPr>
        <p:txBody>
          <a:bodyPr anchor="t" rtlCol="false" tIns="0" lIns="0" bIns="0" rIns="0">
            <a:spAutoFit/>
          </a:bodyPr>
          <a:lstStyle/>
          <a:p>
            <a:pPr algn="l" marL="0" indent="0" lvl="0">
              <a:lnSpc>
                <a:spcPts val="6370"/>
              </a:lnSpc>
              <a:spcBef>
                <a:spcPct val="0"/>
              </a:spcBef>
            </a:pPr>
            <a:r>
              <a:rPr lang="en-US" sz="6370">
                <a:solidFill>
                  <a:srgbClr val="FFFFFF"/>
                </a:solidFill>
                <a:latin typeface="Kollektif"/>
                <a:ea typeface="Kollektif"/>
                <a:cs typeface="Kollektif"/>
                <a:sym typeface="Kollektif"/>
              </a:rPr>
              <a:t>RUMUSAN MASALAH</a:t>
            </a:r>
          </a:p>
        </p:txBody>
      </p:sp>
      <p:sp>
        <p:nvSpPr>
          <p:cNvPr name="TextBox 8" id="8"/>
          <p:cNvSpPr txBox="true"/>
          <p:nvPr/>
        </p:nvSpPr>
        <p:spPr>
          <a:xfrm rot="0">
            <a:off x="1199900" y="2510790"/>
            <a:ext cx="7412286" cy="2632710"/>
          </a:xfrm>
          <a:prstGeom prst="rect">
            <a:avLst/>
          </a:prstGeom>
        </p:spPr>
        <p:txBody>
          <a:bodyPr anchor="t" rtlCol="false" tIns="0" lIns="0" bIns="0" rIns="0">
            <a:spAutoFit/>
          </a:bodyPr>
          <a:lstStyle/>
          <a:p>
            <a:pPr algn="l" marL="453390" indent="-226695" lvl="1">
              <a:lnSpc>
                <a:spcPts val="2940"/>
              </a:lnSpc>
              <a:spcBef>
                <a:spcPct val="0"/>
              </a:spcBef>
              <a:buFont typeface="Arial"/>
              <a:buChar char="•"/>
            </a:pPr>
            <a:r>
              <a:rPr lang="en-US" sz="2100">
                <a:solidFill>
                  <a:srgbClr val="FFFFFF"/>
                </a:solidFill>
                <a:latin typeface="Kollektif"/>
                <a:ea typeface="Kollektif"/>
                <a:cs typeface="Kollektif"/>
                <a:sym typeface="Kollektif"/>
              </a:rPr>
              <a:t>Bag</a:t>
            </a:r>
            <a:r>
              <a:rPr lang="en-US" sz="2100" strike="noStrike" u="none">
                <a:solidFill>
                  <a:srgbClr val="FFFFFF"/>
                </a:solidFill>
                <a:latin typeface="Kollektif"/>
                <a:ea typeface="Kollektif"/>
                <a:cs typeface="Kollektif"/>
                <a:sym typeface="Kollektif"/>
              </a:rPr>
              <a:t>aimana penggunaan gaya bahasa personifikasi dalam lirik lagu karya Rekah?</a:t>
            </a:r>
          </a:p>
          <a:p>
            <a:pPr algn="l" marL="453390" indent="-226695" lvl="1">
              <a:lnSpc>
                <a:spcPts val="2940"/>
              </a:lnSpc>
              <a:spcBef>
                <a:spcPct val="0"/>
              </a:spcBef>
              <a:buFont typeface="Arial"/>
              <a:buChar char="•"/>
            </a:pPr>
            <a:r>
              <a:rPr lang="en-US" sz="2100" strike="noStrike" u="none">
                <a:solidFill>
                  <a:srgbClr val="FFFFFF"/>
                </a:solidFill>
                <a:latin typeface="Kollektif"/>
                <a:ea typeface="Kollektif"/>
                <a:cs typeface="Kollektif"/>
                <a:sym typeface="Kollektif"/>
              </a:rPr>
              <a:t>Bagaimana pola hubungan antara subjek dan predikat pada personifikasi dalam lirik lagu?</a:t>
            </a:r>
          </a:p>
          <a:p>
            <a:pPr algn="l" marL="453390" indent="-226695" lvl="1">
              <a:lnSpc>
                <a:spcPts val="2940"/>
              </a:lnSpc>
              <a:spcBef>
                <a:spcPct val="0"/>
              </a:spcBef>
              <a:buFont typeface="Arial"/>
              <a:buChar char="•"/>
            </a:pPr>
            <a:r>
              <a:rPr lang="en-US" sz="2100" strike="noStrike" u="none">
                <a:solidFill>
                  <a:srgbClr val="FFFFFF"/>
                </a:solidFill>
                <a:latin typeface="Kollektif"/>
                <a:ea typeface="Kollektif"/>
                <a:cs typeface="Kollektif"/>
                <a:sym typeface="Kollektif"/>
              </a:rPr>
              <a:t>Apa kontribusi personifikasi terhadap makna emosional dan estetika lirik lagu?</a:t>
            </a:r>
          </a:p>
          <a:p>
            <a:pPr algn="l" marL="0" indent="0" lvl="1">
              <a:lnSpc>
                <a:spcPts val="2940"/>
              </a:lnSpc>
              <a:spcBef>
                <a:spcPct val="0"/>
              </a:spcBef>
            </a:pPr>
          </a:p>
        </p:txBody>
      </p:sp>
      <p:grpSp>
        <p:nvGrpSpPr>
          <p:cNvPr name="Group 9" id="9"/>
          <p:cNvGrpSpPr/>
          <p:nvPr/>
        </p:nvGrpSpPr>
        <p:grpSpPr>
          <a:xfrm rot="0">
            <a:off x="848392" y="2374030"/>
            <a:ext cx="8711319" cy="2661285"/>
            <a:chOff x="0" y="0"/>
            <a:chExt cx="1544583" cy="471866"/>
          </a:xfrm>
        </p:grpSpPr>
        <p:sp>
          <p:nvSpPr>
            <p:cNvPr name="Freeform 10" id="10"/>
            <p:cNvSpPr/>
            <p:nvPr/>
          </p:nvSpPr>
          <p:spPr>
            <a:xfrm flipH="false" flipV="false" rot="0">
              <a:off x="0" y="0"/>
              <a:ext cx="1544583" cy="471866"/>
            </a:xfrm>
            <a:custGeom>
              <a:avLst/>
              <a:gdLst/>
              <a:ahLst/>
              <a:cxnLst/>
              <a:rect r="r" b="b" t="t" l="l"/>
              <a:pathLst>
                <a:path h="471866" w="1544583">
                  <a:moveTo>
                    <a:pt x="45325" y="0"/>
                  </a:moveTo>
                  <a:lnTo>
                    <a:pt x="1499258" y="0"/>
                  </a:lnTo>
                  <a:cubicBezTo>
                    <a:pt x="1524290" y="0"/>
                    <a:pt x="1544583" y="20293"/>
                    <a:pt x="1544583" y="45325"/>
                  </a:cubicBezTo>
                  <a:lnTo>
                    <a:pt x="1544583" y="426541"/>
                  </a:lnTo>
                  <a:cubicBezTo>
                    <a:pt x="1544583" y="451573"/>
                    <a:pt x="1524290" y="471866"/>
                    <a:pt x="1499258" y="471866"/>
                  </a:cubicBezTo>
                  <a:lnTo>
                    <a:pt x="45325" y="471866"/>
                  </a:lnTo>
                  <a:cubicBezTo>
                    <a:pt x="20293" y="471866"/>
                    <a:pt x="0" y="451573"/>
                    <a:pt x="0" y="426541"/>
                  </a:cubicBezTo>
                  <a:lnTo>
                    <a:pt x="0" y="45325"/>
                  </a:lnTo>
                  <a:cubicBezTo>
                    <a:pt x="0" y="20293"/>
                    <a:pt x="20293" y="0"/>
                    <a:pt x="45325" y="0"/>
                  </a:cubicBezTo>
                  <a:close/>
                </a:path>
              </a:pathLst>
            </a:custGeom>
            <a:ln w="19050" cap="rnd">
              <a:solidFill>
                <a:srgbClr val="FFFFFF"/>
              </a:solidFill>
              <a:prstDash val="solid"/>
              <a:round/>
            </a:ln>
          </p:spPr>
        </p:sp>
        <p:sp>
          <p:nvSpPr>
            <p:cNvPr name="TextBox 11" id="11"/>
            <p:cNvSpPr txBox="true"/>
            <p:nvPr/>
          </p:nvSpPr>
          <p:spPr>
            <a:xfrm>
              <a:off x="0" y="-85725"/>
              <a:ext cx="1544583" cy="557591"/>
            </a:xfrm>
            <a:prstGeom prst="rect">
              <a:avLst/>
            </a:prstGeom>
          </p:spPr>
          <p:txBody>
            <a:bodyPr anchor="ctr" rtlCol="false" tIns="50800" lIns="50800" bIns="50800" rIns="50800"/>
            <a:lstStyle/>
            <a:p>
              <a:pPr algn="ctr">
                <a:lnSpc>
                  <a:spcPts val="2940"/>
                </a:lnSpc>
              </a:pPr>
            </a:p>
          </p:txBody>
        </p:sp>
      </p:grpSp>
      <p:sp>
        <p:nvSpPr>
          <p:cNvPr name="Freeform 12" id="12"/>
          <p:cNvSpPr/>
          <p:nvPr/>
        </p:nvSpPr>
        <p:spPr>
          <a:xfrm flipH="false" flipV="false" rot="0">
            <a:off x="8876640" y="1324583"/>
            <a:ext cx="9411360" cy="9411360"/>
          </a:xfrm>
          <a:custGeom>
            <a:avLst/>
            <a:gdLst/>
            <a:ahLst/>
            <a:cxnLst/>
            <a:rect r="r" b="b" t="t" l="l"/>
            <a:pathLst>
              <a:path h="9411360" w="9411360">
                <a:moveTo>
                  <a:pt x="0" y="0"/>
                </a:moveTo>
                <a:lnTo>
                  <a:pt x="9411360" y="0"/>
                </a:lnTo>
                <a:lnTo>
                  <a:pt x="9411360" y="9411360"/>
                </a:lnTo>
                <a:lnTo>
                  <a:pt x="0" y="9411360"/>
                </a:lnTo>
                <a:lnTo>
                  <a:pt x="0" y="0"/>
                </a:lnTo>
                <a:close/>
              </a:path>
            </a:pathLst>
          </a:custGeom>
          <a:blipFill>
            <a:blip r:embed="rId5"/>
            <a:stretch>
              <a:fillRect l="0" t="0" r="0" b="0"/>
            </a:stretch>
          </a:blipFill>
          <a:ln cap="sq">
            <a:noFill/>
            <a:prstDash val="solid"/>
            <a:miter/>
          </a:ln>
        </p:spPr>
      </p:sp>
      <p:sp>
        <p:nvSpPr>
          <p:cNvPr name="TextBox 13" id="13"/>
          <p:cNvSpPr txBox="true"/>
          <p:nvPr/>
        </p:nvSpPr>
        <p:spPr>
          <a:xfrm rot="0">
            <a:off x="848392" y="5257800"/>
            <a:ext cx="8711319" cy="970802"/>
          </a:xfrm>
          <a:prstGeom prst="rect">
            <a:avLst/>
          </a:prstGeom>
        </p:spPr>
        <p:txBody>
          <a:bodyPr anchor="t" rtlCol="false" tIns="0" lIns="0" bIns="0" rIns="0">
            <a:spAutoFit/>
          </a:bodyPr>
          <a:lstStyle/>
          <a:p>
            <a:pPr algn="l" marL="0" indent="0" lvl="0">
              <a:lnSpc>
                <a:spcPts val="6370"/>
              </a:lnSpc>
              <a:spcBef>
                <a:spcPct val="0"/>
              </a:spcBef>
            </a:pPr>
            <a:r>
              <a:rPr lang="en-US" sz="6370">
                <a:solidFill>
                  <a:srgbClr val="FFFFFF"/>
                </a:solidFill>
                <a:latin typeface="Kollektif"/>
                <a:ea typeface="Kollektif"/>
                <a:cs typeface="Kollektif"/>
                <a:sym typeface="Kollektif"/>
              </a:rPr>
              <a:t>TUJUAN PENELITIAN</a:t>
            </a:r>
          </a:p>
        </p:txBody>
      </p:sp>
      <p:sp>
        <p:nvSpPr>
          <p:cNvPr name="TextBox 14" id="14"/>
          <p:cNvSpPr txBox="true"/>
          <p:nvPr/>
        </p:nvSpPr>
        <p:spPr>
          <a:xfrm rot="0">
            <a:off x="1028700" y="6428389"/>
            <a:ext cx="8115300" cy="2632710"/>
          </a:xfrm>
          <a:prstGeom prst="rect">
            <a:avLst/>
          </a:prstGeom>
        </p:spPr>
        <p:txBody>
          <a:bodyPr anchor="t" rtlCol="false" tIns="0" lIns="0" bIns="0" rIns="0">
            <a:spAutoFit/>
          </a:bodyPr>
          <a:lstStyle/>
          <a:p>
            <a:pPr algn="l" marL="453390" indent="-226695" lvl="1">
              <a:lnSpc>
                <a:spcPts val="2940"/>
              </a:lnSpc>
              <a:spcBef>
                <a:spcPct val="0"/>
              </a:spcBef>
              <a:buFont typeface="Arial"/>
              <a:buChar char="•"/>
            </a:pPr>
            <a:r>
              <a:rPr lang="en-US" sz="2100">
                <a:solidFill>
                  <a:srgbClr val="FFFFFF"/>
                </a:solidFill>
                <a:latin typeface="Kollektif"/>
                <a:ea typeface="Kollektif"/>
                <a:cs typeface="Kollektif"/>
                <a:sym typeface="Kollektif"/>
              </a:rPr>
              <a:t>Meng</a:t>
            </a:r>
            <a:r>
              <a:rPr lang="en-US" sz="2100" strike="noStrike" u="none">
                <a:solidFill>
                  <a:srgbClr val="FFFFFF"/>
                </a:solidFill>
                <a:latin typeface="Kollektif"/>
                <a:ea typeface="Kollektif"/>
                <a:cs typeface="Kollektif"/>
                <a:sym typeface="Kollektif"/>
              </a:rPr>
              <a:t>analisis penggunaan gaya bahasa personifikasi dalam lirik lagu karya Rekah.</a:t>
            </a:r>
          </a:p>
          <a:p>
            <a:pPr algn="l" marL="453390" indent="-226695" lvl="1">
              <a:lnSpc>
                <a:spcPts val="2940"/>
              </a:lnSpc>
              <a:spcBef>
                <a:spcPct val="0"/>
              </a:spcBef>
              <a:buFont typeface="Arial"/>
              <a:buChar char="•"/>
            </a:pPr>
            <a:r>
              <a:rPr lang="en-US" sz="2100" strike="noStrike" u="none">
                <a:solidFill>
                  <a:srgbClr val="FFFFFF"/>
                </a:solidFill>
                <a:latin typeface="Kollektif"/>
                <a:ea typeface="Kollektif"/>
                <a:cs typeface="Kollektif"/>
                <a:sym typeface="Kollektif"/>
              </a:rPr>
              <a:t>Men</a:t>
            </a:r>
            <a:r>
              <a:rPr lang="en-US" sz="2100" strike="noStrike" u="none">
                <a:solidFill>
                  <a:srgbClr val="FFFFFF"/>
                </a:solidFill>
                <a:latin typeface="Kollektif"/>
                <a:ea typeface="Kollektif"/>
                <a:cs typeface="Kollektif"/>
                <a:sym typeface="Kollektif"/>
              </a:rPr>
              <a:t>gidentifikasi pola hubungan antara subjek dan predikat pada personifikasi dalam lirik lagu.</a:t>
            </a:r>
          </a:p>
          <a:p>
            <a:pPr algn="l" marL="453390" indent="-226695" lvl="1">
              <a:lnSpc>
                <a:spcPts val="2940"/>
              </a:lnSpc>
              <a:spcBef>
                <a:spcPct val="0"/>
              </a:spcBef>
              <a:buFont typeface="Arial"/>
              <a:buChar char="•"/>
            </a:pPr>
            <a:r>
              <a:rPr lang="en-US" sz="2100" strike="noStrike" u="none">
                <a:solidFill>
                  <a:srgbClr val="FFFFFF"/>
                </a:solidFill>
                <a:latin typeface="Kollektif"/>
                <a:ea typeface="Kollektif"/>
                <a:cs typeface="Kollektif"/>
                <a:sym typeface="Kollektif"/>
              </a:rPr>
              <a:t>Menjelask</a:t>
            </a:r>
            <a:r>
              <a:rPr lang="en-US" sz="2100" strike="noStrike" u="none">
                <a:solidFill>
                  <a:srgbClr val="FFFFFF"/>
                </a:solidFill>
                <a:latin typeface="Kollektif"/>
                <a:ea typeface="Kollektif"/>
                <a:cs typeface="Kollektif"/>
                <a:sym typeface="Kollektif"/>
              </a:rPr>
              <a:t>an kontribusi personifikasi terhadap makna emosional dan nilai estetika lirik lagu.</a:t>
            </a:r>
          </a:p>
          <a:p>
            <a:pPr algn="l" marL="0" indent="0" lvl="1">
              <a:lnSpc>
                <a:spcPts val="2940"/>
              </a:lnSpc>
              <a:spcBef>
                <a:spcPct val="0"/>
              </a:spcBef>
            </a:pPr>
          </a:p>
        </p:txBody>
      </p:sp>
      <p:grpSp>
        <p:nvGrpSpPr>
          <p:cNvPr name="Group 15" id="15"/>
          <p:cNvGrpSpPr/>
          <p:nvPr/>
        </p:nvGrpSpPr>
        <p:grpSpPr>
          <a:xfrm rot="0">
            <a:off x="469243" y="423074"/>
            <a:ext cx="1118914" cy="1118914"/>
            <a:chOff x="0" y="0"/>
            <a:chExt cx="13716000" cy="13716000"/>
          </a:xfrm>
        </p:grpSpPr>
        <p:sp>
          <p:nvSpPr>
            <p:cNvPr name="Freeform 16" id="16"/>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6"/>
              <a:stretch>
                <a:fillRect l="0" t="-223" r="0" b="-223"/>
              </a:stretch>
            </a:blipFill>
          </p:spPr>
        </p:sp>
      </p:gr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true" flipV="false" rot="0">
            <a:off x="4163081" y="-1224550"/>
            <a:ext cx="17115526" cy="17115526"/>
          </a:xfrm>
          <a:custGeom>
            <a:avLst/>
            <a:gdLst/>
            <a:ahLst/>
            <a:cxnLst/>
            <a:rect r="r" b="b" t="t" l="l"/>
            <a:pathLst>
              <a:path h="17115526" w="17115526">
                <a:moveTo>
                  <a:pt x="17115526" y="0"/>
                </a:moveTo>
                <a:lnTo>
                  <a:pt x="0" y="0"/>
                </a:lnTo>
                <a:lnTo>
                  <a:pt x="0" y="17115526"/>
                </a:lnTo>
                <a:lnTo>
                  <a:pt x="17115526" y="17115526"/>
                </a:lnTo>
                <a:lnTo>
                  <a:pt x="1711552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87700" y="-4665970"/>
            <a:ext cx="17115526" cy="17115526"/>
          </a:xfrm>
          <a:custGeom>
            <a:avLst/>
            <a:gdLst/>
            <a:ahLst/>
            <a:cxnLst/>
            <a:rect r="r" b="b" t="t" l="l"/>
            <a:pathLst>
              <a:path h="17115526" w="17115526">
                <a:moveTo>
                  <a:pt x="0" y="0"/>
                </a:moveTo>
                <a:lnTo>
                  <a:pt x="17115526" y="0"/>
                </a:lnTo>
                <a:lnTo>
                  <a:pt x="17115526" y="17115526"/>
                </a:lnTo>
                <a:lnTo>
                  <a:pt x="0" y="171155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64061" y="179649"/>
            <a:ext cx="756964" cy="756964"/>
            <a:chOff x="0" y="0"/>
            <a:chExt cx="13716000" cy="13716000"/>
          </a:xfrm>
        </p:grpSpPr>
        <p:sp>
          <p:nvSpPr>
            <p:cNvPr name="Freeform 6" id="6"/>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7"/>
              <a:stretch>
                <a:fillRect l="0" t="-223" r="0" b="-223"/>
              </a:stretch>
            </a:blipFill>
          </p:spPr>
        </p:sp>
      </p:grpSp>
      <p:grpSp>
        <p:nvGrpSpPr>
          <p:cNvPr name="Group 7" id="7"/>
          <p:cNvGrpSpPr/>
          <p:nvPr/>
        </p:nvGrpSpPr>
        <p:grpSpPr>
          <a:xfrm rot="0">
            <a:off x="494918" y="936613"/>
            <a:ext cx="17298164" cy="3216081"/>
            <a:chOff x="0" y="0"/>
            <a:chExt cx="3067095" cy="570236"/>
          </a:xfrm>
        </p:grpSpPr>
        <p:sp>
          <p:nvSpPr>
            <p:cNvPr name="Freeform 8" id="8"/>
            <p:cNvSpPr/>
            <p:nvPr/>
          </p:nvSpPr>
          <p:spPr>
            <a:xfrm flipH="false" flipV="false" rot="0">
              <a:off x="0" y="0"/>
              <a:ext cx="3067095" cy="570236"/>
            </a:xfrm>
            <a:custGeom>
              <a:avLst/>
              <a:gdLst/>
              <a:ahLst/>
              <a:cxnLst/>
              <a:rect r="r" b="b" t="t" l="l"/>
              <a:pathLst>
                <a:path h="570236" w="3067095">
                  <a:moveTo>
                    <a:pt x="22825" y="0"/>
                  </a:moveTo>
                  <a:lnTo>
                    <a:pt x="3044270" y="0"/>
                  </a:lnTo>
                  <a:cubicBezTo>
                    <a:pt x="3056876" y="0"/>
                    <a:pt x="3067095" y="10219"/>
                    <a:pt x="3067095" y="22825"/>
                  </a:cubicBezTo>
                  <a:lnTo>
                    <a:pt x="3067095" y="547410"/>
                  </a:lnTo>
                  <a:cubicBezTo>
                    <a:pt x="3067095" y="560016"/>
                    <a:pt x="3056876" y="570236"/>
                    <a:pt x="3044270" y="570236"/>
                  </a:cubicBezTo>
                  <a:lnTo>
                    <a:pt x="22825" y="570236"/>
                  </a:lnTo>
                  <a:cubicBezTo>
                    <a:pt x="10219" y="570236"/>
                    <a:pt x="0" y="560016"/>
                    <a:pt x="0" y="547410"/>
                  </a:cubicBezTo>
                  <a:lnTo>
                    <a:pt x="0" y="22825"/>
                  </a:lnTo>
                  <a:cubicBezTo>
                    <a:pt x="0" y="10219"/>
                    <a:pt x="10219" y="0"/>
                    <a:pt x="22825" y="0"/>
                  </a:cubicBezTo>
                  <a:close/>
                </a:path>
              </a:pathLst>
            </a:custGeom>
            <a:ln w="19050" cap="rnd">
              <a:solidFill>
                <a:srgbClr val="FFFFFF"/>
              </a:solidFill>
              <a:prstDash val="solid"/>
              <a:round/>
            </a:ln>
          </p:spPr>
        </p:sp>
        <p:sp>
          <p:nvSpPr>
            <p:cNvPr name="TextBox 9" id="9"/>
            <p:cNvSpPr txBox="true"/>
            <p:nvPr/>
          </p:nvSpPr>
          <p:spPr>
            <a:xfrm>
              <a:off x="0" y="-85725"/>
              <a:ext cx="3067095" cy="655961"/>
            </a:xfrm>
            <a:prstGeom prst="rect">
              <a:avLst/>
            </a:prstGeom>
          </p:spPr>
          <p:txBody>
            <a:bodyPr anchor="ctr" rtlCol="false" tIns="50800" lIns="50800" bIns="50800" rIns="50800"/>
            <a:lstStyle/>
            <a:p>
              <a:pPr algn="ctr">
                <a:lnSpc>
                  <a:spcPts val="2940"/>
                </a:lnSpc>
              </a:pPr>
            </a:p>
          </p:txBody>
        </p:sp>
      </p:grpSp>
      <p:grpSp>
        <p:nvGrpSpPr>
          <p:cNvPr name="Group 10" id="10"/>
          <p:cNvGrpSpPr/>
          <p:nvPr/>
        </p:nvGrpSpPr>
        <p:grpSpPr>
          <a:xfrm rot="0">
            <a:off x="494918" y="5015461"/>
            <a:ext cx="17298164" cy="5133664"/>
            <a:chOff x="0" y="0"/>
            <a:chExt cx="3067095" cy="910238"/>
          </a:xfrm>
        </p:grpSpPr>
        <p:sp>
          <p:nvSpPr>
            <p:cNvPr name="Freeform 11" id="11"/>
            <p:cNvSpPr/>
            <p:nvPr/>
          </p:nvSpPr>
          <p:spPr>
            <a:xfrm flipH="false" flipV="false" rot="0">
              <a:off x="0" y="0"/>
              <a:ext cx="3067095" cy="910238"/>
            </a:xfrm>
            <a:custGeom>
              <a:avLst/>
              <a:gdLst/>
              <a:ahLst/>
              <a:cxnLst/>
              <a:rect r="r" b="b" t="t" l="l"/>
              <a:pathLst>
                <a:path h="910238" w="3067095">
                  <a:moveTo>
                    <a:pt x="22825" y="0"/>
                  </a:moveTo>
                  <a:lnTo>
                    <a:pt x="3044270" y="0"/>
                  </a:lnTo>
                  <a:cubicBezTo>
                    <a:pt x="3056876" y="0"/>
                    <a:pt x="3067095" y="10219"/>
                    <a:pt x="3067095" y="22825"/>
                  </a:cubicBezTo>
                  <a:lnTo>
                    <a:pt x="3067095" y="887412"/>
                  </a:lnTo>
                  <a:cubicBezTo>
                    <a:pt x="3067095" y="900018"/>
                    <a:pt x="3056876" y="910238"/>
                    <a:pt x="3044270" y="910238"/>
                  </a:cubicBezTo>
                  <a:lnTo>
                    <a:pt x="22825" y="910238"/>
                  </a:lnTo>
                  <a:cubicBezTo>
                    <a:pt x="10219" y="910238"/>
                    <a:pt x="0" y="900018"/>
                    <a:pt x="0" y="887412"/>
                  </a:cubicBezTo>
                  <a:lnTo>
                    <a:pt x="0" y="22825"/>
                  </a:lnTo>
                  <a:cubicBezTo>
                    <a:pt x="0" y="10219"/>
                    <a:pt x="10219" y="0"/>
                    <a:pt x="22825" y="0"/>
                  </a:cubicBezTo>
                  <a:close/>
                </a:path>
              </a:pathLst>
            </a:custGeom>
            <a:ln w="19050" cap="rnd">
              <a:solidFill>
                <a:srgbClr val="FFFFFF"/>
              </a:solidFill>
              <a:prstDash val="solid"/>
              <a:round/>
            </a:ln>
          </p:spPr>
        </p:sp>
        <p:sp>
          <p:nvSpPr>
            <p:cNvPr name="TextBox 12" id="12"/>
            <p:cNvSpPr txBox="true"/>
            <p:nvPr/>
          </p:nvSpPr>
          <p:spPr>
            <a:xfrm>
              <a:off x="0" y="-85725"/>
              <a:ext cx="3067095" cy="995963"/>
            </a:xfrm>
            <a:prstGeom prst="rect">
              <a:avLst/>
            </a:prstGeom>
          </p:spPr>
          <p:txBody>
            <a:bodyPr anchor="ctr" rtlCol="false" tIns="50800" lIns="50800" bIns="50800" rIns="50800"/>
            <a:lstStyle/>
            <a:p>
              <a:pPr algn="ctr">
                <a:lnSpc>
                  <a:spcPts val="2940"/>
                </a:lnSpc>
              </a:pPr>
            </a:p>
          </p:txBody>
        </p:sp>
      </p:grpSp>
      <p:sp>
        <p:nvSpPr>
          <p:cNvPr name="TextBox 13" id="13"/>
          <p:cNvSpPr txBox="true"/>
          <p:nvPr/>
        </p:nvSpPr>
        <p:spPr>
          <a:xfrm rot="0">
            <a:off x="494918" y="1047750"/>
            <a:ext cx="17298164" cy="3321431"/>
          </a:xfrm>
          <a:prstGeom prst="rect">
            <a:avLst/>
          </a:prstGeom>
        </p:spPr>
        <p:txBody>
          <a:bodyPr anchor="t" rtlCol="false" tIns="0" lIns="0" bIns="0" rIns="0">
            <a:spAutoFit/>
          </a:bodyPr>
          <a:lstStyle/>
          <a:p>
            <a:pPr algn="just" marL="561341" indent="-280670" lvl="1">
              <a:lnSpc>
                <a:spcPts val="2392"/>
              </a:lnSpc>
              <a:buFont typeface="Arial"/>
              <a:buChar char="•"/>
            </a:pPr>
            <a:r>
              <a:rPr lang="en-US" sz="2600">
                <a:solidFill>
                  <a:srgbClr val="FFFFFF"/>
                </a:solidFill>
                <a:latin typeface="Kollektif"/>
                <a:ea typeface="Kollektif"/>
                <a:cs typeface="Kollektif"/>
                <a:sym typeface="Kollektif"/>
              </a:rPr>
              <a:t>Personifikasi: Pemberian sifat atau tindakan manusia kepada benda mati, waktu, dan konsep abstrak agar tampak hidup dan bermakna.​</a:t>
            </a:r>
          </a:p>
          <a:p>
            <a:pPr algn="just">
              <a:lnSpc>
                <a:spcPts val="2392"/>
              </a:lnSpc>
            </a:pPr>
          </a:p>
          <a:p>
            <a:pPr algn="just" marL="561341" indent="-280670" lvl="1">
              <a:lnSpc>
                <a:spcPts val="2392"/>
              </a:lnSpc>
              <a:buFont typeface="Arial"/>
              <a:buChar char="•"/>
            </a:pPr>
            <a:r>
              <a:rPr lang="en-US" sz="2600">
                <a:solidFill>
                  <a:srgbClr val="FFFFFF"/>
                </a:solidFill>
                <a:latin typeface="Kollektif"/>
                <a:ea typeface="Kollektif"/>
                <a:cs typeface="Kollektif"/>
                <a:sym typeface="Kollektif"/>
              </a:rPr>
              <a:t>Sintaksis: Cabang tata bahasa yang mempelajari aturan penggabungan kata-kata menjadi satuan yang lebih besar seperti frasa, klausa, dan kalimat.​</a:t>
            </a:r>
          </a:p>
          <a:p>
            <a:pPr algn="just">
              <a:lnSpc>
                <a:spcPts val="2392"/>
              </a:lnSpc>
            </a:pPr>
          </a:p>
          <a:p>
            <a:pPr algn="just" marL="561341" indent="-280670" lvl="1">
              <a:lnSpc>
                <a:spcPts val="2392"/>
              </a:lnSpc>
              <a:buFont typeface="Arial"/>
              <a:buChar char="•"/>
            </a:pPr>
            <a:r>
              <a:rPr lang="en-US" sz="2600">
                <a:solidFill>
                  <a:srgbClr val="FFFFFF"/>
                </a:solidFill>
                <a:latin typeface="Kollektif"/>
                <a:ea typeface="Kollektif"/>
                <a:cs typeface="Kollektif"/>
                <a:sym typeface="Kollektif"/>
              </a:rPr>
              <a:t>Semantik: Ilmu yang mengkaji makna kata bahasa secara komprehensif, dengan fokus pada oposisi makna antara subjek dan predikat dalam personifikasi.​</a:t>
            </a:r>
          </a:p>
          <a:p>
            <a:pPr algn="just">
              <a:lnSpc>
                <a:spcPts val="2392"/>
              </a:lnSpc>
            </a:pPr>
          </a:p>
          <a:p>
            <a:pPr algn="just" marL="561341" indent="-280670" lvl="1">
              <a:lnSpc>
                <a:spcPts val="2392"/>
              </a:lnSpc>
              <a:buFont typeface="Arial"/>
              <a:buChar char="•"/>
            </a:pPr>
            <a:r>
              <a:rPr lang="en-US" sz="2600">
                <a:solidFill>
                  <a:srgbClr val="FFFFFF"/>
                </a:solidFill>
                <a:latin typeface="Kollektif"/>
                <a:ea typeface="Kollektif"/>
                <a:cs typeface="Kollektif"/>
                <a:sym typeface="Kollektif"/>
              </a:rPr>
              <a:t>Semansintaksis: Gabungan kajian sintaksis dan semantik untuk menganalisis personifikasi dalam lirik lagu.</a:t>
            </a:r>
          </a:p>
          <a:p>
            <a:pPr algn="just" marL="0" indent="0" lvl="0">
              <a:lnSpc>
                <a:spcPts val="2392"/>
              </a:lnSpc>
            </a:pPr>
          </a:p>
        </p:txBody>
      </p:sp>
      <p:sp>
        <p:nvSpPr>
          <p:cNvPr name="TextBox 14" id="14"/>
          <p:cNvSpPr txBox="true"/>
          <p:nvPr/>
        </p:nvSpPr>
        <p:spPr>
          <a:xfrm rot="0">
            <a:off x="6036045" y="-15887"/>
            <a:ext cx="6215910" cy="1095375"/>
          </a:xfrm>
          <a:prstGeom prst="rect">
            <a:avLst/>
          </a:prstGeom>
        </p:spPr>
        <p:txBody>
          <a:bodyPr anchor="t" rtlCol="false" tIns="0" lIns="0" bIns="0" rIns="0">
            <a:spAutoFit/>
          </a:bodyPr>
          <a:lstStyle/>
          <a:p>
            <a:pPr algn="just" marL="0" indent="0" lvl="0">
              <a:lnSpc>
                <a:spcPts val="7800"/>
              </a:lnSpc>
              <a:spcBef>
                <a:spcPct val="0"/>
              </a:spcBef>
            </a:pPr>
            <a:r>
              <a:rPr lang="en-US" b="true" sz="6000">
                <a:solidFill>
                  <a:srgbClr val="FFFFFF"/>
                </a:solidFill>
                <a:latin typeface="Kollektif Bold"/>
                <a:ea typeface="Kollektif Bold"/>
                <a:cs typeface="Kollektif Bold"/>
                <a:sym typeface="Kollektif Bold"/>
              </a:rPr>
              <a:t>KAJIAN TEORI</a:t>
            </a:r>
          </a:p>
        </p:txBody>
      </p:sp>
      <p:sp>
        <p:nvSpPr>
          <p:cNvPr name="TextBox 15" id="15"/>
          <p:cNvSpPr txBox="true"/>
          <p:nvPr/>
        </p:nvSpPr>
        <p:spPr>
          <a:xfrm rot="0">
            <a:off x="5637941" y="4047919"/>
            <a:ext cx="8121493" cy="1095375"/>
          </a:xfrm>
          <a:prstGeom prst="rect">
            <a:avLst/>
          </a:prstGeom>
        </p:spPr>
        <p:txBody>
          <a:bodyPr anchor="t" rtlCol="false" tIns="0" lIns="0" bIns="0" rIns="0">
            <a:spAutoFit/>
          </a:bodyPr>
          <a:lstStyle/>
          <a:p>
            <a:pPr algn="just" marL="0" indent="0" lvl="0">
              <a:lnSpc>
                <a:spcPts val="7800"/>
              </a:lnSpc>
              <a:spcBef>
                <a:spcPct val="0"/>
              </a:spcBef>
            </a:pPr>
            <a:r>
              <a:rPr lang="en-US" b="true" sz="6000">
                <a:solidFill>
                  <a:srgbClr val="FFFFFF"/>
                </a:solidFill>
                <a:latin typeface="Kollektif Bold"/>
                <a:ea typeface="Kollektif Bold"/>
                <a:cs typeface="Kollektif Bold"/>
                <a:sym typeface="Kollektif Bold"/>
              </a:rPr>
              <a:t>METODE PENELITIAN</a:t>
            </a:r>
          </a:p>
        </p:txBody>
      </p:sp>
      <p:sp>
        <p:nvSpPr>
          <p:cNvPr name="TextBox 16" id="16"/>
          <p:cNvSpPr txBox="true"/>
          <p:nvPr/>
        </p:nvSpPr>
        <p:spPr>
          <a:xfrm rot="0">
            <a:off x="636374" y="5105925"/>
            <a:ext cx="4609241" cy="720725"/>
          </a:xfrm>
          <a:prstGeom prst="rect">
            <a:avLst/>
          </a:prstGeom>
        </p:spPr>
        <p:txBody>
          <a:bodyPr anchor="t" rtlCol="false" tIns="0" lIns="0" bIns="0" rIns="0">
            <a:spAutoFit/>
          </a:bodyPr>
          <a:lstStyle/>
          <a:p>
            <a:pPr algn="just" marL="0" indent="0" lvl="0">
              <a:lnSpc>
                <a:spcPts val="5199"/>
              </a:lnSpc>
              <a:spcBef>
                <a:spcPct val="0"/>
              </a:spcBef>
            </a:pPr>
            <a:r>
              <a:rPr lang="en-US" b="true" sz="3999">
                <a:solidFill>
                  <a:srgbClr val="FFFFFF"/>
                </a:solidFill>
                <a:latin typeface="Kollektif Bold"/>
                <a:ea typeface="Kollektif Bold"/>
                <a:cs typeface="Kollektif Bold"/>
                <a:sym typeface="Kollektif Bold"/>
              </a:rPr>
              <a:t>JENIS PENELITIAN</a:t>
            </a:r>
          </a:p>
        </p:txBody>
      </p:sp>
      <p:sp>
        <p:nvSpPr>
          <p:cNvPr name="TextBox 17" id="17"/>
          <p:cNvSpPr txBox="true"/>
          <p:nvPr/>
        </p:nvSpPr>
        <p:spPr>
          <a:xfrm rot="0">
            <a:off x="636374" y="5855225"/>
            <a:ext cx="5659157" cy="580391"/>
          </a:xfrm>
          <a:prstGeom prst="rect">
            <a:avLst/>
          </a:prstGeom>
        </p:spPr>
        <p:txBody>
          <a:bodyPr anchor="t" rtlCol="false" tIns="0" lIns="0" bIns="0" rIns="0">
            <a:spAutoFit/>
          </a:bodyPr>
          <a:lstStyle/>
          <a:p>
            <a:pPr algn="just">
              <a:lnSpc>
                <a:spcPts val="3680"/>
              </a:lnSpc>
            </a:pPr>
            <a:r>
              <a:rPr lang="en-US" sz="4000">
                <a:solidFill>
                  <a:srgbClr val="FFFFFF"/>
                </a:solidFill>
                <a:latin typeface="Kollektif"/>
                <a:ea typeface="Kollektif"/>
                <a:cs typeface="Kollektif"/>
                <a:sym typeface="Kollektif"/>
              </a:rPr>
              <a:t>Kualitatif Deskriptif</a:t>
            </a:r>
          </a:p>
        </p:txBody>
      </p:sp>
      <p:sp>
        <p:nvSpPr>
          <p:cNvPr name="TextBox 18" id="18"/>
          <p:cNvSpPr txBox="true"/>
          <p:nvPr/>
        </p:nvSpPr>
        <p:spPr>
          <a:xfrm rot="0">
            <a:off x="636374" y="6414245"/>
            <a:ext cx="7803896" cy="720725"/>
          </a:xfrm>
          <a:prstGeom prst="rect">
            <a:avLst/>
          </a:prstGeom>
        </p:spPr>
        <p:txBody>
          <a:bodyPr anchor="t" rtlCol="false" tIns="0" lIns="0" bIns="0" rIns="0">
            <a:spAutoFit/>
          </a:bodyPr>
          <a:lstStyle/>
          <a:p>
            <a:pPr algn="just" marL="0" indent="0" lvl="0">
              <a:lnSpc>
                <a:spcPts val="5199"/>
              </a:lnSpc>
              <a:spcBef>
                <a:spcPct val="0"/>
              </a:spcBef>
            </a:pPr>
            <a:r>
              <a:rPr lang="en-US" b="true" sz="3999">
                <a:solidFill>
                  <a:srgbClr val="FFFFFF"/>
                </a:solidFill>
                <a:latin typeface="Kollektif Bold"/>
                <a:ea typeface="Kollektif Bold"/>
                <a:cs typeface="Kollektif Bold"/>
                <a:sym typeface="Kollektif Bold"/>
              </a:rPr>
              <a:t>TEKNIK PENGUMPULAN DATA</a:t>
            </a:r>
          </a:p>
        </p:txBody>
      </p:sp>
      <p:sp>
        <p:nvSpPr>
          <p:cNvPr name="TextBox 19" id="19"/>
          <p:cNvSpPr txBox="true"/>
          <p:nvPr/>
        </p:nvSpPr>
        <p:spPr>
          <a:xfrm rot="0">
            <a:off x="636374" y="7070616"/>
            <a:ext cx="16065139" cy="1047116"/>
          </a:xfrm>
          <a:prstGeom prst="rect">
            <a:avLst/>
          </a:prstGeom>
        </p:spPr>
        <p:txBody>
          <a:bodyPr anchor="t" rtlCol="false" tIns="0" lIns="0" bIns="0" rIns="0">
            <a:spAutoFit/>
          </a:bodyPr>
          <a:lstStyle/>
          <a:p>
            <a:pPr algn="just">
              <a:lnSpc>
                <a:spcPts val="3680"/>
              </a:lnSpc>
            </a:pPr>
            <a:r>
              <a:rPr lang="en-US" sz="4000">
                <a:solidFill>
                  <a:srgbClr val="FFFFFF"/>
                </a:solidFill>
                <a:latin typeface="Kollektif"/>
                <a:ea typeface="Kollektif"/>
                <a:cs typeface="Kollektif"/>
                <a:sym typeface="Kollektif"/>
              </a:rPr>
              <a:t>Simak catat, yaitu menyimak lirik lagu secara cermat dan mencatat data penting yang relevan.​</a:t>
            </a:r>
          </a:p>
        </p:txBody>
      </p:sp>
      <p:sp>
        <p:nvSpPr>
          <p:cNvPr name="TextBox 20" id="20"/>
          <p:cNvSpPr txBox="true"/>
          <p:nvPr/>
        </p:nvSpPr>
        <p:spPr>
          <a:xfrm rot="0">
            <a:off x="636374" y="8102709"/>
            <a:ext cx="7803896" cy="720725"/>
          </a:xfrm>
          <a:prstGeom prst="rect">
            <a:avLst/>
          </a:prstGeom>
        </p:spPr>
        <p:txBody>
          <a:bodyPr anchor="t" rtlCol="false" tIns="0" lIns="0" bIns="0" rIns="0">
            <a:spAutoFit/>
          </a:bodyPr>
          <a:lstStyle/>
          <a:p>
            <a:pPr algn="just" marL="0" indent="0" lvl="0">
              <a:lnSpc>
                <a:spcPts val="5199"/>
              </a:lnSpc>
              <a:spcBef>
                <a:spcPct val="0"/>
              </a:spcBef>
            </a:pPr>
            <a:r>
              <a:rPr lang="en-US" b="true" sz="3999">
                <a:solidFill>
                  <a:srgbClr val="FFFFFF"/>
                </a:solidFill>
                <a:latin typeface="Kollektif Bold"/>
                <a:ea typeface="Kollektif Bold"/>
                <a:cs typeface="Kollektif Bold"/>
                <a:sym typeface="Kollektif Bold"/>
              </a:rPr>
              <a:t>TEKNIK ANALISIS</a:t>
            </a:r>
          </a:p>
        </p:txBody>
      </p:sp>
      <p:sp>
        <p:nvSpPr>
          <p:cNvPr name="TextBox 21" id="21"/>
          <p:cNvSpPr txBox="true"/>
          <p:nvPr/>
        </p:nvSpPr>
        <p:spPr>
          <a:xfrm rot="0">
            <a:off x="636374" y="8832107"/>
            <a:ext cx="17156708" cy="1047116"/>
          </a:xfrm>
          <a:prstGeom prst="rect">
            <a:avLst/>
          </a:prstGeom>
        </p:spPr>
        <p:txBody>
          <a:bodyPr anchor="t" rtlCol="false" tIns="0" lIns="0" bIns="0" rIns="0">
            <a:spAutoFit/>
          </a:bodyPr>
          <a:lstStyle/>
          <a:p>
            <a:pPr algn="just">
              <a:lnSpc>
                <a:spcPts val="3680"/>
              </a:lnSpc>
            </a:pPr>
            <a:r>
              <a:rPr lang="en-US" sz="4000">
                <a:solidFill>
                  <a:srgbClr val="FFFFFF"/>
                </a:solidFill>
                <a:latin typeface="Kollektif"/>
                <a:ea typeface="Kollektif"/>
                <a:cs typeface="Kollektif"/>
                <a:sym typeface="Kollektif"/>
              </a:rPr>
              <a:t>Metode agih dan analisis komponen makna untuk mengidentifikasi pola hubungan antara subjek dan predikat pada personifikasi.</a:t>
            </a:r>
          </a:p>
        </p:txBody>
      </p:sp>
    </p:spTree>
  </p:cSld>
  <p:clrMapOvr>
    <a:masterClrMapping/>
  </p:clrMapOvr>
  <p:transition spd="slow">
    <p:push dir="l"/>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2058792">
            <a:off x="-9306532" y="-9335088"/>
            <a:ext cx="21340665" cy="19793467"/>
          </a:xfrm>
          <a:custGeom>
            <a:avLst/>
            <a:gdLst/>
            <a:ahLst/>
            <a:cxnLst/>
            <a:rect r="r" b="b" t="t" l="l"/>
            <a:pathLst>
              <a:path h="19793467" w="21340665">
                <a:moveTo>
                  <a:pt x="0" y="0"/>
                </a:moveTo>
                <a:lnTo>
                  <a:pt x="21340665" y="0"/>
                </a:lnTo>
                <a:lnTo>
                  <a:pt x="21340665" y="19793467"/>
                </a:lnTo>
                <a:lnTo>
                  <a:pt x="0" y="19793467"/>
                </a:lnTo>
                <a:lnTo>
                  <a:pt x="0" y="0"/>
                </a:lnTo>
                <a:close/>
              </a:path>
            </a:pathLst>
          </a:custGeom>
          <a:blipFill>
            <a:blip r:embed="rId3"/>
            <a:stretch>
              <a:fillRect l="0" t="0" r="0" b="0"/>
            </a:stretch>
          </a:blipFill>
          <a:ln cap="sq">
            <a:noFill/>
            <a:prstDash val="solid"/>
            <a:miter/>
          </a:ln>
        </p:spPr>
      </p:sp>
      <p:grpSp>
        <p:nvGrpSpPr>
          <p:cNvPr name="Group 4" id="4"/>
          <p:cNvGrpSpPr/>
          <p:nvPr/>
        </p:nvGrpSpPr>
        <p:grpSpPr>
          <a:xfrm rot="0">
            <a:off x="309436" y="2074903"/>
            <a:ext cx="17725176" cy="6137194"/>
            <a:chOff x="0" y="0"/>
            <a:chExt cx="3142808" cy="1088171"/>
          </a:xfrm>
        </p:grpSpPr>
        <p:sp>
          <p:nvSpPr>
            <p:cNvPr name="Freeform 5" id="5"/>
            <p:cNvSpPr/>
            <p:nvPr/>
          </p:nvSpPr>
          <p:spPr>
            <a:xfrm flipH="false" flipV="false" rot="0">
              <a:off x="0" y="0"/>
              <a:ext cx="3142808" cy="1088171"/>
            </a:xfrm>
            <a:custGeom>
              <a:avLst/>
              <a:gdLst/>
              <a:ahLst/>
              <a:cxnLst/>
              <a:rect r="r" b="b" t="t" l="l"/>
              <a:pathLst>
                <a:path h="1088171" w="3142808">
                  <a:moveTo>
                    <a:pt x="22276" y="0"/>
                  </a:moveTo>
                  <a:lnTo>
                    <a:pt x="3120532" y="0"/>
                  </a:lnTo>
                  <a:cubicBezTo>
                    <a:pt x="3132835" y="0"/>
                    <a:pt x="3142808" y="9973"/>
                    <a:pt x="3142808" y="22276"/>
                  </a:cubicBezTo>
                  <a:lnTo>
                    <a:pt x="3142808" y="1065895"/>
                  </a:lnTo>
                  <a:cubicBezTo>
                    <a:pt x="3142808" y="1071803"/>
                    <a:pt x="3140461" y="1077469"/>
                    <a:pt x="3136283" y="1081647"/>
                  </a:cubicBezTo>
                  <a:cubicBezTo>
                    <a:pt x="3132106" y="1085824"/>
                    <a:pt x="3126440" y="1088171"/>
                    <a:pt x="3120532" y="1088171"/>
                  </a:cubicBezTo>
                  <a:lnTo>
                    <a:pt x="22276" y="1088171"/>
                  </a:lnTo>
                  <a:cubicBezTo>
                    <a:pt x="16368" y="1088171"/>
                    <a:pt x="10702" y="1085824"/>
                    <a:pt x="6524" y="1081647"/>
                  </a:cubicBezTo>
                  <a:cubicBezTo>
                    <a:pt x="2347" y="1077469"/>
                    <a:pt x="0" y="1071803"/>
                    <a:pt x="0" y="1065895"/>
                  </a:cubicBezTo>
                  <a:lnTo>
                    <a:pt x="0" y="22276"/>
                  </a:lnTo>
                  <a:cubicBezTo>
                    <a:pt x="0" y="16368"/>
                    <a:pt x="2347" y="10702"/>
                    <a:pt x="6524" y="6524"/>
                  </a:cubicBezTo>
                  <a:cubicBezTo>
                    <a:pt x="10702" y="2347"/>
                    <a:pt x="16368" y="0"/>
                    <a:pt x="22276" y="0"/>
                  </a:cubicBezTo>
                  <a:close/>
                </a:path>
              </a:pathLst>
            </a:custGeom>
            <a:ln w="19050" cap="rnd">
              <a:solidFill>
                <a:srgbClr val="FFFFFF"/>
              </a:solidFill>
              <a:prstDash val="solid"/>
              <a:round/>
            </a:ln>
          </p:spPr>
        </p:sp>
        <p:sp>
          <p:nvSpPr>
            <p:cNvPr name="TextBox 6" id="6"/>
            <p:cNvSpPr txBox="true"/>
            <p:nvPr/>
          </p:nvSpPr>
          <p:spPr>
            <a:xfrm>
              <a:off x="0" y="-85725"/>
              <a:ext cx="3142808" cy="1173896"/>
            </a:xfrm>
            <a:prstGeom prst="rect">
              <a:avLst/>
            </a:prstGeom>
          </p:spPr>
          <p:txBody>
            <a:bodyPr anchor="ctr" rtlCol="false" tIns="50800" lIns="50800" bIns="50800" rIns="50800"/>
            <a:lstStyle/>
            <a:p>
              <a:pPr algn="ctr">
                <a:lnSpc>
                  <a:spcPts val="2940"/>
                </a:lnSpc>
              </a:pPr>
            </a:p>
          </p:txBody>
        </p:sp>
      </p:grpSp>
      <p:sp>
        <p:nvSpPr>
          <p:cNvPr name="TextBox 7" id="7"/>
          <p:cNvSpPr txBox="true"/>
          <p:nvPr/>
        </p:nvSpPr>
        <p:spPr>
          <a:xfrm rot="0">
            <a:off x="2931786" y="1659613"/>
            <a:ext cx="12424429" cy="963930"/>
          </a:xfrm>
          <a:prstGeom prst="rect">
            <a:avLst/>
          </a:prstGeom>
        </p:spPr>
        <p:txBody>
          <a:bodyPr anchor="t" rtlCol="false" tIns="0" lIns="0" bIns="0" rIns="0">
            <a:spAutoFit/>
          </a:bodyPr>
          <a:lstStyle/>
          <a:p>
            <a:pPr algn="l" marL="0" indent="0" lvl="0">
              <a:lnSpc>
                <a:spcPts val="7200"/>
              </a:lnSpc>
              <a:spcBef>
                <a:spcPct val="0"/>
              </a:spcBef>
            </a:pPr>
            <a:r>
              <a:rPr lang="en-US" sz="7200">
                <a:solidFill>
                  <a:srgbClr val="FFFFFF"/>
                </a:solidFill>
                <a:latin typeface="League Spartan"/>
                <a:ea typeface="League Spartan"/>
                <a:cs typeface="League Spartan"/>
                <a:sym typeface="League Spartan"/>
              </a:rPr>
              <a:t>HASIL DAN PEMBAHASAN</a:t>
            </a:r>
          </a:p>
        </p:txBody>
      </p:sp>
      <p:sp>
        <p:nvSpPr>
          <p:cNvPr name="TextBox 8" id="8"/>
          <p:cNvSpPr txBox="true"/>
          <p:nvPr/>
        </p:nvSpPr>
        <p:spPr>
          <a:xfrm rot="0">
            <a:off x="560521" y="2748915"/>
            <a:ext cx="17166959" cy="4741545"/>
          </a:xfrm>
          <a:prstGeom prst="rect">
            <a:avLst/>
          </a:prstGeom>
        </p:spPr>
        <p:txBody>
          <a:bodyPr anchor="t" rtlCol="false" tIns="0" lIns="0" bIns="0" rIns="0">
            <a:spAutoFit/>
          </a:bodyPr>
          <a:lstStyle/>
          <a:p>
            <a:pPr algn="just" marL="0" indent="0" lvl="1">
              <a:lnSpc>
                <a:spcPts val="3779"/>
              </a:lnSpc>
              <a:spcBef>
                <a:spcPct val="0"/>
              </a:spcBef>
            </a:pPr>
            <a:r>
              <a:rPr lang="en-US" sz="2700">
                <a:solidFill>
                  <a:srgbClr val="FFFFFF"/>
                </a:solidFill>
                <a:latin typeface="Libre Baskerville"/>
                <a:ea typeface="Libre Baskerville"/>
                <a:cs typeface="Libre Baskerville"/>
                <a:sym typeface="Libre Baskerville"/>
              </a:rPr>
              <a:t>Hasil </a:t>
            </a:r>
            <a:r>
              <a:rPr lang="en-US" sz="2700" strike="noStrike" u="none">
                <a:solidFill>
                  <a:srgbClr val="FFFFFF"/>
                </a:solidFill>
                <a:latin typeface="Libre Baskerville"/>
                <a:ea typeface="Libre Baskerville"/>
                <a:cs typeface="Libre Baskerville"/>
                <a:sym typeface="Libre Baskerville"/>
              </a:rPr>
              <a:t>dan pembahasan dalam penelitian ini menunjukkan bahwa gaya bahasa personifikasi dalam lirik lagu karya Rekah dibagi menjadi tiga kategori utama: benda mati, waktu atau suasana, dan konsep abstrak atau perasaan. Personifikasi memberikan sifat atau tindakan manusia kepada objek yang sebenarnya tidak hidup, seperti benda mati yang digambarkan melakukan tindakan aktif, waktu yang diberi karakter manusia sesuai suasana, serta perasaan yang dihadirkan dengan sifat makhluk hidup. Pola hubungan subjek dan predikat dalam personifikasi ini selalu berlawanan makna secara semantis, sehingga menimbulkan kesan hidup yang memperkuat makna emosional dan nilai estetika lirik lagu. Temuan ini memberikan pemahaman baru dalam linguistik dan dapat membantu penulis lagu serta pengajaran sastra untuk menulis personifikasi yang efektif dan menarik. </a:t>
            </a:r>
          </a:p>
        </p:txBody>
      </p:sp>
      <p:grpSp>
        <p:nvGrpSpPr>
          <p:cNvPr name="Group 9" id="9"/>
          <p:cNvGrpSpPr/>
          <p:nvPr/>
        </p:nvGrpSpPr>
        <p:grpSpPr>
          <a:xfrm rot="0">
            <a:off x="469243" y="407349"/>
            <a:ext cx="1118914" cy="1118914"/>
            <a:chOff x="0" y="0"/>
            <a:chExt cx="13716000" cy="13716000"/>
          </a:xfrm>
        </p:grpSpPr>
        <p:sp>
          <p:nvSpPr>
            <p:cNvPr name="Freeform 10" id="10"/>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l="0" t="-223" r="0" b="-223"/>
              </a:stretch>
            </a:blipFill>
          </p:spPr>
        </p:sp>
      </p:gr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7" r="0" b="-37"/>
            </a:stretch>
          </a:blipFill>
        </p:spPr>
      </p:sp>
      <p:sp>
        <p:nvSpPr>
          <p:cNvPr name="Freeform 3" id="3"/>
          <p:cNvSpPr/>
          <p:nvPr/>
        </p:nvSpPr>
        <p:spPr>
          <a:xfrm flipH="false" flipV="false" rot="0">
            <a:off x="-432738" y="-1579512"/>
            <a:ext cx="17115526" cy="17115526"/>
          </a:xfrm>
          <a:custGeom>
            <a:avLst/>
            <a:gdLst/>
            <a:ahLst/>
            <a:cxnLst/>
            <a:rect r="r" b="b" t="t" l="l"/>
            <a:pathLst>
              <a:path h="17115526" w="17115526">
                <a:moveTo>
                  <a:pt x="0" y="0"/>
                </a:moveTo>
                <a:lnTo>
                  <a:pt x="17115526" y="0"/>
                </a:lnTo>
                <a:lnTo>
                  <a:pt x="17115526" y="17115526"/>
                </a:lnTo>
                <a:lnTo>
                  <a:pt x="0" y="171155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718344" y="-89733"/>
            <a:ext cx="11279579" cy="11279579"/>
          </a:xfrm>
          <a:custGeom>
            <a:avLst/>
            <a:gdLst/>
            <a:ahLst/>
            <a:cxnLst/>
            <a:rect r="r" b="b" t="t" l="l"/>
            <a:pathLst>
              <a:path h="11279579" w="11279579">
                <a:moveTo>
                  <a:pt x="0" y="0"/>
                </a:moveTo>
                <a:lnTo>
                  <a:pt x="11279579" y="0"/>
                </a:lnTo>
                <a:lnTo>
                  <a:pt x="11279579" y="11279579"/>
                </a:lnTo>
                <a:lnTo>
                  <a:pt x="0" y="11279579"/>
                </a:lnTo>
                <a:lnTo>
                  <a:pt x="0" y="0"/>
                </a:lnTo>
                <a:close/>
              </a:path>
            </a:pathLst>
          </a:custGeom>
          <a:blipFill>
            <a:blip r:embed="rId5">
              <a:alphaModFix amt="50000"/>
            </a:blip>
            <a:stretch>
              <a:fillRect l="0" t="0" r="0" b="0"/>
            </a:stretch>
          </a:blipFill>
          <a:ln cap="sq">
            <a:noFill/>
            <a:prstDash val="solid"/>
            <a:miter/>
          </a:ln>
        </p:spPr>
      </p:sp>
      <p:sp>
        <p:nvSpPr>
          <p:cNvPr name="Freeform 5" id="5"/>
          <p:cNvSpPr/>
          <p:nvPr/>
        </p:nvSpPr>
        <p:spPr>
          <a:xfrm flipH="true" flipV="false" rot="0">
            <a:off x="3885791" y="-904010"/>
            <a:ext cx="17115526" cy="17115526"/>
          </a:xfrm>
          <a:custGeom>
            <a:avLst/>
            <a:gdLst/>
            <a:ahLst/>
            <a:cxnLst/>
            <a:rect r="r" b="b" t="t" l="l"/>
            <a:pathLst>
              <a:path h="17115526" w="17115526">
                <a:moveTo>
                  <a:pt x="17115526" y="0"/>
                </a:moveTo>
                <a:lnTo>
                  <a:pt x="0" y="0"/>
                </a:lnTo>
                <a:lnTo>
                  <a:pt x="0" y="17115526"/>
                </a:lnTo>
                <a:lnTo>
                  <a:pt x="17115526" y="17115526"/>
                </a:lnTo>
                <a:lnTo>
                  <a:pt x="1711552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469243" y="423074"/>
            <a:ext cx="1118914" cy="1118914"/>
            <a:chOff x="0" y="0"/>
            <a:chExt cx="13716000" cy="13716000"/>
          </a:xfrm>
        </p:grpSpPr>
        <p:sp>
          <p:nvSpPr>
            <p:cNvPr name="Freeform 7" id="7"/>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6"/>
              <a:stretch>
                <a:fillRect l="0" t="-223" r="0" b="-223"/>
              </a:stretch>
            </a:blipFill>
          </p:spPr>
        </p:sp>
      </p:grpSp>
      <p:sp>
        <p:nvSpPr>
          <p:cNvPr name="TextBox 8" id="8"/>
          <p:cNvSpPr txBox="true"/>
          <p:nvPr/>
        </p:nvSpPr>
        <p:spPr>
          <a:xfrm rot="0">
            <a:off x="3046377" y="1819491"/>
            <a:ext cx="12195246" cy="2297937"/>
          </a:xfrm>
          <a:prstGeom prst="rect">
            <a:avLst/>
          </a:prstGeom>
        </p:spPr>
        <p:txBody>
          <a:bodyPr anchor="t" rtlCol="false" tIns="0" lIns="0" bIns="0" rIns="0">
            <a:spAutoFit/>
          </a:bodyPr>
          <a:lstStyle/>
          <a:p>
            <a:pPr algn="r" marL="0" indent="0" lvl="0">
              <a:lnSpc>
                <a:spcPts val="15094"/>
              </a:lnSpc>
              <a:spcBef>
                <a:spcPct val="0"/>
              </a:spcBef>
            </a:pPr>
            <a:r>
              <a:rPr lang="en-US" b="true" sz="15094" spc="-633">
                <a:solidFill>
                  <a:srgbClr val="FFFFFF"/>
                </a:solidFill>
                <a:latin typeface="Kollektif Bold"/>
                <a:ea typeface="Kollektif Bold"/>
                <a:cs typeface="Kollektif Bold"/>
                <a:sym typeface="Kollektif Bold"/>
              </a:rPr>
              <a:t>KESIMPULAN.</a:t>
            </a:r>
          </a:p>
        </p:txBody>
      </p:sp>
      <p:sp>
        <p:nvSpPr>
          <p:cNvPr name="TextBox 9" id="9"/>
          <p:cNvSpPr txBox="true"/>
          <p:nvPr/>
        </p:nvSpPr>
        <p:spPr>
          <a:xfrm rot="0">
            <a:off x="560521" y="3869846"/>
            <a:ext cx="17166959" cy="3312795"/>
          </a:xfrm>
          <a:prstGeom prst="rect">
            <a:avLst/>
          </a:prstGeom>
        </p:spPr>
        <p:txBody>
          <a:bodyPr anchor="t" rtlCol="false" tIns="0" lIns="0" bIns="0" rIns="0">
            <a:spAutoFit/>
          </a:bodyPr>
          <a:lstStyle/>
          <a:p>
            <a:pPr algn="just" marL="0" indent="0" lvl="1">
              <a:lnSpc>
                <a:spcPts val="3779"/>
              </a:lnSpc>
              <a:spcBef>
                <a:spcPct val="0"/>
              </a:spcBef>
            </a:pPr>
            <a:r>
              <a:rPr lang="en-US" sz="2700" strike="noStrike" u="none">
                <a:solidFill>
                  <a:srgbClr val="FFFFFF"/>
                </a:solidFill>
                <a:latin typeface="Libre Baskerville"/>
                <a:ea typeface="Libre Baskerville"/>
                <a:cs typeface="Libre Baskerville"/>
                <a:sym typeface="Libre Baskerville"/>
              </a:rPr>
              <a:t>personifikasi dalam lirik lagu karya Rekah memberikan sifat atau tindakan manusia pada benda mati, waktu, dan konsep abstrak sehingga membuat lirik lebih hidup dan bermakna. Personifikasi ditandai dengan pola hubungan subjek dan predikat yang berlawanan makna secara semantis, yang memperkuat nilai estetika dan makna emosional lagu. Pendekatan semansintaksis yang menggabungkan analisis sintaksis dan semantik membantu mengungkap ciri khas personifikasi. Temuan ini penting untuk penulis lagu dan pengajaran sastra dalam memahami dan menerapkan teknik personifikasi secara efektif untuk memperkaya ekspresi karya sastra musik.</a:t>
            </a:r>
          </a:p>
        </p:txBody>
      </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true" flipV="false" rot="0">
            <a:off x="4091295" y="-2323857"/>
            <a:ext cx="17115526" cy="17115526"/>
          </a:xfrm>
          <a:custGeom>
            <a:avLst/>
            <a:gdLst/>
            <a:ahLst/>
            <a:cxnLst/>
            <a:rect r="r" b="b" t="t" l="l"/>
            <a:pathLst>
              <a:path h="17115526" w="17115526">
                <a:moveTo>
                  <a:pt x="17115526" y="0"/>
                </a:moveTo>
                <a:lnTo>
                  <a:pt x="0" y="0"/>
                </a:lnTo>
                <a:lnTo>
                  <a:pt x="0" y="17115526"/>
                </a:lnTo>
                <a:lnTo>
                  <a:pt x="17115526" y="17115526"/>
                </a:lnTo>
                <a:lnTo>
                  <a:pt x="1711552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32738" y="-1579512"/>
            <a:ext cx="17115526" cy="17115526"/>
          </a:xfrm>
          <a:custGeom>
            <a:avLst/>
            <a:gdLst/>
            <a:ahLst/>
            <a:cxnLst/>
            <a:rect r="r" b="b" t="t" l="l"/>
            <a:pathLst>
              <a:path h="17115526" w="17115526">
                <a:moveTo>
                  <a:pt x="0" y="0"/>
                </a:moveTo>
                <a:lnTo>
                  <a:pt x="17115526" y="0"/>
                </a:lnTo>
                <a:lnTo>
                  <a:pt x="17115526" y="17115526"/>
                </a:lnTo>
                <a:lnTo>
                  <a:pt x="0" y="171155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1588157" y="3329490"/>
            <a:ext cx="15671143" cy="3869958"/>
            <a:chOff x="0" y="0"/>
            <a:chExt cx="2778612" cy="686173"/>
          </a:xfrm>
        </p:grpSpPr>
        <p:sp>
          <p:nvSpPr>
            <p:cNvPr name="Freeform 6" id="6"/>
            <p:cNvSpPr/>
            <p:nvPr/>
          </p:nvSpPr>
          <p:spPr>
            <a:xfrm flipH="false" flipV="false" rot="0">
              <a:off x="0" y="0"/>
              <a:ext cx="2778612" cy="686173"/>
            </a:xfrm>
            <a:custGeom>
              <a:avLst/>
              <a:gdLst/>
              <a:ahLst/>
              <a:cxnLst/>
              <a:rect r="r" b="b" t="t" l="l"/>
              <a:pathLst>
                <a:path h="686173" w="2778612">
                  <a:moveTo>
                    <a:pt x="25195" y="0"/>
                  </a:moveTo>
                  <a:lnTo>
                    <a:pt x="2753417" y="0"/>
                  </a:lnTo>
                  <a:cubicBezTo>
                    <a:pt x="2760099" y="0"/>
                    <a:pt x="2766508" y="2654"/>
                    <a:pt x="2771233" y="7380"/>
                  </a:cubicBezTo>
                  <a:cubicBezTo>
                    <a:pt x="2775958" y="12105"/>
                    <a:pt x="2778612" y="18513"/>
                    <a:pt x="2778612" y="25195"/>
                  </a:cubicBezTo>
                  <a:lnTo>
                    <a:pt x="2778612" y="660978"/>
                  </a:lnTo>
                  <a:cubicBezTo>
                    <a:pt x="2778612" y="667660"/>
                    <a:pt x="2775958" y="674068"/>
                    <a:pt x="2771233" y="678793"/>
                  </a:cubicBezTo>
                  <a:cubicBezTo>
                    <a:pt x="2766508" y="683518"/>
                    <a:pt x="2760099" y="686173"/>
                    <a:pt x="2753417" y="686173"/>
                  </a:cubicBezTo>
                  <a:lnTo>
                    <a:pt x="25195" y="686173"/>
                  </a:lnTo>
                  <a:cubicBezTo>
                    <a:pt x="18513" y="686173"/>
                    <a:pt x="12105" y="683518"/>
                    <a:pt x="7380" y="678793"/>
                  </a:cubicBezTo>
                  <a:cubicBezTo>
                    <a:pt x="2654" y="674068"/>
                    <a:pt x="0" y="667660"/>
                    <a:pt x="0" y="660978"/>
                  </a:cubicBezTo>
                  <a:lnTo>
                    <a:pt x="0" y="25195"/>
                  </a:lnTo>
                  <a:cubicBezTo>
                    <a:pt x="0" y="18513"/>
                    <a:pt x="2654" y="12105"/>
                    <a:pt x="7380" y="7380"/>
                  </a:cubicBezTo>
                  <a:cubicBezTo>
                    <a:pt x="12105" y="2654"/>
                    <a:pt x="18513" y="0"/>
                    <a:pt x="25195" y="0"/>
                  </a:cubicBezTo>
                  <a:close/>
                </a:path>
              </a:pathLst>
            </a:custGeom>
            <a:ln w="19050" cap="rnd">
              <a:solidFill>
                <a:srgbClr val="FFFFFF"/>
              </a:solidFill>
              <a:prstDash val="solid"/>
              <a:round/>
            </a:ln>
          </p:spPr>
        </p:sp>
        <p:sp>
          <p:nvSpPr>
            <p:cNvPr name="TextBox 7" id="7"/>
            <p:cNvSpPr txBox="true"/>
            <p:nvPr/>
          </p:nvSpPr>
          <p:spPr>
            <a:xfrm>
              <a:off x="0" y="-85725"/>
              <a:ext cx="2778612" cy="771898"/>
            </a:xfrm>
            <a:prstGeom prst="rect">
              <a:avLst/>
            </a:prstGeom>
          </p:spPr>
          <p:txBody>
            <a:bodyPr anchor="ctr" rtlCol="false" tIns="50800" lIns="50800" bIns="50800" rIns="50800"/>
            <a:lstStyle/>
            <a:p>
              <a:pPr algn="ctr">
                <a:lnSpc>
                  <a:spcPts val="2940"/>
                </a:lnSpc>
              </a:pPr>
            </a:p>
          </p:txBody>
        </p:sp>
      </p:grpSp>
      <p:sp>
        <p:nvSpPr>
          <p:cNvPr name="TextBox 8" id="8"/>
          <p:cNvSpPr txBox="true"/>
          <p:nvPr/>
        </p:nvSpPr>
        <p:spPr>
          <a:xfrm rot="0">
            <a:off x="5391509" y="1878515"/>
            <a:ext cx="7504981" cy="1450975"/>
          </a:xfrm>
          <a:prstGeom prst="rect">
            <a:avLst/>
          </a:prstGeom>
        </p:spPr>
        <p:txBody>
          <a:bodyPr anchor="t" rtlCol="false" tIns="0" lIns="0" bIns="0" rIns="0">
            <a:spAutoFit/>
          </a:bodyPr>
          <a:lstStyle/>
          <a:p>
            <a:pPr algn="just" marL="0" indent="0" lvl="0">
              <a:lnSpc>
                <a:spcPts val="10400"/>
              </a:lnSpc>
              <a:spcBef>
                <a:spcPct val="0"/>
              </a:spcBef>
            </a:pPr>
            <a:r>
              <a:rPr lang="en-US" b="true" sz="8000">
                <a:solidFill>
                  <a:srgbClr val="FFFFFF"/>
                </a:solidFill>
                <a:latin typeface="Kollektif Bold"/>
                <a:ea typeface="Kollektif Bold"/>
                <a:cs typeface="Kollektif Bold"/>
                <a:sym typeface="Kollektif Bold"/>
              </a:rPr>
              <a:t>REKOMENDASI</a:t>
            </a:r>
          </a:p>
        </p:txBody>
      </p:sp>
      <p:grpSp>
        <p:nvGrpSpPr>
          <p:cNvPr name="Group 9" id="9"/>
          <p:cNvGrpSpPr/>
          <p:nvPr/>
        </p:nvGrpSpPr>
        <p:grpSpPr>
          <a:xfrm rot="0">
            <a:off x="469243" y="423074"/>
            <a:ext cx="1118914" cy="1118914"/>
            <a:chOff x="0" y="0"/>
            <a:chExt cx="13716000" cy="13716000"/>
          </a:xfrm>
        </p:grpSpPr>
        <p:sp>
          <p:nvSpPr>
            <p:cNvPr name="Freeform 10" id="10"/>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5"/>
              <a:stretch>
                <a:fillRect l="0" t="-223" r="0" b="-223"/>
              </a:stretch>
            </a:blipFill>
          </p:spPr>
        </p:sp>
      </p:grpSp>
      <p:sp>
        <p:nvSpPr>
          <p:cNvPr name="TextBox 11" id="11"/>
          <p:cNvSpPr txBox="true"/>
          <p:nvPr/>
        </p:nvSpPr>
        <p:spPr>
          <a:xfrm rot="0">
            <a:off x="1741192" y="3600626"/>
            <a:ext cx="14805616" cy="3377626"/>
          </a:xfrm>
          <a:prstGeom prst="rect">
            <a:avLst/>
          </a:prstGeom>
        </p:spPr>
        <p:txBody>
          <a:bodyPr anchor="t" rtlCol="false" tIns="0" lIns="0" bIns="0" rIns="0">
            <a:spAutoFit/>
          </a:bodyPr>
          <a:lstStyle/>
          <a:p>
            <a:pPr algn="just" marL="590421" indent="-295210" lvl="1">
              <a:lnSpc>
                <a:spcPts val="3828"/>
              </a:lnSpc>
              <a:spcBef>
                <a:spcPct val="0"/>
              </a:spcBef>
              <a:buFont typeface="Arial"/>
              <a:buChar char="•"/>
            </a:pPr>
            <a:r>
              <a:rPr lang="en-US" b="true" sz="2734" spc="120">
                <a:solidFill>
                  <a:srgbClr val="FFFFFF"/>
                </a:solidFill>
                <a:latin typeface="Kollektif Bold"/>
                <a:ea typeface="Kollektif Bold"/>
                <a:cs typeface="Kollektif Bold"/>
                <a:sym typeface="Kollektif Bold"/>
              </a:rPr>
              <a:t>Pe</a:t>
            </a:r>
            <a:r>
              <a:rPr lang="en-US" b="true" sz="2734" spc="120" strike="noStrike" u="none">
                <a:solidFill>
                  <a:srgbClr val="FFFFFF"/>
                </a:solidFill>
                <a:latin typeface="Kollektif Bold"/>
                <a:ea typeface="Kollektif Bold"/>
                <a:cs typeface="Kollektif Bold"/>
                <a:sym typeface="Kollektif Bold"/>
              </a:rPr>
              <a:t>nulis lagu dan musisi dapat memanfaatkan teknik personifikasi untuk memperdalam makna dan eksp</a:t>
            </a:r>
            <a:r>
              <a:rPr lang="en-US" b="true" sz="2734" spc="120" strike="noStrike" u="none">
                <a:solidFill>
                  <a:srgbClr val="FFFFFF"/>
                </a:solidFill>
                <a:latin typeface="Kollektif Bold"/>
                <a:ea typeface="Kollektif Bold"/>
                <a:cs typeface="Kollektif Bold"/>
                <a:sym typeface="Kollektif Bold"/>
              </a:rPr>
              <a:t>resi lagu, sehingga terdengar lebih hidup dan menarik bagi pendengar.​</a:t>
            </a:r>
          </a:p>
          <a:p>
            <a:pPr algn="just" marL="590421" indent="-295210" lvl="1">
              <a:lnSpc>
                <a:spcPts val="3828"/>
              </a:lnSpc>
              <a:spcBef>
                <a:spcPct val="0"/>
              </a:spcBef>
              <a:buFont typeface="Arial"/>
              <a:buChar char="•"/>
            </a:pPr>
            <a:r>
              <a:rPr lang="en-US" b="true" sz="2734" spc="120" strike="noStrike" u="none">
                <a:solidFill>
                  <a:srgbClr val="FFFFFF"/>
                </a:solidFill>
                <a:latin typeface="Kollektif Bold"/>
                <a:ea typeface="Kollektif Bold"/>
                <a:cs typeface="Kollektif Bold"/>
                <a:sym typeface="Kollektif Bold"/>
              </a:rPr>
              <a:t>Pengajar sastra dapat menggunakan hasil penelitian ini sebagai bahan ajar yang efektif dalam mengajarkan gaya bahasa dan sastra melalui lagu, meningkatkan minat dan pemahaman siswa tentang bahasa.</a:t>
            </a:r>
          </a:p>
          <a:p>
            <a:pPr algn="just">
              <a:lnSpc>
                <a:spcPts val="3828"/>
              </a:lnSpc>
              <a:spcBef>
                <a:spcPct val="0"/>
              </a:spcBef>
            </a:pPr>
          </a:p>
        </p:txBody>
      </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432738" y="-3414263"/>
            <a:ext cx="17115526" cy="17115526"/>
          </a:xfrm>
          <a:custGeom>
            <a:avLst/>
            <a:gdLst/>
            <a:ahLst/>
            <a:cxnLst/>
            <a:rect r="r" b="b" t="t" l="l"/>
            <a:pathLst>
              <a:path h="17115526" w="17115526">
                <a:moveTo>
                  <a:pt x="0" y="0"/>
                </a:moveTo>
                <a:lnTo>
                  <a:pt x="17115526" y="0"/>
                </a:lnTo>
                <a:lnTo>
                  <a:pt x="17115526" y="17115526"/>
                </a:lnTo>
                <a:lnTo>
                  <a:pt x="0" y="171155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a:off x="1028700" y="2606741"/>
            <a:ext cx="16230600" cy="0"/>
          </a:xfrm>
          <a:prstGeom prst="line">
            <a:avLst/>
          </a:prstGeom>
          <a:ln cap="flat" w="19050">
            <a:solidFill>
              <a:srgbClr val="FFFFFF"/>
            </a:solidFill>
            <a:prstDash val="solid"/>
            <a:headEnd type="none" len="sm" w="sm"/>
            <a:tailEnd type="none" len="sm" w="sm"/>
          </a:ln>
        </p:spPr>
      </p:sp>
      <p:sp>
        <p:nvSpPr>
          <p:cNvPr name="AutoShape 5" id="5"/>
          <p:cNvSpPr/>
          <p:nvPr/>
        </p:nvSpPr>
        <p:spPr>
          <a:xfrm>
            <a:off x="1028700" y="3331219"/>
            <a:ext cx="16230600" cy="0"/>
          </a:xfrm>
          <a:prstGeom prst="line">
            <a:avLst/>
          </a:prstGeom>
          <a:ln cap="flat" w="19050">
            <a:solidFill>
              <a:srgbClr val="FFFFFF"/>
            </a:solidFill>
            <a:prstDash val="solid"/>
            <a:headEnd type="none" len="sm" w="sm"/>
            <a:tailEnd type="none" len="sm" w="sm"/>
          </a:ln>
        </p:spPr>
      </p:sp>
      <p:sp>
        <p:nvSpPr>
          <p:cNvPr name="AutoShape 6" id="6"/>
          <p:cNvSpPr/>
          <p:nvPr/>
        </p:nvSpPr>
        <p:spPr>
          <a:xfrm>
            <a:off x="1028700" y="4052579"/>
            <a:ext cx="16230600" cy="0"/>
          </a:xfrm>
          <a:prstGeom prst="line">
            <a:avLst/>
          </a:prstGeom>
          <a:ln cap="flat" w="19050">
            <a:solidFill>
              <a:srgbClr val="FFFFFF"/>
            </a:solidFill>
            <a:prstDash val="solid"/>
            <a:headEnd type="none" len="sm" w="sm"/>
            <a:tailEnd type="none" len="sm" w="sm"/>
          </a:ln>
        </p:spPr>
      </p:sp>
      <p:sp>
        <p:nvSpPr>
          <p:cNvPr name="AutoShape 7" id="7"/>
          <p:cNvSpPr/>
          <p:nvPr/>
        </p:nvSpPr>
        <p:spPr>
          <a:xfrm>
            <a:off x="1028700" y="4773939"/>
            <a:ext cx="16230600" cy="0"/>
          </a:xfrm>
          <a:prstGeom prst="line">
            <a:avLst/>
          </a:prstGeom>
          <a:ln cap="flat" w="19050">
            <a:solidFill>
              <a:srgbClr val="FFFFFF"/>
            </a:solidFill>
            <a:prstDash val="solid"/>
            <a:headEnd type="none" len="sm" w="sm"/>
            <a:tailEnd type="none" len="sm" w="sm"/>
          </a:ln>
        </p:spPr>
      </p:sp>
      <p:sp>
        <p:nvSpPr>
          <p:cNvPr name="AutoShape 8" id="8"/>
          <p:cNvSpPr/>
          <p:nvPr/>
        </p:nvSpPr>
        <p:spPr>
          <a:xfrm>
            <a:off x="1028700" y="7541587"/>
            <a:ext cx="16230600" cy="0"/>
          </a:xfrm>
          <a:prstGeom prst="line">
            <a:avLst/>
          </a:prstGeom>
          <a:ln cap="flat" w="19050">
            <a:solidFill>
              <a:srgbClr val="FFFFFF"/>
            </a:solidFill>
            <a:prstDash val="solid"/>
            <a:headEnd type="none" len="sm" w="sm"/>
            <a:tailEnd type="none" len="sm" w="sm"/>
          </a:ln>
        </p:spPr>
      </p:sp>
      <p:sp>
        <p:nvSpPr>
          <p:cNvPr name="TextBox 9" id="9"/>
          <p:cNvSpPr txBox="true"/>
          <p:nvPr/>
        </p:nvSpPr>
        <p:spPr>
          <a:xfrm rot="0">
            <a:off x="1028700" y="2682941"/>
            <a:ext cx="12941545"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PENYUSUNAN ARTIKEL SESUAI TEMPLATE JURNAL YANG DITUJU</a:t>
            </a:r>
          </a:p>
        </p:txBody>
      </p:sp>
      <p:sp>
        <p:nvSpPr>
          <p:cNvPr name="TextBox 10" id="10"/>
          <p:cNvSpPr txBox="true"/>
          <p:nvPr/>
        </p:nvSpPr>
        <p:spPr>
          <a:xfrm rot="0">
            <a:off x="4848265" y="1433261"/>
            <a:ext cx="8591470" cy="1106805"/>
          </a:xfrm>
          <a:prstGeom prst="rect">
            <a:avLst/>
          </a:prstGeom>
        </p:spPr>
        <p:txBody>
          <a:bodyPr anchor="t" rtlCol="false" tIns="0" lIns="0" bIns="0" rIns="0">
            <a:spAutoFit/>
          </a:bodyPr>
          <a:lstStyle/>
          <a:p>
            <a:pPr algn="l" marL="0" indent="0" lvl="0">
              <a:lnSpc>
                <a:spcPts val="7200"/>
              </a:lnSpc>
            </a:pPr>
            <a:r>
              <a:rPr lang="en-US" b="true" sz="7200">
                <a:solidFill>
                  <a:srgbClr val="FFFFFF"/>
                </a:solidFill>
                <a:latin typeface="Kollektif Bold"/>
                <a:ea typeface="Kollektif Bold"/>
                <a:cs typeface="Kollektif Bold"/>
                <a:sym typeface="Kollektif Bold"/>
              </a:rPr>
              <a:t>PROSES PUBLIKASI</a:t>
            </a:r>
          </a:p>
        </p:txBody>
      </p:sp>
      <p:grpSp>
        <p:nvGrpSpPr>
          <p:cNvPr name="Group 11" id="11"/>
          <p:cNvGrpSpPr/>
          <p:nvPr/>
        </p:nvGrpSpPr>
        <p:grpSpPr>
          <a:xfrm rot="0">
            <a:off x="469243" y="423074"/>
            <a:ext cx="1118914" cy="1118914"/>
            <a:chOff x="0" y="0"/>
            <a:chExt cx="13716000" cy="13716000"/>
          </a:xfrm>
        </p:grpSpPr>
        <p:sp>
          <p:nvSpPr>
            <p:cNvPr name="Freeform 12" id="12"/>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5"/>
              <a:stretch>
                <a:fillRect l="0" t="-223" r="0" b="-223"/>
              </a:stretch>
            </a:blipFill>
          </p:spPr>
        </p:sp>
      </p:grpSp>
      <p:sp>
        <p:nvSpPr>
          <p:cNvPr name="TextBox 13" id="13"/>
          <p:cNvSpPr txBox="true"/>
          <p:nvPr/>
        </p:nvSpPr>
        <p:spPr>
          <a:xfrm rot="0">
            <a:off x="1028700" y="3407419"/>
            <a:ext cx="7096325"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SUBMIT KE JURNAL YANG DITUJU</a:t>
            </a:r>
          </a:p>
        </p:txBody>
      </p:sp>
      <p:sp>
        <p:nvSpPr>
          <p:cNvPr name="TextBox 14" id="14"/>
          <p:cNvSpPr txBox="true"/>
          <p:nvPr/>
        </p:nvSpPr>
        <p:spPr>
          <a:xfrm rot="0">
            <a:off x="1028700" y="4128779"/>
            <a:ext cx="4814791"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SCREENING EDITOR</a:t>
            </a:r>
          </a:p>
        </p:txBody>
      </p:sp>
      <p:sp>
        <p:nvSpPr>
          <p:cNvPr name="TextBox 15" id="15"/>
          <p:cNvSpPr txBox="true"/>
          <p:nvPr/>
        </p:nvSpPr>
        <p:spPr>
          <a:xfrm rot="0">
            <a:off x="1028700" y="5472757"/>
            <a:ext cx="7096325"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REVISI SESUAI DARI REVIEWER</a:t>
            </a:r>
          </a:p>
        </p:txBody>
      </p:sp>
      <p:sp>
        <p:nvSpPr>
          <p:cNvPr name="TextBox 16" id="16"/>
          <p:cNvSpPr txBox="true"/>
          <p:nvPr/>
        </p:nvSpPr>
        <p:spPr>
          <a:xfrm rot="0">
            <a:off x="1028700" y="4806632"/>
            <a:ext cx="6776421"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PROSES REVIEW OLEH REVIEWER</a:t>
            </a:r>
          </a:p>
        </p:txBody>
      </p:sp>
      <p:sp>
        <p:nvSpPr>
          <p:cNvPr name="AutoShape 17" id="17"/>
          <p:cNvSpPr/>
          <p:nvPr/>
        </p:nvSpPr>
        <p:spPr>
          <a:xfrm>
            <a:off x="1028700" y="5451793"/>
            <a:ext cx="16230600" cy="0"/>
          </a:xfrm>
          <a:prstGeom prst="line">
            <a:avLst/>
          </a:prstGeom>
          <a:ln cap="flat" w="19050">
            <a:solidFill>
              <a:srgbClr val="FFFFFF"/>
            </a:solidFill>
            <a:prstDash val="solid"/>
            <a:headEnd type="none" len="sm" w="sm"/>
            <a:tailEnd type="none" len="sm" w="sm"/>
          </a:ln>
        </p:spPr>
      </p:sp>
      <p:sp>
        <p:nvSpPr>
          <p:cNvPr name="TextBox 18" id="18"/>
          <p:cNvSpPr txBox="true"/>
          <p:nvPr/>
        </p:nvSpPr>
        <p:spPr>
          <a:xfrm rot="0">
            <a:off x="1028700" y="6203642"/>
            <a:ext cx="7096325"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FINAL ACCEPTANCE DARI EDITOR</a:t>
            </a:r>
          </a:p>
        </p:txBody>
      </p:sp>
      <p:sp>
        <p:nvSpPr>
          <p:cNvPr name="AutoShape 19" id="19"/>
          <p:cNvSpPr/>
          <p:nvPr/>
        </p:nvSpPr>
        <p:spPr>
          <a:xfrm>
            <a:off x="1028700" y="6175067"/>
            <a:ext cx="16230600" cy="0"/>
          </a:xfrm>
          <a:prstGeom prst="line">
            <a:avLst/>
          </a:prstGeom>
          <a:ln cap="flat" w="19050">
            <a:solidFill>
              <a:srgbClr val="FFFFFF"/>
            </a:solidFill>
            <a:prstDash val="solid"/>
            <a:headEnd type="none" len="sm" w="sm"/>
            <a:tailEnd type="none" len="sm" w="sm"/>
          </a:ln>
        </p:spPr>
      </p:sp>
      <p:sp>
        <p:nvSpPr>
          <p:cNvPr name="AutoShape 20" id="20"/>
          <p:cNvSpPr/>
          <p:nvPr/>
        </p:nvSpPr>
        <p:spPr>
          <a:xfrm>
            <a:off x="1028700" y="8272472"/>
            <a:ext cx="16230600" cy="0"/>
          </a:xfrm>
          <a:prstGeom prst="line">
            <a:avLst/>
          </a:prstGeom>
          <a:ln cap="flat" w="19050">
            <a:solidFill>
              <a:srgbClr val="FFFFFF"/>
            </a:solidFill>
            <a:prstDash val="solid"/>
            <a:headEnd type="none" len="sm" w="sm"/>
            <a:tailEnd type="none" len="sm" w="sm"/>
          </a:ln>
        </p:spPr>
      </p:sp>
      <p:sp>
        <p:nvSpPr>
          <p:cNvPr name="AutoShape 21" id="21"/>
          <p:cNvSpPr/>
          <p:nvPr/>
        </p:nvSpPr>
        <p:spPr>
          <a:xfrm>
            <a:off x="1028700" y="6848802"/>
            <a:ext cx="16230600" cy="0"/>
          </a:xfrm>
          <a:prstGeom prst="line">
            <a:avLst/>
          </a:prstGeom>
          <a:ln cap="flat" w="19050">
            <a:solidFill>
              <a:srgbClr val="FFFFFF"/>
            </a:solidFill>
            <a:prstDash val="solid"/>
            <a:headEnd type="none" len="sm" w="sm"/>
            <a:tailEnd type="none" len="sm" w="sm"/>
          </a:ln>
        </p:spPr>
      </p:sp>
      <p:sp>
        <p:nvSpPr>
          <p:cNvPr name="TextBox 22" id="22"/>
          <p:cNvSpPr txBox="true"/>
          <p:nvPr/>
        </p:nvSpPr>
        <p:spPr>
          <a:xfrm rot="0">
            <a:off x="1028700" y="6877377"/>
            <a:ext cx="10494410"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LAYOUTING &amp; PROOFREADING OLEH TIM JURNAL</a:t>
            </a:r>
          </a:p>
        </p:txBody>
      </p:sp>
      <p:sp>
        <p:nvSpPr>
          <p:cNvPr name="TextBox 23" id="23"/>
          <p:cNvSpPr txBox="true"/>
          <p:nvPr/>
        </p:nvSpPr>
        <p:spPr>
          <a:xfrm rot="0">
            <a:off x="1028700" y="7570162"/>
            <a:ext cx="8115300" cy="578485"/>
          </a:xfrm>
          <a:prstGeom prst="rect">
            <a:avLst/>
          </a:prstGeom>
        </p:spPr>
        <p:txBody>
          <a:bodyPr anchor="t" rtlCol="false" tIns="0" lIns="0" bIns="0" rIns="0">
            <a:spAutoFit/>
          </a:bodyPr>
          <a:lstStyle/>
          <a:p>
            <a:pPr algn="just" marL="0" indent="0" lvl="0">
              <a:lnSpc>
                <a:spcPts val="4160"/>
              </a:lnSpc>
              <a:spcBef>
                <a:spcPct val="0"/>
              </a:spcBef>
            </a:pPr>
            <a:r>
              <a:rPr lang="en-US" b="true" sz="3200">
                <a:solidFill>
                  <a:srgbClr val="FFFFFF"/>
                </a:solidFill>
                <a:latin typeface="Kollektif Bold"/>
                <a:ea typeface="Kollektif Bold"/>
                <a:cs typeface="Kollektif Bold"/>
                <a:sym typeface="Kollektif Bold"/>
              </a:rPr>
              <a:t>ARTIKEL TERBIT DALAM EDISI JURNAL</a:t>
            </a:r>
          </a:p>
        </p:txBody>
      </p:sp>
    </p:spTree>
  </p:cSld>
  <p:clrMapOvr>
    <a:masterClrMapping/>
  </p:clrMapOvr>
  <p:transition spd="slow">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DAG5M9fKoLw</dc:identifier>
  <dcterms:modified xsi:type="dcterms:W3CDTF">2011-08-01T06:04:30Z</dcterms:modified>
  <cp:revision>1</cp:revision>
  <dc:title>PPT AWDIE</dc:title>
</cp:coreProperties>
</file>