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nva Sans" panose="020B0604020202020204" charset="0"/>
      <p:regular r:id="rId16"/>
    </p:embeddedFont>
    <p:embeddedFont>
      <p:font typeface="Glacial Indifference" panose="020B0604020202020204" charset="0"/>
      <p:regular r:id="rId17"/>
    </p:embeddedFont>
    <p:embeddedFont>
      <p:font typeface="Glacial Indifference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0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svg"/><Relationship Id="rId7" Type="http://schemas.openxmlformats.org/officeDocument/2006/relationships/image" Target="../media/image31.svg"/><Relationship Id="rId12" Type="http://schemas.openxmlformats.org/officeDocument/2006/relationships/image" Target="../media/image35.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2.svg"/><Relationship Id="rId10" Type="http://schemas.openxmlformats.org/officeDocument/2006/relationships/image" Target="../media/image12.png"/><Relationship Id="rId4" Type="http://schemas.openxmlformats.org/officeDocument/2006/relationships/image" Target="../media/image21.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39515" y="6668606"/>
            <a:ext cx="5348485" cy="3618394"/>
            <a:chOff x="0" y="0"/>
            <a:chExt cx="1408655" cy="952993"/>
          </a:xfrm>
        </p:grpSpPr>
        <p:sp>
          <p:nvSpPr>
            <p:cNvPr id="3" name="Freeform 3"/>
            <p:cNvSpPr/>
            <p:nvPr/>
          </p:nvSpPr>
          <p:spPr>
            <a:xfrm>
              <a:off x="0" y="0"/>
              <a:ext cx="1408655" cy="952993"/>
            </a:xfrm>
            <a:custGeom>
              <a:avLst/>
              <a:gdLst/>
              <a:ahLst/>
              <a:cxnLst/>
              <a:rect l="l" t="t" r="r" b="b"/>
              <a:pathLst>
                <a:path w="1408655" h="952993">
                  <a:moveTo>
                    <a:pt x="0" y="0"/>
                  </a:moveTo>
                  <a:lnTo>
                    <a:pt x="1408655" y="0"/>
                  </a:lnTo>
                  <a:lnTo>
                    <a:pt x="1408655" y="952993"/>
                  </a:lnTo>
                  <a:lnTo>
                    <a:pt x="0" y="952993"/>
                  </a:lnTo>
                  <a:close/>
                </a:path>
              </a:pathLst>
            </a:custGeom>
            <a:solidFill>
              <a:srgbClr val="FFFFFF"/>
            </a:solidFill>
          </p:spPr>
        </p:sp>
        <p:sp>
          <p:nvSpPr>
            <p:cNvPr id="4" name="TextBox 4"/>
            <p:cNvSpPr txBox="1"/>
            <p:nvPr/>
          </p:nvSpPr>
          <p:spPr>
            <a:xfrm>
              <a:off x="0" y="-38100"/>
              <a:ext cx="1408655" cy="9910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83514" y="2901658"/>
            <a:ext cx="1327633" cy="1327633"/>
          </a:xfrm>
          <a:custGeom>
            <a:avLst/>
            <a:gdLst/>
            <a:ahLst/>
            <a:cxnLst/>
            <a:rect l="l" t="t" r="r" b="b"/>
            <a:pathLst>
              <a:path w="1327633" h="1327633">
                <a:moveTo>
                  <a:pt x="0" y="0"/>
                </a:moveTo>
                <a:lnTo>
                  <a:pt x="1327633" y="0"/>
                </a:lnTo>
                <a:lnTo>
                  <a:pt x="1327633" y="1327633"/>
                </a:lnTo>
                <a:lnTo>
                  <a:pt x="0" y="1327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47072" y="-2408128"/>
            <a:ext cx="5973602" cy="5973602"/>
          </a:xfrm>
          <a:custGeom>
            <a:avLst/>
            <a:gdLst/>
            <a:ahLst/>
            <a:cxnLst/>
            <a:rect l="l" t="t" r="r" b="b"/>
            <a:pathLst>
              <a:path w="5973602" h="5973602">
                <a:moveTo>
                  <a:pt x="0" y="0"/>
                </a:moveTo>
                <a:lnTo>
                  <a:pt x="5973602" y="0"/>
                </a:lnTo>
                <a:lnTo>
                  <a:pt x="5973602" y="5973602"/>
                </a:lnTo>
                <a:lnTo>
                  <a:pt x="0" y="5973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351247" y="4400741"/>
            <a:ext cx="803180" cy="742759"/>
            <a:chOff x="0" y="0"/>
            <a:chExt cx="211537" cy="195624"/>
          </a:xfrm>
        </p:grpSpPr>
        <p:sp>
          <p:nvSpPr>
            <p:cNvPr id="8" name="Freeform 8"/>
            <p:cNvSpPr/>
            <p:nvPr/>
          </p:nvSpPr>
          <p:spPr>
            <a:xfrm>
              <a:off x="0" y="0"/>
              <a:ext cx="211537" cy="195624"/>
            </a:xfrm>
            <a:custGeom>
              <a:avLst/>
              <a:gdLst/>
              <a:ahLst/>
              <a:cxnLst/>
              <a:rect l="l" t="t" r="r" b="b"/>
              <a:pathLst>
                <a:path w="211537" h="195624">
                  <a:moveTo>
                    <a:pt x="0" y="0"/>
                  </a:moveTo>
                  <a:lnTo>
                    <a:pt x="211537" y="0"/>
                  </a:lnTo>
                  <a:lnTo>
                    <a:pt x="211537" y="195624"/>
                  </a:lnTo>
                  <a:lnTo>
                    <a:pt x="0" y="195624"/>
                  </a:lnTo>
                  <a:close/>
                </a:path>
              </a:pathLst>
            </a:custGeom>
            <a:solidFill>
              <a:srgbClr val="5DA295"/>
            </a:solidFill>
          </p:spPr>
        </p:sp>
        <p:sp>
          <p:nvSpPr>
            <p:cNvPr id="9" name="TextBox 9"/>
            <p:cNvSpPr txBox="1"/>
            <p:nvPr/>
          </p:nvSpPr>
          <p:spPr>
            <a:xfrm>
              <a:off x="0" y="-38100"/>
              <a:ext cx="211537" cy="233724"/>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0" y="0"/>
            <a:ext cx="619741" cy="2934068"/>
            <a:chOff x="0" y="0"/>
            <a:chExt cx="163224" cy="772759"/>
          </a:xfrm>
        </p:grpSpPr>
        <p:sp>
          <p:nvSpPr>
            <p:cNvPr id="11" name="Freeform 11"/>
            <p:cNvSpPr/>
            <p:nvPr/>
          </p:nvSpPr>
          <p:spPr>
            <a:xfrm>
              <a:off x="0" y="0"/>
              <a:ext cx="163224" cy="772759"/>
            </a:xfrm>
            <a:custGeom>
              <a:avLst/>
              <a:gdLst/>
              <a:ahLst/>
              <a:cxnLst/>
              <a:rect l="l" t="t" r="r" b="b"/>
              <a:pathLst>
                <a:path w="163224" h="772759">
                  <a:moveTo>
                    <a:pt x="0" y="0"/>
                  </a:moveTo>
                  <a:lnTo>
                    <a:pt x="163224" y="0"/>
                  </a:lnTo>
                  <a:lnTo>
                    <a:pt x="163224" y="772759"/>
                  </a:lnTo>
                  <a:lnTo>
                    <a:pt x="0" y="772759"/>
                  </a:lnTo>
                  <a:close/>
                </a:path>
              </a:pathLst>
            </a:custGeom>
            <a:solidFill>
              <a:srgbClr val="5DA295"/>
            </a:solidFill>
          </p:spPr>
        </p:sp>
        <p:sp>
          <p:nvSpPr>
            <p:cNvPr id="12" name="TextBox 12"/>
            <p:cNvSpPr txBox="1"/>
            <p:nvPr/>
          </p:nvSpPr>
          <p:spPr>
            <a:xfrm>
              <a:off x="0" y="-38100"/>
              <a:ext cx="163224" cy="81085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2933707"/>
            <a:ext cx="619741" cy="1004046"/>
            <a:chOff x="0" y="0"/>
            <a:chExt cx="163224" cy="264440"/>
          </a:xfrm>
        </p:grpSpPr>
        <p:sp>
          <p:nvSpPr>
            <p:cNvPr id="14" name="Freeform 14"/>
            <p:cNvSpPr/>
            <p:nvPr/>
          </p:nvSpPr>
          <p:spPr>
            <a:xfrm>
              <a:off x="0" y="0"/>
              <a:ext cx="163224" cy="264440"/>
            </a:xfrm>
            <a:custGeom>
              <a:avLst/>
              <a:gdLst/>
              <a:ahLst/>
              <a:cxnLst/>
              <a:rect l="l" t="t" r="r" b="b"/>
              <a:pathLst>
                <a:path w="163224" h="264440">
                  <a:moveTo>
                    <a:pt x="0" y="0"/>
                  </a:moveTo>
                  <a:lnTo>
                    <a:pt x="163224" y="0"/>
                  </a:lnTo>
                  <a:lnTo>
                    <a:pt x="163224" y="264440"/>
                  </a:lnTo>
                  <a:lnTo>
                    <a:pt x="0" y="264440"/>
                  </a:lnTo>
                  <a:close/>
                </a:path>
              </a:pathLst>
            </a:custGeom>
            <a:solidFill>
              <a:srgbClr val="BFDDD2"/>
            </a:solidFill>
          </p:spPr>
        </p:sp>
        <p:sp>
          <p:nvSpPr>
            <p:cNvPr id="15" name="TextBox 15"/>
            <p:cNvSpPr txBox="1"/>
            <p:nvPr/>
          </p:nvSpPr>
          <p:spPr>
            <a:xfrm>
              <a:off x="0" y="-38100"/>
              <a:ext cx="163224" cy="30254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0" y="6668606"/>
            <a:ext cx="12939515" cy="3618394"/>
            <a:chOff x="0" y="0"/>
            <a:chExt cx="3407938" cy="952993"/>
          </a:xfrm>
        </p:grpSpPr>
        <p:sp>
          <p:nvSpPr>
            <p:cNvPr id="17" name="Freeform 17"/>
            <p:cNvSpPr/>
            <p:nvPr/>
          </p:nvSpPr>
          <p:spPr>
            <a:xfrm>
              <a:off x="0" y="0"/>
              <a:ext cx="3407938" cy="952993"/>
            </a:xfrm>
            <a:custGeom>
              <a:avLst/>
              <a:gdLst/>
              <a:ahLst/>
              <a:cxnLst/>
              <a:rect l="l" t="t" r="r" b="b"/>
              <a:pathLst>
                <a:path w="3407938" h="952993">
                  <a:moveTo>
                    <a:pt x="0" y="0"/>
                  </a:moveTo>
                  <a:lnTo>
                    <a:pt x="3407938" y="0"/>
                  </a:lnTo>
                  <a:lnTo>
                    <a:pt x="3407938" y="952993"/>
                  </a:lnTo>
                  <a:lnTo>
                    <a:pt x="0" y="952993"/>
                  </a:lnTo>
                  <a:close/>
                </a:path>
              </a:pathLst>
            </a:custGeom>
            <a:solidFill>
              <a:srgbClr val="5DA295"/>
            </a:solidFill>
          </p:spPr>
        </p:sp>
        <p:sp>
          <p:nvSpPr>
            <p:cNvPr id="18" name="TextBox 18"/>
            <p:cNvSpPr txBox="1"/>
            <p:nvPr/>
          </p:nvSpPr>
          <p:spPr>
            <a:xfrm>
              <a:off x="0" y="-38100"/>
              <a:ext cx="3407938" cy="99109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67885" y="7117855"/>
            <a:ext cx="143103" cy="2691310"/>
            <a:chOff x="0" y="0"/>
            <a:chExt cx="37690" cy="708822"/>
          </a:xfrm>
        </p:grpSpPr>
        <p:sp>
          <p:nvSpPr>
            <p:cNvPr id="20" name="Freeform 20"/>
            <p:cNvSpPr/>
            <p:nvPr/>
          </p:nvSpPr>
          <p:spPr>
            <a:xfrm>
              <a:off x="0" y="0"/>
              <a:ext cx="37690" cy="708822"/>
            </a:xfrm>
            <a:custGeom>
              <a:avLst/>
              <a:gdLst/>
              <a:ahLst/>
              <a:cxnLst/>
              <a:rect l="l" t="t" r="r" b="b"/>
              <a:pathLst>
                <a:path w="37690" h="708822">
                  <a:moveTo>
                    <a:pt x="0" y="0"/>
                  </a:moveTo>
                  <a:lnTo>
                    <a:pt x="37690" y="0"/>
                  </a:lnTo>
                  <a:lnTo>
                    <a:pt x="37690" y="708822"/>
                  </a:lnTo>
                  <a:lnTo>
                    <a:pt x="0" y="708822"/>
                  </a:lnTo>
                  <a:close/>
                </a:path>
              </a:pathLst>
            </a:custGeom>
            <a:solidFill>
              <a:srgbClr val="BFDDD2"/>
            </a:solidFill>
          </p:spPr>
        </p:sp>
        <p:sp>
          <p:nvSpPr>
            <p:cNvPr id="21" name="TextBox 21"/>
            <p:cNvSpPr txBox="1"/>
            <p:nvPr/>
          </p:nvSpPr>
          <p:spPr>
            <a:xfrm>
              <a:off x="0" y="-38100"/>
              <a:ext cx="37690" cy="746922"/>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4733873" y="6469670"/>
            <a:ext cx="1888057" cy="1896485"/>
          </a:xfrm>
          <a:custGeom>
            <a:avLst/>
            <a:gdLst/>
            <a:ahLst/>
            <a:cxnLst/>
            <a:rect l="l" t="t" r="r" b="b"/>
            <a:pathLst>
              <a:path w="1888057" h="1896485">
                <a:moveTo>
                  <a:pt x="0" y="0"/>
                </a:moveTo>
                <a:lnTo>
                  <a:pt x="1888056" y="0"/>
                </a:lnTo>
                <a:lnTo>
                  <a:pt x="1888056" y="1896486"/>
                </a:lnTo>
                <a:lnTo>
                  <a:pt x="0" y="1896486"/>
                </a:lnTo>
                <a:lnTo>
                  <a:pt x="0" y="0"/>
                </a:lnTo>
                <a:close/>
              </a:path>
            </a:pathLst>
          </a:custGeom>
          <a:blipFill>
            <a:blip r:embed="rId6"/>
            <a:stretch>
              <a:fillRect/>
            </a:stretch>
          </a:blipFill>
        </p:spPr>
      </p:sp>
      <p:sp>
        <p:nvSpPr>
          <p:cNvPr id="23" name="TextBox 23"/>
          <p:cNvSpPr txBox="1"/>
          <p:nvPr/>
        </p:nvSpPr>
        <p:spPr>
          <a:xfrm>
            <a:off x="1437548" y="1672098"/>
            <a:ext cx="13095892" cy="4540834"/>
          </a:xfrm>
          <a:prstGeom prst="rect">
            <a:avLst/>
          </a:prstGeom>
        </p:spPr>
        <p:txBody>
          <a:bodyPr lIns="0" tIns="0" rIns="0" bIns="0" rtlCol="0" anchor="t">
            <a:spAutoFit/>
          </a:bodyPr>
          <a:lstStyle/>
          <a:p>
            <a:pPr algn="l">
              <a:lnSpc>
                <a:spcPts val="7171"/>
              </a:lnSpc>
            </a:pPr>
            <a:r>
              <a:rPr lang="en-US" sz="6077" b="1" dirty="0">
                <a:solidFill>
                  <a:srgbClr val="000000"/>
                </a:solidFill>
                <a:latin typeface="Glacial Indifference Bold"/>
                <a:ea typeface="Glacial Indifference Bold"/>
                <a:cs typeface="Glacial Indifference Bold"/>
                <a:sym typeface="Glacial Indifference Bold"/>
              </a:rPr>
              <a:t>HUBUNGAN TINGGI BADAN TERHADAP JARAK JAUH LOMPATAN PADA SAAT MELAKUKAN LOMPAT JAUH SISWA LAKI-LAKI SMAN PAKUSARI DI KELAS X4</a:t>
            </a:r>
          </a:p>
        </p:txBody>
      </p:sp>
      <p:sp>
        <p:nvSpPr>
          <p:cNvPr id="24" name="TextBox 24"/>
          <p:cNvSpPr txBox="1"/>
          <p:nvPr/>
        </p:nvSpPr>
        <p:spPr>
          <a:xfrm>
            <a:off x="13943156" y="8662165"/>
            <a:ext cx="3341203" cy="1381125"/>
          </a:xfrm>
          <a:prstGeom prst="rect">
            <a:avLst/>
          </a:prstGeom>
        </p:spPr>
        <p:txBody>
          <a:bodyPr lIns="0" tIns="0" rIns="0" bIns="0" rtlCol="0" anchor="t">
            <a:spAutoFit/>
          </a:bodyPr>
          <a:lstStyle/>
          <a:p>
            <a:pPr algn="ctr">
              <a:lnSpc>
                <a:spcPts val="3600"/>
              </a:lnSpc>
            </a:pPr>
            <a:r>
              <a:rPr lang="en-US" sz="3000" spc="150">
                <a:solidFill>
                  <a:srgbClr val="000000"/>
                </a:solidFill>
                <a:latin typeface="Glacial Indifference"/>
                <a:ea typeface="Glacial Indifference"/>
                <a:cs typeface="Glacial Indifference"/>
                <a:sym typeface="Glacial Indifference"/>
              </a:rPr>
              <a:t>UNIVERSITAS MUHAMMADIYAH JEMBER</a:t>
            </a:r>
          </a:p>
        </p:txBody>
      </p:sp>
      <p:sp>
        <p:nvSpPr>
          <p:cNvPr id="25" name="TextBox 25"/>
          <p:cNvSpPr txBox="1"/>
          <p:nvPr/>
        </p:nvSpPr>
        <p:spPr>
          <a:xfrm>
            <a:off x="2532192" y="8516338"/>
            <a:ext cx="9986119" cy="523875"/>
          </a:xfrm>
          <a:prstGeom prst="rect">
            <a:avLst/>
          </a:prstGeom>
        </p:spPr>
        <p:txBody>
          <a:bodyPr lIns="0" tIns="0" rIns="0" bIns="0" rtlCol="0" anchor="t">
            <a:spAutoFit/>
          </a:bodyPr>
          <a:lstStyle/>
          <a:p>
            <a:pPr algn="l">
              <a:lnSpc>
                <a:spcPts val="4200"/>
              </a:lnSpc>
            </a:pPr>
            <a:r>
              <a:rPr lang="en-US" sz="3000">
                <a:solidFill>
                  <a:srgbClr val="FFFFFF"/>
                </a:solidFill>
                <a:latin typeface="Glacial Indifference"/>
                <a:ea typeface="Glacial Indifference"/>
                <a:cs typeface="Glacial Indifference"/>
                <a:sym typeface="Glacial Indifference"/>
              </a:rPr>
              <a:t> DOSEN PEMBIMBING 1 : AHMAD SULAIMAN, M.PD</a:t>
            </a:r>
          </a:p>
        </p:txBody>
      </p:sp>
      <p:sp>
        <p:nvSpPr>
          <p:cNvPr id="26" name="TextBox 26"/>
          <p:cNvSpPr txBox="1"/>
          <p:nvPr/>
        </p:nvSpPr>
        <p:spPr>
          <a:xfrm>
            <a:off x="2676921" y="7078451"/>
            <a:ext cx="5056886" cy="688975"/>
          </a:xfrm>
          <a:prstGeom prst="rect">
            <a:avLst/>
          </a:prstGeom>
        </p:spPr>
        <p:txBody>
          <a:bodyPr lIns="0" tIns="0" rIns="0" bIns="0" rtlCol="0" anchor="t">
            <a:spAutoFit/>
          </a:bodyPr>
          <a:lstStyle/>
          <a:p>
            <a:pPr algn="l">
              <a:lnSpc>
                <a:spcPts val="5599"/>
              </a:lnSpc>
            </a:pPr>
            <a:r>
              <a:rPr lang="en-US" sz="3999" b="1">
                <a:solidFill>
                  <a:srgbClr val="FFFFFF"/>
                </a:solidFill>
                <a:latin typeface="Glacial Indifference Bold"/>
                <a:ea typeface="Glacial Indifference Bold"/>
                <a:cs typeface="Glacial Indifference Bold"/>
                <a:sym typeface="Glacial Indifference Bold"/>
              </a:rPr>
              <a:t>Gita karinda BR.P</a:t>
            </a:r>
          </a:p>
        </p:txBody>
      </p:sp>
      <p:sp>
        <p:nvSpPr>
          <p:cNvPr id="27" name="TextBox 27"/>
          <p:cNvSpPr txBox="1"/>
          <p:nvPr/>
        </p:nvSpPr>
        <p:spPr>
          <a:xfrm>
            <a:off x="2676921" y="7850223"/>
            <a:ext cx="3755428" cy="580390"/>
          </a:xfrm>
          <a:prstGeom prst="rect">
            <a:avLst/>
          </a:prstGeom>
        </p:spPr>
        <p:txBody>
          <a:bodyPr lIns="0" tIns="0" rIns="0" bIns="0" rtlCol="0" anchor="t">
            <a:spAutoFit/>
          </a:bodyPr>
          <a:lstStyle/>
          <a:p>
            <a:pPr algn="l">
              <a:lnSpc>
                <a:spcPts val="4759"/>
              </a:lnSpc>
            </a:pPr>
            <a:r>
              <a:rPr lang="en-US" sz="3399">
                <a:solidFill>
                  <a:srgbClr val="FFFFFF"/>
                </a:solidFill>
                <a:latin typeface="Glacial Indifference"/>
                <a:ea typeface="Glacial Indifference"/>
                <a:cs typeface="Glacial Indifference"/>
                <a:sym typeface="Glacial Indifference"/>
              </a:rPr>
              <a:t>NIM  : 2210281003</a:t>
            </a:r>
          </a:p>
        </p:txBody>
      </p:sp>
      <p:sp>
        <p:nvSpPr>
          <p:cNvPr id="28" name="TextBox 28"/>
          <p:cNvSpPr txBox="1"/>
          <p:nvPr/>
        </p:nvSpPr>
        <p:spPr>
          <a:xfrm>
            <a:off x="2532192" y="9062215"/>
            <a:ext cx="10749766" cy="523875"/>
          </a:xfrm>
          <a:prstGeom prst="rect">
            <a:avLst/>
          </a:prstGeom>
        </p:spPr>
        <p:txBody>
          <a:bodyPr lIns="0" tIns="0" rIns="0" bIns="0" rtlCol="0" anchor="t">
            <a:spAutoFit/>
          </a:bodyPr>
          <a:lstStyle/>
          <a:p>
            <a:pPr algn="l">
              <a:lnSpc>
                <a:spcPts val="4200"/>
              </a:lnSpc>
            </a:pPr>
            <a:r>
              <a:rPr lang="en-US" sz="3000">
                <a:solidFill>
                  <a:srgbClr val="FFFFFF"/>
                </a:solidFill>
                <a:latin typeface="Glacial Indifference"/>
                <a:ea typeface="Glacial Indifference"/>
                <a:cs typeface="Glacial Indifference"/>
                <a:sym typeface="Glacial Indifference"/>
              </a:rPr>
              <a:t> DOSEN PEMBIMBING 2 : DR. TOPO YONO, M.PD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6617" y="495327"/>
            <a:ext cx="904295" cy="910714"/>
          </a:xfrm>
          <a:custGeom>
            <a:avLst/>
            <a:gdLst/>
            <a:ahLst/>
            <a:cxnLst/>
            <a:rect l="l" t="t" r="r" b="b"/>
            <a:pathLst>
              <a:path w="904295" h="910714">
                <a:moveTo>
                  <a:pt x="0" y="0"/>
                </a:moveTo>
                <a:lnTo>
                  <a:pt x="904295" y="0"/>
                </a:lnTo>
                <a:lnTo>
                  <a:pt x="904295" y="910714"/>
                </a:lnTo>
                <a:lnTo>
                  <a:pt x="0" y="910714"/>
                </a:lnTo>
                <a:lnTo>
                  <a:pt x="0" y="0"/>
                </a:lnTo>
                <a:close/>
              </a:path>
            </a:pathLst>
          </a:custGeom>
          <a:blipFill>
            <a:blip r:embed="rId2"/>
            <a:stretch>
              <a:fillRect/>
            </a:stretch>
          </a:blipFill>
        </p:spPr>
      </p:sp>
      <p:sp>
        <p:nvSpPr>
          <p:cNvPr id="3" name="Freeform 3"/>
          <p:cNvSpPr/>
          <p:nvPr/>
        </p:nvSpPr>
        <p:spPr>
          <a:xfrm>
            <a:off x="241498" y="1763816"/>
            <a:ext cx="11256970" cy="3021909"/>
          </a:xfrm>
          <a:custGeom>
            <a:avLst/>
            <a:gdLst/>
            <a:ahLst/>
            <a:cxnLst/>
            <a:rect l="l" t="t" r="r" b="b"/>
            <a:pathLst>
              <a:path w="11256970" h="3021909">
                <a:moveTo>
                  <a:pt x="0" y="0"/>
                </a:moveTo>
                <a:lnTo>
                  <a:pt x="11256970" y="0"/>
                </a:lnTo>
                <a:lnTo>
                  <a:pt x="11256970" y="3021909"/>
                </a:lnTo>
                <a:lnTo>
                  <a:pt x="0" y="3021909"/>
                </a:lnTo>
                <a:lnTo>
                  <a:pt x="0" y="0"/>
                </a:lnTo>
                <a:close/>
              </a:path>
            </a:pathLst>
          </a:custGeom>
          <a:blipFill>
            <a:blip r:embed="rId3"/>
            <a:stretch>
              <a:fillRect/>
            </a:stretch>
          </a:blipFill>
        </p:spPr>
      </p:sp>
      <p:sp>
        <p:nvSpPr>
          <p:cNvPr id="4" name="TextBox 4"/>
          <p:cNvSpPr txBox="1"/>
          <p:nvPr/>
        </p:nvSpPr>
        <p:spPr>
          <a:xfrm>
            <a:off x="1445845" y="567841"/>
            <a:ext cx="4898631"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
        <p:nvSpPr>
          <p:cNvPr id="5" name="TextBox 5"/>
          <p:cNvSpPr txBox="1"/>
          <p:nvPr/>
        </p:nvSpPr>
        <p:spPr>
          <a:xfrm>
            <a:off x="1818650" y="5735503"/>
            <a:ext cx="12713412" cy="2124009"/>
          </a:xfrm>
          <a:prstGeom prst="rect">
            <a:avLst/>
          </a:prstGeom>
        </p:spPr>
        <p:txBody>
          <a:bodyPr lIns="0" tIns="0" rIns="0" bIns="0" rtlCol="0" anchor="t">
            <a:spAutoFit/>
          </a:bodyPr>
          <a:lstStyle/>
          <a:p>
            <a:pPr algn="just">
              <a:lnSpc>
                <a:spcPts val="4203"/>
              </a:lnSpc>
            </a:pPr>
            <a:r>
              <a:rPr lang="en-US" sz="3002">
                <a:solidFill>
                  <a:srgbClr val="000000"/>
                </a:solidFill>
                <a:latin typeface="Glacial Indifference"/>
                <a:ea typeface="Glacial Indifference"/>
                <a:cs typeface="Glacial Indifference"/>
                <a:sym typeface="Glacial Indifference"/>
              </a:rPr>
              <a:t>Hasil uji F yang tercantum dalam tabel ANOVA menunjukkan nilai F hitung = 68.230,496 dengan Sig. = 0,000 &lt; 0,05. Ini berarti model regresi secara keseluruhan signifikan, sehingga dapat disimpulkan bahwa tinggi badan secara simultan berpengaruh terhadap hasil lompatan jauh. </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6617" y="495327"/>
            <a:ext cx="904295" cy="910714"/>
          </a:xfrm>
          <a:custGeom>
            <a:avLst/>
            <a:gdLst/>
            <a:ahLst/>
            <a:cxnLst/>
            <a:rect l="l" t="t" r="r" b="b"/>
            <a:pathLst>
              <a:path w="904295" h="910714">
                <a:moveTo>
                  <a:pt x="0" y="0"/>
                </a:moveTo>
                <a:lnTo>
                  <a:pt x="904295" y="0"/>
                </a:lnTo>
                <a:lnTo>
                  <a:pt x="904295" y="910714"/>
                </a:lnTo>
                <a:lnTo>
                  <a:pt x="0" y="910714"/>
                </a:lnTo>
                <a:lnTo>
                  <a:pt x="0" y="0"/>
                </a:lnTo>
                <a:close/>
              </a:path>
            </a:pathLst>
          </a:custGeom>
          <a:blipFill>
            <a:blip r:embed="rId2"/>
            <a:stretch>
              <a:fillRect/>
            </a:stretch>
          </a:blipFill>
        </p:spPr>
      </p:sp>
      <p:sp>
        <p:nvSpPr>
          <p:cNvPr id="3" name="Freeform 3"/>
          <p:cNvSpPr/>
          <p:nvPr/>
        </p:nvSpPr>
        <p:spPr>
          <a:xfrm>
            <a:off x="2657932" y="1856797"/>
            <a:ext cx="12536981" cy="3398481"/>
          </a:xfrm>
          <a:custGeom>
            <a:avLst/>
            <a:gdLst/>
            <a:ahLst/>
            <a:cxnLst/>
            <a:rect l="l" t="t" r="r" b="b"/>
            <a:pathLst>
              <a:path w="12536981" h="3398481">
                <a:moveTo>
                  <a:pt x="0" y="0"/>
                </a:moveTo>
                <a:lnTo>
                  <a:pt x="12536981" y="0"/>
                </a:lnTo>
                <a:lnTo>
                  <a:pt x="12536981" y="3398481"/>
                </a:lnTo>
                <a:lnTo>
                  <a:pt x="0" y="3398481"/>
                </a:lnTo>
                <a:lnTo>
                  <a:pt x="0" y="0"/>
                </a:lnTo>
                <a:close/>
              </a:path>
            </a:pathLst>
          </a:custGeom>
          <a:blipFill>
            <a:blip r:embed="rId3"/>
            <a:stretch>
              <a:fillRect/>
            </a:stretch>
          </a:blipFill>
        </p:spPr>
      </p:sp>
      <p:sp>
        <p:nvSpPr>
          <p:cNvPr id="4" name="TextBox 4"/>
          <p:cNvSpPr txBox="1"/>
          <p:nvPr/>
        </p:nvSpPr>
        <p:spPr>
          <a:xfrm>
            <a:off x="1445845" y="567841"/>
            <a:ext cx="4898631"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
        <p:nvSpPr>
          <p:cNvPr id="5" name="TextBox 5"/>
          <p:cNvSpPr txBox="1"/>
          <p:nvPr/>
        </p:nvSpPr>
        <p:spPr>
          <a:xfrm>
            <a:off x="2305373" y="5648885"/>
            <a:ext cx="13677254" cy="255524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Canva Sans"/>
                <a:ea typeface="Canva Sans"/>
                <a:cs typeface="Canva Sans"/>
                <a:sym typeface="Canva Sans"/>
              </a:rPr>
              <a:t>Hasil analisis regresi menunjukkan bahwa nilai *Sig. = 0,000 (&lt; 0,05), sehingga tinggi badan memiliki pengaruh signifikan terhadap jauh lompatan. Nilai koefisien determinasi (R²) = 1,000, yang berarti 100% variasi jarak lompatan dapat dijelaskan oleh tinggi badan. hasil ini menunjukkan bahwa tinggi badan memiliki kontribusi besar terhadap performa lompat jauh.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45845" y="4204076"/>
            <a:ext cx="6104024" cy="1295400"/>
          </a:xfrm>
          <a:prstGeom prst="rect">
            <a:avLst/>
          </a:prstGeom>
        </p:spPr>
        <p:txBody>
          <a:bodyPr lIns="0" tIns="0" rIns="0" bIns="0" rtlCol="0" anchor="t">
            <a:spAutoFit/>
          </a:bodyPr>
          <a:lstStyle/>
          <a:p>
            <a:pPr algn="l">
              <a:lnSpc>
                <a:spcPts val="10500"/>
              </a:lnSpc>
            </a:pPr>
            <a:r>
              <a:rPr lang="en-US" sz="7500" b="1">
                <a:solidFill>
                  <a:srgbClr val="000000"/>
                </a:solidFill>
                <a:latin typeface="Glacial Indifference Bold"/>
                <a:ea typeface="Glacial Indifference Bold"/>
                <a:cs typeface="Glacial Indifference Bold"/>
                <a:sym typeface="Glacial Indifference Bold"/>
              </a:rPr>
              <a:t>Pembahasan</a:t>
            </a:r>
          </a:p>
        </p:txBody>
      </p:sp>
      <p:sp>
        <p:nvSpPr>
          <p:cNvPr id="3" name="Freeform 3"/>
          <p:cNvSpPr/>
          <p:nvPr/>
        </p:nvSpPr>
        <p:spPr>
          <a:xfrm>
            <a:off x="389196" y="7453479"/>
            <a:ext cx="4072345" cy="4066842"/>
          </a:xfrm>
          <a:custGeom>
            <a:avLst/>
            <a:gdLst/>
            <a:ahLst/>
            <a:cxnLst/>
            <a:rect l="l" t="t" r="r" b="b"/>
            <a:pathLst>
              <a:path w="4072345" h="4066842">
                <a:moveTo>
                  <a:pt x="0" y="0"/>
                </a:moveTo>
                <a:lnTo>
                  <a:pt x="4072345" y="0"/>
                </a:lnTo>
                <a:lnTo>
                  <a:pt x="4072345" y="4066842"/>
                </a:lnTo>
                <a:lnTo>
                  <a:pt x="0" y="40668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729434" y="-317609"/>
            <a:ext cx="4180831" cy="3386473"/>
          </a:xfrm>
          <a:custGeom>
            <a:avLst/>
            <a:gdLst/>
            <a:ahLst/>
            <a:cxnLst/>
            <a:rect l="l" t="t" r="r" b="b"/>
            <a:pathLst>
              <a:path w="4180831" h="3386473">
                <a:moveTo>
                  <a:pt x="0" y="3386473"/>
                </a:moveTo>
                <a:lnTo>
                  <a:pt x="4180831" y="3386473"/>
                </a:lnTo>
                <a:lnTo>
                  <a:pt x="4180831" y="0"/>
                </a:lnTo>
                <a:lnTo>
                  <a:pt x="0" y="0"/>
                </a:lnTo>
                <a:lnTo>
                  <a:pt x="0" y="3386473"/>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2" name="AutoShape 12"/>
          <p:cNvSpPr/>
          <p:nvPr/>
        </p:nvSpPr>
        <p:spPr>
          <a:xfrm flipV="1">
            <a:off x="8324030" y="2922817"/>
            <a:ext cx="0" cy="4198362"/>
          </a:xfrm>
          <a:prstGeom prst="line">
            <a:avLst/>
          </a:prstGeom>
          <a:ln w="66675" cap="flat">
            <a:solidFill>
              <a:srgbClr val="5DA295"/>
            </a:solidFill>
            <a:prstDash val="solid"/>
            <a:headEnd type="none" w="sm" len="sm"/>
            <a:tailEnd type="none" w="sm" len="sm"/>
          </a:ln>
        </p:spPr>
      </p:sp>
      <p:sp>
        <p:nvSpPr>
          <p:cNvPr id="13" name="Freeform 13"/>
          <p:cNvSpPr/>
          <p:nvPr/>
        </p:nvSpPr>
        <p:spPr>
          <a:xfrm>
            <a:off x="3679812" y="6770983"/>
            <a:ext cx="1072583" cy="1072583"/>
          </a:xfrm>
          <a:custGeom>
            <a:avLst/>
            <a:gdLst/>
            <a:ahLst/>
            <a:cxnLst/>
            <a:rect l="l" t="t" r="r" b="b"/>
            <a:pathLst>
              <a:path w="1072583" h="1072583">
                <a:moveTo>
                  <a:pt x="0" y="0"/>
                </a:moveTo>
                <a:lnTo>
                  <a:pt x="1072583" y="0"/>
                </a:lnTo>
                <a:lnTo>
                  <a:pt x="1072583" y="1072583"/>
                </a:lnTo>
                <a:lnTo>
                  <a:pt x="0" y="1072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8795541" y="2648679"/>
            <a:ext cx="8683623" cy="4844981"/>
          </a:xfrm>
          <a:prstGeom prst="rect">
            <a:avLst/>
          </a:prstGeom>
        </p:spPr>
        <p:txBody>
          <a:bodyPr lIns="0" tIns="0" rIns="0" bIns="0" rtlCol="0" anchor="t">
            <a:spAutoFit/>
          </a:bodyPr>
          <a:lstStyle/>
          <a:p>
            <a:pPr algn="just">
              <a:lnSpc>
                <a:spcPts val="3804"/>
              </a:lnSpc>
            </a:pPr>
            <a:r>
              <a:rPr lang="en-ID" sz="2800" dirty="0"/>
              <a:t>Hasil </a:t>
            </a:r>
            <a:r>
              <a:rPr lang="en-ID" sz="2800" dirty="0" err="1"/>
              <a:t>penelitian</a:t>
            </a:r>
            <a:r>
              <a:rPr lang="en-ID" sz="2800" dirty="0"/>
              <a:t> </a:t>
            </a:r>
            <a:r>
              <a:rPr lang="en-ID" sz="2800" dirty="0" err="1"/>
              <a:t>menunjukkan</a:t>
            </a:r>
            <a:r>
              <a:rPr lang="en-ID" sz="2800" dirty="0"/>
              <a:t> </a:t>
            </a:r>
            <a:r>
              <a:rPr lang="en-ID" sz="2800" dirty="0" err="1"/>
              <a:t>bahwa</a:t>
            </a:r>
            <a:r>
              <a:rPr lang="en-ID" sz="2800" dirty="0"/>
              <a:t> </a:t>
            </a:r>
            <a:r>
              <a:rPr lang="en-ID" sz="2800" dirty="0" err="1"/>
              <a:t>tinggi</a:t>
            </a:r>
            <a:r>
              <a:rPr lang="en-ID" sz="2800" dirty="0"/>
              <a:t> badan </a:t>
            </a:r>
            <a:r>
              <a:rPr lang="en-ID" sz="2800" dirty="0" err="1"/>
              <a:t>berperan</a:t>
            </a:r>
            <a:r>
              <a:rPr lang="en-ID" sz="2800" dirty="0"/>
              <a:t> </a:t>
            </a:r>
            <a:r>
              <a:rPr lang="en-ID" sz="2800" dirty="0" err="1"/>
              <a:t>penting</a:t>
            </a:r>
            <a:r>
              <a:rPr lang="en-ID" sz="2800" dirty="0"/>
              <a:t> </a:t>
            </a:r>
            <a:r>
              <a:rPr lang="en-ID" sz="2800" dirty="0" err="1"/>
              <a:t>dalam</a:t>
            </a:r>
            <a:r>
              <a:rPr lang="en-ID" sz="2800" dirty="0"/>
              <a:t> </a:t>
            </a:r>
            <a:r>
              <a:rPr lang="en-ID" sz="2800" dirty="0" err="1"/>
              <a:t>performa</a:t>
            </a:r>
            <a:r>
              <a:rPr lang="en-ID" sz="2800" dirty="0"/>
              <a:t> </a:t>
            </a:r>
            <a:r>
              <a:rPr lang="en-ID" sz="2800" dirty="0" err="1"/>
              <a:t>lompat</a:t>
            </a:r>
            <a:r>
              <a:rPr lang="en-ID" sz="2800" dirty="0"/>
              <a:t> </a:t>
            </a:r>
            <a:r>
              <a:rPr lang="en-ID" sz="2800" dirty="0" err="1"/>
              <a:t>jauh</a:t>
            </a:r>
            <a:r>
              <a:rPr lang="en-ID" sz="2800" dirty="0"/>
              <a:t> </a:t>
            </a:r>
            <a:r>
              <a:rPr lang="en-ID" sz="2800" dirty="0" err="1"/>
              <a:t>sesuai</a:t>
            </a:r>
            <a:r>
              <a:rPr lang="en-ID" sz="2800" dirty="0"/>
              <a:t> </a:t>
            </a:r>
            <a:r>
              <a:rPr lang="en-ID" sz="2800" dirty="0" err="1"/>
              <a:t>dengan</a:t>
            </a:r>
            <a:r>
              <a:rPr lang="en-ID" sz="2800" dirty="0"/>
              <a:t> </a:t>
            </a:r>
            <a:r>
              <a:rPr lang="en-ID" sz="2800" dirty="0" err="1"/>
              <a:t>teori</a:t>
            </a:r>
            <a:r>
              <a:rPr lang="en-ID" sz="2800" dirty="0"/>
              <a:t> </a:t>
            </a:r>
            <a:r>
              <a:rPr lang="en-ID" sz="2800" dirty="0" err="1"/>
              <a:t>biomekanika</a:t>
            </a:r>
            <a:r>
              <a:rPr lang="en-ID" sz="2800" dirty="0"/>
              <a:t> </a:t>
            </a:r>
            <a:r>
              <a:rPr lang="en-ID" sz="2800" dirty="0" err="1"/>
              <a:t>olahraga</a:t>
            </a:r>
            <a:r>
              <a:rPr lang="en-ID" sz="2800" dirty="0"/>
              <a:t>. </a:t>
            </a:r>
            <a:r>
              <a:rPr lang="en-ID" sz="2800" dirty="0" err="1"/>
              <a:t>Atlet</a:t>
            </a:r>
            <a:r>
              <a:rPr lang="en-ID" sz="2800" dirty="0"/>
              <a:t> </a:t>
            </a:r>
            <a:r>
              <a:rPr lang="en-ID" sz="2800" dirty="0" err="1"/>
              <a:t>dengan</a:t>
            </a:r>
            <a:r>
              <a:rPr lang="en-ID" sz="2800" dirty="0"/>
              <a:t> </a:t>
            </a:r>
            <a:r>
              <a:rPr lang="en-ID" sz="2800" dirty="0" err="1"/>
              <a:t>postur</a:t>
            </a:r>
            <a:r>
              <a:rPr lang="en-ID" sz="2800" dirty="0"/>
              <a:t> </a:t>
            </a:r>
            <a:r>
              <a:rPr lang="en-ID" sz="2800" dirty="0" err="1"/>
              <a:t>tubuh</a:t>
            </a:r>
            <a:r>
              <a:rPr lang="en-ID" sz="2800" dirty="0"/>
              <a:t> yang </a:t>
            </a:r>
            <a:r>
              <a:rPr lang="en-ID" sz="2800" dirty="0" err="1"/>
              <a:t>lebih</a:t>
            </a:r>
            <a:r>
              <a:rPr lang="en-ID" sz="2800" dirty="0"/>
              <a:t> </a:t>
            </a:r>
            <a:r>
              <a:rPr lang="en-ID" sz="2800" dirty="0" err="1"/>
              <a:t>tinggi</a:t>
            </a:r>
            <a:r>
              <a:rPr lang="en-ID" sz="2800" dirty="0"/>
              <a:t> </a:t>
            </a:r>
            <a:r>
              <a:rPr lang="en-ID" sz="2800" dirty="0" err="1"/>
              <a:t>memiliki</a:t>
            </a:r>
            <a:r>
              <a:rPr lang="en-ID" sz="2800" dirty="0"/>
              <a:t> </a:t>
            </a:r>
            <a:r>
              <a:rPr lang="en-ID" sz="2800" dirty="0" err="1"/>
              <a:t>panjang</a:t>
            </a:r>
            <a:r>
              <a:rPr lang="en-ID" sz="2800" dirty="0"/>
              <a:t> </a:t>
            </a:r>
            <a:r>
              <a:rPr lang="en-ID" sz="2800" dirty="0" err="1"/>
              <a:t>tungkai</a:t>
            </a:r>
            <a:r>
              <a:rPr lang="en-ID" sz="2800" dirty="0"/>
              <a:t> dan momentum </a:t>
            </a:r>
            <a:r>
              <a:rPr lang="en-ID" sz="2800" dirty="0" err="1"/>
              <a:t>tolakan</a:t>
            </a:r>
            <a:r>
              <a:rPr lang="en-ID" sz="2800" dirty="0"/>
              <a:t> yang </a:t>
            </a:r>
            <a:r>
              <a:rPr lang="en-ID" sz="2800" dirty="0" err="1"/>
              <a:t>lebih</a:t>
            </a:r>
            <a:r>
              <a:rPr lang="en-ID" sz="2800" dirty="0"/>
              <a:t> </a:t>
            </a:r>
            <a:r>
              <a:rPr lang="en-ID" sz="2800" dirty="0" err="1"/>
              <a:t>besar</a:t>
            </a:r>
            <a:r>
              <a:rPr lang="en-ID" sz="2800" dirty="0"/>
              <a:t>, </a:t>
            </a:r>
            <a:r>
              <a:rPr lang="en-ID" sz="2800" dirty="0" err="1"/>
              <a:t>stabilitas</a:t>
            </a:r>
            <a:r>
              <a:rPr lang="en-ID" sz="2800" dirty="0"/>
              <a:t> </a:t>
            </a:r>
            <a:r>
              <a:rPr lang="en-ID" sz="2800" dirty="0" err="1"/>
              <a:t>saat</a:t>
            </a:r>
            <a:r>
              <a:rPr lang="en-ID" sz="2800" dirty="0"/>
              <a:t> </a:t>
            </a:r>
            <a:r>
              <a:rPr lang="en-ID" sz="2800" dirty="0" err="1"/>
              <a:t>melayang</a:t>
            </a:r>
            <a:r>
              <a:rPr lang="en-ID" sz="2800" dirty="0"/>
              <a:t> yang </a:t>
            </a:r>
            <a:r>
              <a:rPr lang="en-ID" sz="2800" dirty="0" err="1"/>
              <a:t>lebih</a:t>
            </a:r>
            <a:r>
              <a:rPr lang="en-ID" sz="2800" dirty="0"/>
              <a:t> </a:t>
            </a:r>
            <a:r>
              <a:rPr lang="en-ID" sz="2800" dirty="0" err="1"/>
              <a:t>baik</a:t>
            </a:r>
            <a:r>
              <a:rPr lang="en-ID" sz="2800" dirty="0"/>
              <a:t>, </a:t>
            </a:r>
            <a:r>
              <a:rPr lang="en-ID" sz="2800" dirty="0" err="1"/>
              <a:t>serta</a:t>
            </a:r>
            <a:r>
              <a:rPr lang="en-ID" sz="2800" dirty="0"/>
              <a:t> </a:t>
            </a:r>
            <a:r>
              <a:rPr lang="en-ID" sz="2800" dirty="0" err="1"/>
              <a:t>sudut</a:t>
            </a:r>
            <a:r>
              <a:rPr lang="en-ID" sz="2800" dirty="0"/>
              <a:t> </a:t>
            </a:r>
            <a:r>
              <a:rPr lang="en-ID" sz="2800" dirty="0" err="1"/>
              <a:t>tolakan</a:t>
            </a:r>
            <a:r>
              <a:rPr lang="en-ID" sz="2800" dirty="0"/>
              <a:t> dan </a:t>
            </a:r>
            <a:r>
              <a:rPr lang="en-ID" sz="2800" dirty="0" err="1"/>
              <a:t>langkah</a:t>
            </a:r>
            <a:r>
              <a:rPr lang="en-ID" sz="2800" dirty="0"/>
              <a:t> </a:t>
            </a:r>
            <a:r>
              <a:rPr lang="en-ID" sz="2800" dirty="0" err="1"/>
              <a:t>awalan</a:t>
            </a:r>
            <a:r>
              <a:rPr lang="en-ID" sz="2800" dirty="0"/>
              <a:t> yang </a:t>
            </a:r>
            <a:r>
              <a:rPr lang="en-ID" sz="2800" dirty="0" err="1"/>
              <a:t>lebih</a:t>
            </a:r>
            <a:r>
              <a:rPr lang="en-ID" sz="2800" dirty="0"/>
              <a:t> optimal, </a:t>
            </a:r>
            <a:r>
              <a:rPr lang="en-ID" sz="2800" dirty="0" err="1"/>
              <a:t>sehingga</a:t>
            </a:r>
            <a:r>
              <a:rPr lang="en-ID" sz="2800" dirty="0"/>
              <a:t> </a:t>
            </a:r>
            <a:r>
              <a:rPr lang="en-ID" sz="2800" dirty="0" err="1"/>
              <a:t>menghasilkan</a:t>
            </a:r>
            <a:r>
              <a:rPr lang="en-ID" sz="2800" dirty="0"/>
              <a:t> </a:t>
            </a:r>
            <a:r>
              <a:rPr lang="en-ID" sz="2800" dirty="0" err="1"/>
              <a:t>jarak</a:t>
            </a:r>
            <a:r>
              <a:rPr lang="en-ID" sz="2800" dirty="0"/>
              <a:t> </a:t>
            </a:r>
            <a:r>
              <a:rPr lang="en-ID" sz="2800" dirty="0" err="1"/>
              <a:t>lompatan</a:t>
            </a:r>
            <a:r>
              <a:rPr lang="en-ID" sz="2800" dirty="0"/>
              <a:t> yang </a:t>
            </a:r>
            <a:r>
              <a:rPr lang="en-ID" sz="2800" dirty="0" err="1"/>
              <a:t>lebih</a:t>
            </a:r>
            <a:r>
              <a:rPr lang="en-ID" sz="2800" dirty="0"/>
              <a:t> </a:t>
            </a:r>
            <a:r>
              <a:rPr lang="en-ID" sz="2800" dirty="0" err="1"/>
              <a:t>jauh</a:t>
            </a:r>
            <a:r>
              <a:rPr lang="en-ID" sz="2800" dirty="0"/>
              <a:t>. </a:t>
            </a:r>
            <a:r>
              <a:rPr lang="en-ID" sz="2800" dirty="0" err="1"/>
              <a:t>Temuan</a:t>
            </a:r>
            <a:r>
              <a:rPr lang="en-ID" sz="2800" dirty="0"/>
              <a:t> </a:t>
            </a:r>
            <a:r>
              <a:rPr lang="en-ID" sz="2800" dirty="0" err="1"/>
              <a:t>ini</a:t>
            </a:r>
            <a:r>
              <a:rPr lang="en-ID" sz="2800" dirty="0"/>
              <a:t> </a:t>
            </a:r>
            <a:r>
              <a:rPr lang="en-ID" sz="2800" dirty="0" err="1"/>
              <a:t>sejalan</a:t>
            </a:r>
            <a:r>
              <a:rPr lang="en-ID" sz="2800" dirty="0"/>
              <a:t> </a:t>
            </a:r>
            <a:r>
              <a:rPr lang="en-ID" sz="2800" dirty="0" err="1"/>
              <a:t>dengan</a:t>
            </a:r>
            <a:r>
              <a:rPr lang="en-ID" sz="2800" dirty="0"/>
              <a:t> </a:t>
            </a:r>
            <a:r>
              <a:rPr lang="en-ID" sz="2800" dirty="0" err="1"/>
              <a:t>penelitian</a:t>
            </a:r>
            <a:r>
              <a:rPr lang="en-ID" sz="2800" dirty="0"/>
              <a:t> </a:t>
            </a:r>
            <a:r>
              <a:rPr lang="en-ID" sz="2800" dirty="0" err="1"/>
              <a:t>sebelumnya</a:t>
            </a:r>
            <a:r>
              <a:rPr lang="en-ID" sz="2800" dirty="0"/>
              <a:t> yang </a:t>
            </a:r>
            <a:r>
              <a:rPr lang="en-ID" sz="2800" dirty="0" err="1"/>
              <a:t>menyatakan</a:t>
            </a:r>
            <a:r>
              <a:rPr lang="en-ID" sz="2800" dirty="0"/>
              <a:t> </a:t>
            </a:r>
            <a:r>
              <a:rPr lang="en-ID" sz="2800" dirty="0" err="1"/>
              <a:t>bahwa</a:t>
            </a:r>
            <a:r>
              <a:rPr lang="en-ID" sz="2800" dirty="0"/>
              <a:t> </a:t>
            </a:r>
            <a:r>
              <a:rPr lang="en-ID" sz="2800" dirty="0" err="1"/>
              <a:t>tinggi</a:t>
            </a:r>
            <a:r>
              <a:rPr lang="en-ID" sz="2800" dirty="0"/>
              <a:t> badan </a:t>
            </a:r>
            <a:r>
              <a:rPr lang="en-ID" sz="2800" dirty="0" err="1"/>
              <a:t>berpengaruh</a:t>
            </a:r>
            <a:r>
              <a:rPr lang="en-ID" sz="2800" dirty="0"/>
              <a:t> </a:t>
            </a:r>
            <a:r>
              <a:rPr lang="en-ID" sz="2800" dirty="0" err="1"/>
              <a:t>signifikan</a:t>
            </a:r>
            <a:r>
              <a:rPr lang="en-ID" sz="2800" dirty="0"/>
              <a:t> </a:t>
            </a:r>
            <a:r>
              <a:rPr lang="en-ID" sz="2800" dirty="0" err="1"/>
              <a:t>terhadap</a:t>
            </a:r>
            <a:r>
              <a:rPr lang="en-ID" sz="2800" dirty="0"/>
              <a:t> </a:t>
            </a:r>
            <a:r>
              <a:rPr lang="en-ID" sz="2800" dirty="0" err="1"/>
              <a:t>prestasi</a:t>
            </a:r>
            <a:r>
              <a:rPr lang="en-ID" sz="2800" dirty="0"/>
              <a:t> </a:t>
            </a:r>
            <a:r>
              <a:rPr lang="en-ID" sz="2800" dirty="0" err="1"/>
              <a:t>atletik</a:t>
            </a:r>
            <a:endParaRPr lang="en-US" sz="2717" dirty="0">
              <a:solidFill>
                <a:srgbClr val="000000"/>
              </a:solidFill>
              <a:latin typeface="Glacial Indifference"/>
              <a:ea typeface="Glacial Indifference"/>
              <a:cs typeface="Glacial Indifference"/>
              <a:sym typeface="Glacial Indifference"/>
            </a:endParaRPr>
          </a:p>
        </p:txBody>
      </p:sp>
      <p:sp>
        <p:nvSpPr>
          <p:cNvPr id="15" name="Freeform 15"/>
          <p:cNvSpPr/>
          <p:nvPr/>
        </p:nvSpPr>
        <p:spPr>
          <a:xfrm>
            <a:off x="14023509" y="649617"/>
            <a:ext cx="1792620" cy="1452022"/>
          </a:xfrm>
          <a:custGeom>
            <a:avLst/>
            <a:gdLst/>
            <a:ahLst/>
            <a:cxnLst/>
            <a:rect l="l" t="t" r="r" b="b"/>
            <a:pathLst>
              <a:path w="1792620" h="1452022">
                <a:moveTo>
                  <a:pt x="0" y="0"/>
                </a:moveTo>
                <a:lnTo>
                  <a:pt x="1792620" y="0"/>
                </a:lnTo>
                <a:lnTo>
                  <a:pt x="1792620" y="1452022"/>
                </a:lnTo>
                <a:lnTo>
                  <a:pt x="0" y="14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a:off x="386617" y="495327"/>
            <a:ext cx="904295" cy="910714"/>
          </a:xfrm>
          <a:custGeom>
            <a:avLst/>
            <a:gdLst/>
            <a:ahLst/>
            <a:cxnLst/>
            <a:rect l="l" t="t" r="r" b="b"/>
            <a:pathLst>
              <a:path w="904295" h="910714">
                <a:moveTo>
                  <a:pt x="0" y="0"/>
                </a:moveTo>
                <a:lnTo>
                  <a:pt x="904295" y="0"/>
                </a:lnTo>
                <a:lnTo>
                  <a:pt x="904295" y="910714"/>
                </a:lnTo>
                <a:lnTo>
                  <a:pt x="0" y="910714"/>
                </a:lnTo>
                <a:lnTo>
                  <a:pt x="0" y="0"/>
                </a:lnTo>
                <a:close/>
              </a:path>
            </a:pathLst>
          </a:custGeom>
          <a:blipFill>
            <a:blip r:embed="rId10"/>
            <a:stretch>
              <a:fillRect/>
            </a:stretch>
          </a:blipFill>
        </p:spPr>
      </p:sp>
      <p:sp>
        <p:nvSpPr>
          <p:cNvPr id="17" name="TextBox 17"/>
          <p:cNvSpPr txBox="1"/>
          <p:nvPr/>
        </p:nvSpPr>
        <p:spPr>
          <a:xfrm>
            <a:off x="1445845" y="567841"/>
            <a:ext cx="4898631"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
        <p:nvSpPr>
          <p:cNvPr id="18" name="Freeform 18"/>
          <p:cNvSpPr/>
          <p:nvPr/>
        </p:nvSpPr>
        <p:spPr>
          <a:xfrm>
            <a:off x="2425369" y="8040014"/>
            <a:ext cx="4072345" cy="4066842"/>
          </a:xfrm>
          <a:custGeom>
            <a:avLst/>
            <a:gdLst/>
            <a:ahLst/>
            <a:cxnLst/>
            <a:rect l="l" t="t" r="r" b="b"/>
            <a:pathLst>
              <a:path w="4072345" h="4066842">
                <a:moveTo>
                  <a:pt x="0" y="0"/>
                </a:moveTo>
                <a:lnTo>
                  <a:pt x="4072345" y="0"/>
                </a:lnTo>
                <a:lnTo>
                  <a:pt x="4072345" y="4066842"/>
                </a:lnTo>
                <a:lnTo>
                  <a:pt x="0" y="40668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6617" y="495327"/>
            <a:ext cx="904295" cy="910714"/>
          </a:xfrm>
          <a:custGeom>
            <a:avLst/>
            <a:gdLst/>
            <a:ahLst/>
            <a:cxnLst/>
            <a:rect l="l" t="t" r="r" b="b"/>
            <a:pathLst>
              <a:path w="904295" h="910714">
                <a:moveTo>
                  <a:pt x="0" y="0"/>
                </a:moveTo>
                <a:lnTo>
                  <a:pt x="904295" y="0"/>
                </a:lnTo>
                <a:lnTo>
                  <a:pt x="904295" y="910714"/>
                </a:lnTo>
                <a:lnTo>
                  <a:pt x="0" y="910714"/>
                </a:lnTo>
                <a:lnTo>
                  <a:pt x="0" y="0"/>
                </a:lnTo>
                <a:close/>
              </a:path>
            </a:pathLst>
          </a:custGeom>
          <a:blipFill>
            <a:blip r:embed="rId2"/>
            <a:stretch>
              <a:fillRect/>
            </a:stretch>
          </a:blipFill>
        </p:spPr>
      </p:sp>
      <p:sp>
        <p:nvSpPr>
          <p:cNvPr id="3" name="TextBox 3"/>
          <p:cNvSpPr txBox="1"/>
          <p:nvPr/>
        </p:nvSpPr>
        <p:spPr>
          <a:xfrm>
            <a:off x="1445845" y="567841"/>
            <a:ext cx="4898631"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
        <p:nvSpPr>
          <p:cNvPr id="4" name="TextBox 4"/>
          <p:cNvSpPr txBox="1"/>
          <p:nvPr/>
        </p:nvSpPr>
        <p:spPr>
          <a:xfrm>
            <a:off x="1965564" y="3990974"/>
            <a:ext cx="6104024" cy="1295400"/>
          </a:xfrm>
          <a:prstGeom prst="rect">
            <a:avLst/>
          </a:prstGeom>
        </p:spPr>
        <p:txBody>
          <a:bodyPr lIns="0" tIns="0" rIns="0" bIns="0" rtlCol="0" anchor="t">
            <a:spAutoFit/>
          </a:bodyPr>
          <a:lstStyle/>
          <a:p>
            <a:pPr algn="l">
              <a:lnSpc>
                <a:spcPts val="10500"/>
              </a:lnSpc>
            </a:pPr>
            <a:r>
              <a:rPr lang="en-US" sz="7500" b="1">
                <a:solidFill>
                  <a:srgbClr val="000000"/>
                </a:solidFill>
                <a:latin typeface="Glacial Indifference Bold"/>
                <a:ea typeface="Glacial Indifference Bold"/>
                <a:cs typeface="Glacial Indifference Bold"/>
                <a:sym typeface="Glacial Indifference Bold"/>
              </a:rPr>
              <a:t>Kesimpulan</a:t>
            </a:r>
          </a:p>
        </p:txBody>
      </p:sp>
      <p:sp>
        <p:nvSpPr>
          <p:cNvPr id="5" name="TextBox 5"/>
          <p:cNvSpPr txBox="1"/>
          <p:nvPr/>
        </p:nvSpPr>
        <p:spPr>
          <a:xfrm>
            <a:off x="8069588" y="2899296"/>
            <a:ext cx="9889578" cy="4488408"/>
          </a:xfrm>
          <a:prstGeom prst="rect">
            <a:avLst/>
          </a:prstGeom>
        </p:spPr>
        <p:txBody>
          <a:bodyPr lIns="0" tIns="0" rIns="0" bIns="0" rtlCol="0" anchor="t">
            <a:spAutoFit/>
          </a:bodyPr>
          <a:lstStyle/>
          <a:p>
            <a:pPr algn="just">
              <a:lnSpc>
                <a:spcPts val="3549"/>
              </a:lnSpc>
            </a:pPr>
            <a:r>
              <a:rPr lang="en-ID" sz="3200" dirty="0">
                <a:latin typeface="Glacial Indifference" panose="020B0604020202020204" charset="0"/>
              </a:rPr>
              <a:t>Hasil </a:t>
            </a:r>
            <a:r>
              <a:rPr lang="en-ID" sz="3200" dirty="0" err="1">
                <a:latin typeface="Glacial Indifference" panose="020B0604020202020204" charset="0"/>
              </a:rPr>
              <a:t>penelitian</a:t>
            </a:r>
            <a:r>
              <a:rPr lang="en-ID" sz="3200" dirty="0">
                <a:latin typeface="Glacial Indifference" panose="020B0604020202020204" charset="0"/>
              </a:rPr>
              <a:t> </a:t>
            </a:r>
            <a:r>
              <a:rPr lang="en-ID" sz="3200" dirty="0" err="1">
                <a:latin typeface="Glacial Indifference" panose="020B0604020202020204" charset="0"/>
              </a:rPr>
              <a:t>menunjukkan</a:t>
            </a:r>
            <a:r>
              <a:rPr lang="en-ID" sz="3200" dirty="0">
                <a:latin typeface="Glacial Indifference" panose="020B0604020202020204" charset="0"/>
              </a:rPr>
              <a:t> </a:t>
            </a:r>
            <a:r>
              <a:rPr lang="en-ID" sz="3200" dirty="0" err="1">
                <a:latin typeface="Glacial Indifference" panose="020B0604020202020204" charset="0"/>
              </a:rPr>
              <a:t>adanya</a:t>
            </a:r>
            <a:r>
              <a:rPr lang="en-ID" sz="3200" dirty="0">
                <a:latin typeface="Glacial Indifference" panose="020B0604020202020204" charset="0"/>
              </a:rPr>
              <a:t> </a:t>
            </a:r>
            <a:r>
              <a:rPr lang="en-ID" sz="3200" dirty="0" err="1">
                <a:latin typeface="Glacial Indifference" panose="020B0604020202020204" charset="0"/>
              </a:rPr>
              <a:t>hubungan</a:t>
            </a:r>
            <a:r>
              <a:rPr lang="en-ID" sz="3200" dirty="0">
                <a:latin typeface="Glacial Indifference" panose="020B0604020202020204" charset="0"/>
              </a:rPr>
              <a:t> </a:t>
            </a:r>
            <a:r>
              <a:rPr lang="en-ID" sz="3200" dirty="0" err="1">
                <a:latin typeface="Glacial Indifference" panose="020B0604020202020204" charset="0"/>
              </a:rPr>
              <a:t>positif</a:t>
            </a:r>
            <a:r>
              <a:rPr lang="en-ID" sz="3200" dirty="0">
                <a:latin typeface="Glacial Indifference" panose="020B0604020202020204" charset="0"/>
              </a:rPr>
              <a:t> dan </a:t>
            </a:r>
            <a:r>
              <a:rPr lang="en-ID" sz="3200" dirty="0" err="1">
                <a:latin typeface="Glacial Indifference" panose="020B0604020202020204" charset="0"/>
              </a:rPr>
              <a:t>signifikan</a:t>
            </a:r>
            <a:r>
              <a:rPr lang="en-ID" sz="3200" dirty="0">
                <a:latin typeface="Glacial Indifference" panose="020B0604020202020204" charset="0"/>
              </a:rPr>
              <a:t> </a:t>
            </a:r>
            <a:r>
              <a:rPr lang="en-ID" sz="3200" dirty="0" err="1">
                <a:latin typeface="Glacial Indifference" panose="020B0604020202020204" charset="0"/>
              </a:rPr>
              <a:t>antara</a:t>
            </a:r>
            <a:r>
              <a:rPr lang="en-ID" sz="3200" dirty="0">
                <a:latin typeface="Glacial Indifference" panose="020B0604020202020204" charset="0"/>
              </a:rPr>
              <a:t> </a:t>
            </a:r>
            <a:r>
              <a:rPr lang="en-ID" sz="3200" dirty="0" err="1">
                <a:latin typeface="Glacial Indifference" panose="020B0604020202020204" charset="0"/>
              </a:rPr>
              <a:t>tinggi</a:t>
            </a:r>
            <a:r>
              <a:rPr lang="en-ID" sz="3200" dirty="0">
                <a:latin typeface="Glacial Indifference" panose="020B0604020202020204" charset="0"/>
              </a:rPr>
              <a:t> badan dan </a:t>
            </a:r>
            <a:r>
              <a:rPr lang="en-ID" sz="3200" dirty="0" err="1">
                <a:latin typeface="Glacial Indifference" panose="020B0604020202020204" charset="0"/>
              </a:rPr>
              <a:t>hasil</a:t>
            </a:r>
            <a:r>
              <a:rPr lang="en-ID" sz="3200" dirty="0">
                <a:latin typeface="Glacial Indifference" panose="020B0604020202020204" charset="0"/>
              </a:rPr>
              <a:t> </a:t>
            </a:r>
            <a:r>
              <a:rPr lang="en-ID" sz="3200" dirty="0" err="1">
                <a:latin typeface="Glacial Indifference" panose="020B0604020202020204" charset="0"/>
              </a:rPr>
              <a:t>lompat</a:t>
            </a:r>
            <a:r>
              <a:rPr lang="en-ID" sz="3200" dirty="0">
                <a:latin typeface="Glacial Indifference" panose="020B0604020202020204" charset="0"/>
              </a:rPr>
              <a:t> </a:t>
            </a:r>
            <a:r>
              <a:rPr lang="en-ID" sz="3200" dirty="0" err="1">
                <a:latin typeface="Glacial Indifference" panose="020B0604020202020204" charset="0"/>
              </a:rPr>
              <a:t>jauh</a:t>
            </a:r>
            <a:r>
              <a:rPr lang="en-ID" sz="3200" dirty="0">
                <a:latin typeface="Glacial Indifference" panose="020B0604020202020204" charset="0"/>
              </a:rPr>
              <a:t> pada </a:t>
            </a:r>
            <a:r>
              <a:rPr lang="en-ID" sz="3200" dirty="0" err="1">
                <a:latin typeface="Glacial Indifference" panose="020B0604020202020204" charset="0"/>
              </a:rPr>
              <a:t>siswa</a:t>
            </a:r>
            <a:r>
              <a:rPr lang="en-ID" sz="3200" dirty="0">
                <a:latin typeface="Glacial Indifference" panose="020B0604020202020204" charset="0"/>
              </a:rPr>
              <a:t> </a:t>
            </a:r>
            <a:r>
              <a:rPr lang="en-ID" sz="3200" dirty="0" err="1">
                <a:latin typeface="Glacial Indifference" panose="020B0604020202020204" charset="0"/>
              </a:rPr>
              <a:t>laki-laki</a:t>
            </a:r>
            <a:r>
              <a:rPr lang="en-ID" sz="3200" dirty="0">
                <a:latin typeface="Glacial Indifference" panose="020B0604020202020204" charset="0"/>
              </a:rPr>
              <a:t> </a:t>
            </a:r>
            <a:r>
              <a:rPr lang="en-ID" sz="3200" dirty="0" err="1">
                <a:latin typeface="Glacial Indifference" panose="020B0604020202020204" charset="0"/>
              </a:rPr>
              <a:t>kelas</a:t>
            </a:r>
            <a:r>
              <a:rPr lang="en-ID" sz="3200" dirty="0">
                <a:latin typeface="Glacial Indifference" panose="020B0604020202020204" charset="0"/>
              </a:rPr>
              <a:t> X4 SMAN </a:t>
            </a:r>
            <a:r>
              <a:rPr lang="en-ID" sz="3200" dirty="0" err="1">
                <a:latin typeface="Glacial Indifference" panose="020B0604020202020204" charset="0"/>
              </a:rPr>
              <a:t>Pakusari</a:t>
            </a:r>
            <a:r>
              <a:rPr lang="en-ID" sz="3200" dirty="0">
                <a:latin typeface="Glacial Indifference" panose="020B0604020202020204" charset="0"/>
              </a:rPr>
              <a:t>. Tinggi badan </a:t>
            </a:r>
            <a:r>
              <a:rPr lang="en-ID" sz="3200" dirty="0" err="1">
                <a:latin typeface="Glacial Indifference" panose="020B0604020202020204" charset="0"/>
              </a:rPr>
              <a:t>terbukti</a:t>
            </a:r>
            <a:r>
              <a:rPr lang="en-ID" sz="3200" dirty="0">
                <a:latin typeface="Glacial Indifference" panose="020B0604020202020204" charset="0"/>
              </a:rPr>
              <a:t> </a:t>
            </a:r>
            <a:r>
              <a:rPr lang="en-ID" sz="3200" dirty="0" err="1">
                <a:latin typeface="Glacial Indifference" panose="020B0604020202020204" charset="0"/>
              </a:rPr>
              <a:t>berpengaruh</a:t>
            </a:r>
            <a:r>
              <a:rPr lang="en-ID" sz="3200" dirty="0">
                <a:latin typeface="Glacial Indifference" panose="020B0604020202020204" charset="0"/>
              </a:rPr>
              <a:t> </a:t>
            </a:r>
            <a:r>
              <a:rPr lang="en-ID" sz="3200" dirty="0" err="1">
                <a:latin typeface="Glacial Indifference" panose="020B0604020202020204" charset="0"/>
              </a:rPr>
              <a:t>signifikan</a:t>
            </a:r>
            <a:r>
              <a:rPr lang="en-ID" sz="3200" dirty="0">
                <a:latin typeface="Glacial Indifference" panose="020B0604020202020204" charset="0"/>
              </a:rPr>
              <a:t> </a:t>
            </a:r>
            <a:r>
              <a:rPr lang="en-ID" sz="3200" dirty="0" err="1">
                <a:latin typeface="Glacial Indifference" panose="020B0604020202020204" charset="0"/>
              </a:rPr>
              <a:t>terhadap</a:t>
            </a:r>
            <a:r>
              <a:rPr lang="en-ID" sz="3200" dirty="0">
                <a:latin typeface="Glacial Indifference" panose="020B0604020202020204" charset="0"/>
              </a:rPr>
              <a:t> </a:t>
            </a:r>
            <a:r>
              <a:rPr lang="en-ID" sz="3200" dirty="0" err="1">
                <a:latin typeface="Glacial Indifference" panose="020B0604020202020204" charset="0"/>
              </a:rPr>
              <a:t>jarak</a:t>
            </a:r>
            <a:r>
              <a:rPr lang="en-ID" sz="3200" dirty="0">
                <a:latin typeface="Glacial Indifference" panose="020B0604020202020204" charset="0"/>
              </a:rPr>
              <a:t> </a:t>
            </a:r>
            <a:r>
              <a:rPr lang="en-ID" sz="3200" dirty="0" err="1">
                <a:latin typeface="Glacial Indifference" panose="020B0604020202020204" charset="0"/>
              </a:rPr>
              <a:t>lompatan</a:t>
            </a:r>
            <a:r>
              <a:rPr lang="en-ID" sz="3200" dirty="0">
                <a:latin typeface="Glacial Indifference" panose="020B0604020202020204" charset="0"/>
              </a:rPr>
              <a:t> </a:t>
            </a:r>
            <a:r>
              <a:rPr lang="en-ID" sz="3200" dirty="0" err="1">
                <a:latin typeface="Glacial Indifference" panose="020B0604020202020204" charset="0"/>
              </a:rPr>
              <a:t>secara</a:t>
            </a:r>
            <a:r>
              <a:rPr lang="en-ID" sz="3200" dirty="0">
                <a:latin typeface="Glacial Indifference" panose="020B0604020202020204" charset="0"/>
              </a:rPr>
              <a:t> </a:t>
            </a:r>
            <a:r>
              <a:rPr lang="en-ID" sz="3200" dirty="0" err="1">
                <a:latin typeface="Glacial Indifference" panose="020B0604020202020204" charset="0"/>
              </a:rPr>
              <a:t>statistik</a:t>
            </a:r>
            <a:r>
              <a:rPr lang="en-ID" sz="3200" dirty="0">
                <a:latin typeface="Glacial Indifference" panose="020B0604020202020204" charset="0"/>
              </a:rPr>
              <a:t> dan </a:t>
            </a:r>
            <a:r>
              <a:rPr lang="en-ID" sz="3200" dirty="0" err="1">
                <a:latin typeface="Glacial Indifference" panose="020B0604020202020204" charset="0"/>
              </a:rPr>
              <a:t>mendukung</a:t>
            </a:r>
            <a:r>
              <a:rPr lang="en-ID" sz="3200" dirty="0">
                <a:latin typeface="Glacial Indifference" panose="020B0604020202020204" charset="0"/>
              </a:rPr>
              <a:t> </a:t>
            </a:r>
            <a:r>
              <a:rPr lang="en-ID" sz="3200" dirty="0" err="1">
                <a:latin typeface="Glacial Indifference" panose="020B0604020202020204" charset="0"/>
              </a:rPr>
              <a:t>teori</a:t>
            </a:r>
            <a:r>
              <a:rPr lang="en-ID" sz="3200" dirty="0">
                <a:latin typeface="Glacial Indifference" panose="020B0604020202020204" charset="0"/>
              </a:rPr>
              <a:t> </a:t>
            </a:r>
            <a:r>
              <a:rPr lang="en-ID" sz="3200" dirty="0" err="1">
                <a:latin typeface="Glacial Indifference" panose="020B0604020202020204" charset="0"/>
              </a:rPr>
              <a:t>biomekanika</a:t>
            </a:r>
            <a:r>
              <a:rPr lang="en-ID" sz="3200" dirty="0">
                <a:latin typeface="Glacial Indifference" panose="020B0604020202020204" charset="0"/>
              </a:rPr>
              <a:t> </a:t>
            </a:r>
            <a:r>
              <a:rPr lang="en-ID" sz="3200" dirty="0" err="1">
                <a:latin typeface="Glacial Indifference" panose="020B0604020202020204" charset="0"/>
              </a:rPr>
              <a:t>olahraga</a:t>
            </a:r>
            <a:r>
              <a:rPr lang="en-ID" sz="3200" dirty="0">
                <a:latin typeface="Glacial Indifference" panose="020B0604020202020204" charset="0"/>
              </a:rPr>
              <a:t>. </a:t>
            </a:r>
            <a:r>
              <a:rPr lang="en-ID" sz="3200" dirty="0" err="1">
                <a:latin typeface="Glacial Indifference" panose="020B0604020202020204" charset="0"/>
              </a:rPr>
              <a:t>Meskipun</a:t>
            </a:r>
            <a:r>
              <a:rPr lang="en-ID" sz="3200" dirty="0">
                <a:latin typeface="Glacial Indifference" panose="020B0604020202020204" charset="0"/>
              </a:rPr>
              <a:t> </a:t>
            </a:r>
            <a:r>
              <a:rPr lang="en-ID" sz="3200" dirty="0" err="1">
                <a:latin typeface="Glacial Indifference" panose="020B0604020202020204" charset="0"/>
              </a:rPr>
              <a:t>demikian</a:t>
            </a:r>
            <a:r>
              <a:rPr lang="en-ID" sz="3200" dirty="0">
                <a:latin typeface="Glacial Indifference" panose="020B0604020202020204" charset="0"/>
              </a:rPr>
              <a:t>, </a:t>
            </a:r>
            <a:r>
              <a:rPr lang="en-ID" sz="3200" dirty="0" err="1">
                <a:latin typeface="Glacial Indifference" panose="020B0604020202020204" charset="0"/>
              </a:rPr>
              <a:t>hasil</a:t>
            </a:r>
            <a:r>
              <a:rPr lang="en-ID" sz="3200" dirty="0">
                <a:latin typeface="Glacial Indifference" panose="020B0604020202020204" charset="0"/>
              </a:rPr>
              <a:t> </a:t>
            </a:r>
            <a:r>
              <a:rPr lang="en-ID" sz="3200" dirty="0" err="1">
                <a:latin typeface="Glacial Indifference" panose="020B0604020202020204" charset="0"/>
              </a:rPr>
              <a:t>penelitian</a:t>
            </a:r>
            <a:r>
              <a:rPr lang="en-ID" sz="3200" dirty="0">
                <a:latin typeface="Glacial Indifference" panose="020B0604020202020204" charset="0"/>
              </a:rPr>
              <a:t> </a:t>
            </a:r>
            <a:r>
              <a:rPr lang="en-ID" sz="3200" dirty="0" err="1">
                <a:latin typeface="Glacial Indifference" panose="020B0604020202020204" charset="0"/>
              </a:rPr>
              <a:t>perlu</a:t>
            </a:r>
            <a:r>
              <a:rPr lang="en-ID" sz="3200" dirty="0">
                <a:latin typeface="Glacial Indifference" panose="020B0604020202020204" charset="0"/>
              </a:rPr>
              <a:t> </a:t>
            </a:r>
            <a:r>
              <a:rPr lang="en-ID" sz="3200" dirty="0" err="1">
                <a:latin typeface="Glacial Indifference" panose="020B0604020202020204" charset="0"/>
              </a:rPr>
              <a:t>ditafsirkan</a:t>
            </a:r>
            <a:r>
              <a:rPr lang="en-ID" sz="3200" dirty="0">
                <a:latin typeface="Glacial Indifference" panose="020B0604020202020204" charset="0"/>
              </a:rPr>
              <a:t> </a:t>
            </a:r>
            <a:r>
              <a:rPr lang="en-ID" sz="3200" dirty="0" err="1">
                <a:latin typeface="Glacial Indifference" panose="020B0604020202020204" charset="0"/>
              </a:rPr>
              <a:t>dengan</a:t>
            </a:r>
            <a:r>
              <a:rPr lang="en-ID" sz="3200" dirty="0">
                <a:latin typeface="Glacial Indifference" panose="020B0604020202020204" charset="0"/>
              </a:rPr>
              <a:t> </a:t>
            </a:r>
            <a:r>
              <a:rPr lang="en-ID" sz="3200" dirty="0" err="1">
                <a:latin typeface="Glacial Indifference" panose="020B0604020202020204" charset="0"/>
              </a:rPr>
              <a:t>hati-hati</a:t>
            </a:r>
            <a:r>
              <a:rPr lang="en-ID" sz="3200" dirty="0">
                <a:latin typeface="Glacial Indifference" panose="020B0604020202020204" charset="0"/>
              </a:rPr>
              <a:t> </a:t>
            </a:r>
            <a:r>
              <a:rPr lang="en-ID" sz="3200" dirty="0" err="1">
                <a:latin typeface="Glacial Indifference" panose="020B0604020202020204" charset="0"/>
              </a:rPr>
              <a:t>karena</a:t>
            </a:r>
            <a:r>
              <a:rPr lang="en-ID" sz="3200" dirty="0">
                <a:latin typeface="Glacial Indifference" panose="020B0604020202020204" charset="0"/>
              </a:rPr>
              <a:t> </a:t>
            </a:r>
            <a:r>
              <a:rPr lang="en-ID" sz="3200" dirty="0" err="1">
                <a:latin typeface="Glacial Indifference" panose="020B0604020202020204" charset="0"/>
              </a:rPr>
              <a:t>performa</a:t>
            </a:r>
            <a:r>
              <a:rPr lang="en-ID" sz="3200" dirty="0">
                <a:latin typeface="Glacial Indifference" panose="020B0604020202020204" charset="0"/>
              </a:rPr>
              <a:t> </a:t>
            </a:r>
            <a:r>
              <a:rPr lang="en-ID" sz="3200" dirty="0" err="1">
                <a:latin typeface="Glacial Indifference" panose="020B0604020202020204" charset="0"/>
              </a:rPr>
              <a:t>lompat</a:t>
            </a:r>
            <a:r>
              <a:rPr lang="en-ID" sz="3200" dirty="0">
                <a:latin typeface="Glacial Indifference" panose="020B0604020202020204" charset="0"/>
              </a:rPr>
              <a:t> </a:t>
            </a:r>
            <a:r>
              <a:rPr lang="en-ID" sz="3200" dirty="0" err="1">
                <a:latin typeface="Glacial Indifference" panose="020B0604020202020204" charset="0"/>
              </a:rPr>
              <a:t>jauh</a:t>
            </a:r>
            <a:r>
              <a:rPr lang="en-ID" sz="3200" dirty="0">
                <a:latin typeface="Glacial Indifference" panose="020B0604020202020204" charset="0"/>
              </a:rPr>
              <a:t> juga </a:t>
            </a:r>
            <a:r>
              <a:rPr lang="en-ID" sz="3200" dirty="0" err="1">
                <a:latin typeface="Glacial Indifference" panose="020B0604020202020204" charset="0"/>
              </a:rPr>
              <a:t>dipengaruhi</a:t>
            </a:r>
            <a:r>
              <a:rPr lang="en-ID" sz="3200" dirty="0">
                <a:latin typeface="Glacial Indifference" panose="020B0604020202020204" charset="0"/>
              </a:rPr>
              <a:t> oleh </a:t>
            </a:r>
            <a:r>
              <a:rPr lang="en-ID" sz="3200" dirty="0" err="1">
                <a:latin typeface="Glacial Indifference" panose="020B0604020202020204" charset="0"/>
              </a:rPr>
              <a:t>faktor</a:t>
            </a:r>
            <a:r>
              <a:rPr lang="en-ID" sz="3200" dirty="0">
                <a:latin typeface="Glacial Indifference" panose="020B0604020202020204" charset="0"/>
              </a:rPr>
              <a:t> lain </a:t>
            </a:r>
            <a:r>
              <a:rPr lang="en-ID" sz="3200" dirty="0" err="1">
                <a:latin typeface="Glacial Indifference" panose="020B0604020202020204" charset="0"/>
              </a:rPr>
              <a:t>seperti</a:t>
            </a:r>
            <a:r>
              <a:rPr lang="en-ID" sz="3200" dirty="0">
                <a:latin typeface="Glacial Indifference" panose="020B0604020202020204" charset="0"/>
              </a:rPr>
              <a:t> </a:t>
            </a:r>
            <a:r>
              <a:rPr lang="en-ID" sz="3200" dirty="0" err="1">
                <a:latin typeface="Glacial Indifference" panose="020B0604020202020204" charset="0"/>
              </a:rPr>
              <a:t>kekuatan</a:t>
            </a:r>
            <a:r>
              <a:rPr lang="en-ID" sz="3200" dirty="0">
                <a:latin typeface="Glacial Indifference" panose="020B0604020202020204" charset="0"/>
              </a:rPr>
              <a:t> </a:t>
            </a:r>
            <a:r>
              <a:rPr lang="en-ID" sz="3200" dirty="0" err="1">
                <a:latin typeface="Glacial Indifference" panose="020B0604020202020204" charset="0"/>
              </a:rPr>
              <a:t>otot</a:t>
            </a:r>
            <a:r>
              <a:rPr lang="en-ID" sz="3200" dirty="0">
                <a:latin typeface="Glacial Indifference" panose="020B0604020202020204" charset="0"/>
              </a:rPr>
              <a:t> </a:t>
            </a:r>
            <a:r>
              <a:rPr lang="en-ID" sz="3200" dirty="0" err="1">
                <a:latin typeface="Glacial Indifference" panose="020B0604020202020204" charset="0"/>
              </a:rPr>
              <a:t>tungkai</a:t>
            </a:r>
            <a:r>
              <a:rPr lang="en-ID" sz="3200" dirty="0">
                <a:latin typeface="Glacial Indifference" panose="020B0604020202020204" charset="0"/>
              </a:rPr>
              <a:t>, </a:t>
            </a:r>
            <a:r>
              <a:rPr lang="en-ID" sz="3200" dirty="0" err="1">
                <a:latin typeface="Glacial Indifference" panose="020B0604020202020204" charset="0"/>
              </a:rPr>
              <a:t>kecepatan</a:t>
            </a:r>
            <a:r>
              <a:rPr lang="en-ID" sz="3200" dirty="0">
                <a:latin typeface="Glacial Indifference" panose="020B0604020202020204" charset="0"/>
              </a:rPr>
              <a:t> </a:t>
            </a:r>
            <a:r>
              <a:rPr lang="en-ID" sz="3200" dirty="0" err="1">
                <a:latin typeface="Glacial Indifference" panose="020B0604020202020204" charset="0"/>
              </a:rPr>
              <a:t>awalan</a:t>
            </a:r>
            <a:r>
              <a:rPr lang="en-ID" sz="3200" dirty="0">
                <a:latin typeface="Glacial Indifference" panose="020B0604020202020204" charset="0"/>
              </a:rPr>
              <a:t>, dan </a:t>
            </a:r>
            <a:r>
              <a:rPr lang="en-ID" sz="3200" dirty="0" err="1">
                <a:latin typeface="Glacial Indifference" panose="020B0604020202020204" charset="0"/>
              </a:rPr>
              <a:t>teknik</a:t>
            </a:r>
            <a:r>
              <a:rPr lang="en-ID" sz="3200" dirty="0">
                <a:latin typeface="Glacial Indifference" panose="020B0604020202020204" charset="0"/>
              </a:rPr>
              <a:t> </a:t>
            </a:r>
            <a:r>
              <a:rPr lang="en-ID" sz="3200" dirty="0" err="1">
                <a:latin typeface="Glacial Indifference" panose="020B0604020202020204" charset="0"/>
              </a:rPr>
              <a:t>tolakan</a:t>
            </a:r>
            <a:r>
              <a:rPr lang="en-ID" sz="3200" dirty="0">
                <a:latin typeface="Glacial Indifference" panose="020B0604020202020204" charset="0"/>
              </a:rPr>
              <a:t>.</a:t>
            </a:r>
            <a:r>
              <a:rPr lang="en-US" sz="3200" dirty="0">
                <a:solidFill>
                  <a:srgbClr val="000000"/>
                </a:solidFill>
                <a:latin typeface="Glacial Indifference" panose="020B0604020202020204" charset="0"/>
                <a:ea typeface="Glacial Indifference"/>
                <a:cs typeface="Glacial Indifference"/>
                <a:sym typeface="Glacial Indifference"/>
              </a:rPr>
              <a:t>. </a:t>
            </a:r>
          </a:p>
        </p:txBody>
      </p:sp>
      <p:sp>
        <p:nvSpPr>
          <p:cNvPr id="6" name="AutoShape 6"/>
          <p:cNvSpPr/>
          <p:nvPr/>
        </p:nvSpPr>
        <p:spPr>
          <a:xfrm flipV="1">
            <a:off x="7634895" y="3044319"/>
            <a:ext cx="0" cy="4198362"/>
          </a:xfrm>
          <a:prstGeom prst="line">
            <a:avLst/>
          </a:prstGeom>
          <a:ln w="66675" cap="flat">
            <a:solidFill>
              <a:srgbClr val="5DA295"/>
            </a:solidFill>
            <a:prstDash val="soli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DDD2"/>
        </a:solidFill>
        <a:effectLst/>
      </p:bgPr>
    </p:bg>
    <p:spTree>
      <p:nvGrpSpPr>
        <p:cNvPr id="1" name=""/>
        <p:cNvGrpSpPr/>
        <p:nvPr/>
      </p:nvGrpSpPr>
      <p:grpSpPr>
        <a:xfrm>
          <a:off x="0" y="0"/>
          <a:ext cx="0" cy="0"/>
          <a:chOff x="0" y="0"/>
          <a:chExt cx="0" cy="0"/>
        </a:xfrm>
      </p:grpSpPr>
      <p:grpSp>
        <p:nvGrpSpPr>
          <p:cNvPr id="2" name="Group 2"/>
          <p:cNvGrpSpPr/>
          <p:nvPr/>
        </p:nvGrpSpPr>
        <p:grpSpPr>
          <a:xfrm>
            <a:off x="1785341" y="1679079"/>
            <a:ext cx="14717318" cy="692884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5DA295"/>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386547" y="3908425"/>
            <a:ext cx="13514906" cy="2222501"/>
          </a:xfrm>
          <a:prstGeom prst="rect">
            <a:avLst/>
          </a:prstGeom>
        </p:spPr>
        <p:txBody>
          <a:bodyPr lIns="0" tIns="0" rIns="0" bIns="0" rtlCol="0" anchor="t">
            <a:spAutoFit/>
          </a:bodyPr>
          <a:lstStyle/>
          <a:p>
            <a:pPr algn="ctr">
              <a:lnSpc>
                <a:spcPts val="18199"/>
              </a:lnSpc>
            </a:pPr>
            <a:r>
              <a:rPr lang="en-US" sz="12999" b="1">
                <a:solidFill>
                  <a:srgbClr val="FFFFFF"/>
                </a:solidFill>
                <a:latin typeface="Glacial Indifference Bold"/>
                <a:ea typeface="Glacial Indifference Bold"/>
                <a:cs typeface="Glacial Indifference Bold"/>
                <a:sym typeface="Glacial Indifference Bold"/>
              </a:rPr>
              <a:t>Terima Kasih</a:t>
            </a: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0" y="10073435"/>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600950" y="2334155"/>
            <a:ext cx="10687050" cy="5618690"/>
            <a:chOff x="0" y="0"/>
            <a:chExt cx="2814696" cy="1479820"/>
          </a:xfrm>
        </p:grpSpPr>
        <p:sp>
          <p:nvSpPr>
            <p:cNvPr id="10" name="Freeform 10"/>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solidFill>
              <a:srgbClr val="BFDDD2"/>
            </a:solidFill>
          </p:spPr>
        </p:sp>
        <p:sp>
          <p:nvSpPr>
            <p:cNvPr id="11" name="TextBox 11"/>
            <p:cNvSpPr txBox="1"/>
            <p:nvPr/>
          </p:nvSpPr>
          <p:spPr>
            <a:xfrm>
              <a:off x="0" y="-38100"/>
              <a:ext cx="2814696" cy="151792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AutoShape 14"/>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5" name="Freeform 15"/>
          <p:cNvSpPr/>
          <p:nvPr/>
        </p:nvSpPr>
        <p:spPr>
          <a:xfrm>
            <a:off x="175260" y="453568"/>
            <a:ext cx="1058745" cy="1066746"/>
          </a:xfrm>
          <a:custGeom>
            <a:avLst/>
            <a:gdLst/>
            <a:ahLst/>
            <a:cxnLst/>
            <a:rect l="l" t="t" r="r" b="b"/>
            <a:pathLst>
              <a:path w="1058745" h="1066746">
                <a:moveTo>
                  <a:pt x="0" y="0"/>
                </a:moveTo>
                <a:lnTo>
                  <a:pt x="1058745" y="0"/>
                </a:lnTo>
                <a:lnTo>
                  <a:pt x="1058745" y="1066746"/>
                </a:lnTo>
                <a:lnTo>
                  <a:pt x="0" y="1066746"/>
                </a:lnTo>
                <a:lnTo>
                  <a:pt x="0" y="0"/>
                </a:lnTo>
                <a:close/>
              </a:path>
            </a:pathLst>
          </a:custGeom>
          <a:blipFill>
            <a:blip r:embed="rId8"/>
            <a:stretch>
              <a:fillRect/>
            </a:stretch>
          </a:blipFill>
        </p:spPr>
      </p:sp>
      <p:sp>
        <p:nvSpPr>
          <p:cNvPr id="16" name="TextBox 16"/>
          <p:cNvSpPr txBox="1"/>
          <p:nvPr/>
        </p:nvSpPr>
        <p:spPr>
          <a:xfrm>
            <a:off x="1445845" y="567841"/>
            <a:ext cx="5398973"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a:t>
            </a:r>
          </a:p>
          <a:p>
            <a:pPr algn="l">
              <a:lnSpc>
                <a:spcPts val="3360"/>
              </a:lnSpc>
            </a:pPr>
            <a:r>
              <a:rPr lang="en-US" sz="2800" spc="140">
                <a:solidFill>
                  <a:srgbClr val="000000"/>
                </a:solidFill>
                <a:latin typeface="Glacial Indifference"/>
                <a:ea typeface="Glacial Indifference"/>
                <a:cs typeface="Glacial Indifference"/>
                <a:sym typeface="Glacial Indifference"/>
              </a:rPr>
              <a:t>MUHAMMADIYAH JEMBER</a:t>
            </a:r>
          </a:p>
        </p:txBody>
      </p:sp>
      <p:sp>
        <p:nvSpPr>
          <p:cNvPr id="17" name="TextBox 17"/>
          <p:cNvSpPr txBox="1"/>
          <p:nvPr/>
        </p:nvSpPr>
        <p:spPr>
          <a:xfrm>
            <a:off x="1497027" y="3028287"/>
            <a:ext cx="4949639" cy="1056005"/>
          </a:xfrm>
          <a:prstGeom prst="rect">
            <a:avLst/>
          </a:prstGeom>
        </p:spPr>
        <p:txBody>
          <a:bodyPr lIns="0" tIns="0" rIns="0" bIns="0" rtlCol="0" anchor="t">
            <a:spAutoFit/>
          </a:bodyPr>
          <a:lstStyle/>
          <a:p>
            <a:pPr algn="l">
              <a:lnSpc>
                <a:spcPts val="8259"/>
              </a:lnSpc>
            </a:pPr>
            <a:r>
              <a:rPr lang="en-US" sz="6999" b="1">
                <a:solidFill>
                  <a:srgbClr val="000000"/>
                </a:solidFill>
                <a:latin typeface="Glacial Indifference Bold"/>
                <a:ea typeface="Glacial Indifference Bold"/>
                <a:cs typeface="Glacial Indifference Bold"/>
                <a:sym typeface="Glacial Indifference Bold"/>
              </a:rPr>
              <a:t>Daftar Isi</a:t>
            </a:r>
          </a:p>
        </p:txBody>
      </p:sp>
      <p:sp>
        <p:nvSpPr>
          <p:cNvPr id="18" name="TextBox 18"/>
          <p:cNvSpPr txBox="1"/>
          <p:nvPr/>
        </p:nvSpPr>
        <p:spPr>
          <a:xfrm>
            <a:off x="8766899" y="2806031"/>
            <a:ext cx="8075241" cy="3191443"/>
          </a:xfrm>
          <a:prstGeom prst="rect">
            <a:avLst/>
          </a:prstGeom>
        </p:spPr>
        <p:txBody>
          <a:bodyPr lIns="0" tIns="0" rIns="0" bIns="0" rtlCol="0" anchor="t">
            <a:spAutoFit/>
          </a:bodyPr>
          <a:lstStyle/>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Abstrak</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Pendahuluan</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Kajian teori</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metode penelitian</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Hasil penelitian</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Pembahasan </a:t>
            </a:r>
          </a:p>
          <a:p>
            <a:pPr marL="561906" lvl="1" indent="-280953" algn="l">
              <a:lnSpc>
                <a:spcPts val="3643"/>
              </a:lnSpc>
              <a:buFont typeface="Arial"/>
              <a:buChar char="•"/>
            </a:pPr>
            <a:r>
              <a:rPr lang="en-US" sz="2602">
                <a:solidFill>
                  <a:srgbClr val="000000"/>
                </a:solidFill>
                <a:latin typeface="Glacial Indifference"/>
                <a:ea typeface="Glacial Indifference"/>
                <a:cs typeface="Glacial Indifference"/>
                <a:sym typeface="Glacial Indifference"/>
              </a:rPr>
              <a:t>Kesimpulan</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6564000" y="8877554"/>
            <a:ext cx="0" cy="761492"/>
          </a:xfrm>
          <a:prstGeom prst="line">
            <a:avLst/>
          </a:prstGeom>
          <a:ln w="95250" cap="flat">
            <a:solidFill>
              <a:srgbClr val="BFDDD2"/>
            </a:solidFill>
            <a:prstDash val="solid"/>
            <a:headEnd type="none" w="sm" len="sm"/>
            <a:tailEnd type="none" w="sm" len="sm"/>
          </a:ln>
        </p:spPr>
      </p:sp>
      <p:grpSp>
        <p:nvGrpSpPr>
          <p:cNvPr id="6" name="Group 6"/>
          <p:cNvGrpSpPr/>
          <p:nvPr/>
        </p:nvGrpSpPr>
        <p:grpSpPr>
          <a:xfrm>
            <a:off x="4216103" y="3050234"/>
            <a:ext cx="5068699" cy="5514595"/>
            <a:chOff x="0" y="0"/>
            <a:chExt cx="1334966" cy="1452404"/>
          </a:xfrm>
        </p:grpSpPr>
        <p:sp>
          <p:nvSpPr>
            <p:cNvPr id="7" name="Freeform 7"/>
            <p:cNvSpPr/>
            <p:nvPr/>
          </p:nvSpPr>
          <p:spPr>
            <a:xfrm>
              <a:off x="0" y="0"/>
              <a:ext cx="1334966" cy="1452404"/>
            </a:xfrm>
            <a:custGeom>
              <a:avLst/>
              <a:gdLst/>
              <a:ahLst/>
              <a:cxnLst/>
              <a:rect l="l" t="t" r="r" b="b"/>
              <a:pathLst>
                <a:path w="1334966" h="1452404">
                  <a:moveTo>
                    <a:pt x="0" y="0"/>
                  </a:moveTo>
                  <a:lnTo>
                    <a:pt x="1334966" y="0"/>
                  </a:lnTo>
                  <a:lnTo>
                    <a:pt x="1334966" y="1452404"/>
                  </a:lnTo>
                  <a:lnTo>
                    <a:pt x="0" y="1452404"/>
                  </a:lnTo>
                  <a:close/>
                </a:path>
              </a:pathLst>
            </a:custGeom>
            <a:solidFill>
              <a:srgbClr val="BFDDD2"/>
            </a:solidFill>
          </p:spPr>
        </p:sp>
        <p:sp>
          <p:nvSpPr>
            <p:cNvPr id="8" name="TextBox 8"/>
            <p:cNvSpPr txBox="1"/>
            <p:nvPr/>
          </p:nvSpPr>
          <p:spPr>
            <a:xfrm>
              <a:off x="0" y="-38100"/>
              <a:ext cx="1334966" cy="149050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284803" y="3050234"/>
            <a:ext cx="5095536" cy="5514595"/>
            <a:chOff x="0" y="0"/>
            <a:chExt cx="1342034" cy="1452404"/>
          </a:xfrm>
        </p:grpSpPr>
        <p:sp>
          <p:nvSpPr>
            <p:cNvPr id="10" name="Freeform 10"/>
            <p:cNvSpPr/>
            <p:nvPr/>
          </p:nvSpPr>
          <p:spPr>
            <a:xfrm>
              <a:off x="0" y="0"/>
              <a:ext cx="1342034" cy="1452404"/>
            </a:xfrm>
            <a:custGeom>
              <a:avLst/>
              <a:gdLst/>
              <a:ahLst/>
              <a:cxnLst/>
              <a:rect l="l" t="t" r="r" b="b"/>
              <a:pathLst>
                <a:path w="1342034" h="1452404">
                  <a:moveTo>
                    <a:pt x="0" y="0"/>
                  </a:moveTo>
                  <a:lnTo>
                    <a:pt x="1342034" y="0"/>
                  </a:lnTo>
                  <a:lnTo>
                    <a:pt x="1342034" y="1452404"/>
                  </a:lnTo>
                  <a:lnTo>
                    <a:pt x="0" y="1452404"/>
                  </a:lnTo>
                  <a:close/>
                </a:path>
              </a:pathLst>
            </a:custGeom>
            <a:solidFill>
              <a:srgbClr val="BFDDD2"/>
            </a:solidFill>
          </p:spPr>
        </p:sp>
        <p:sp>
          <p:nvSpPr>
            <p:cNvPr id="11" name="TextBox 11"/>
            <p:cNvSpPr txBox="1"/>
            <p:nvPr/>
          </p:nvSpPr>
          <p:spPr>
            <a:xfrm>
              <a:off x="0" y="-38100"/>
              <a:ext cx="1342034" cy="1490504"/>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6">
              <a:extLst>
                <a:ext uri="{96DAC541-7B7A-43D3-8B79-37D633B846F1}">
                  <asvg:svgBlip xmlns:asvg="http://schemas.microsoft.com/office/drawing/2016/SVG/main" r:embed="rId7"/>
                </a:ext>
              </a:extLst>
            </a:blip>
            <a:stretch>
              <a:fillRect b="-84590"/>
            </a:stretch>
          </a:blipFill>
        </p:spPr>
      </p:sp>
      <p:sp>
        <p:nvSpPr>
          <p:cNvPr id="15" name="Freeform 15"/>
          <p:cNvSpPr/>
          <p:nvPr/>
        </p:nvSpPr>
        <p:spPr>
          <a:xfrm>
            <a:off x="102483" y="453568"/>
            <a:ext cx="1059228" cy="1066746"/>
          </a:xfrm>
          <a:custGeom>
            <a:avLst/>
            <a:gdLst/>
            <a:ahLst/>
            <a:cxnLst/>
            <a:rect l="l" t="t" r="r" b="b"/>
            <a:pathLst>
              <a:path w="1059228" h="1066746">
                <a:moveTo>
                  <a:pt x="0" y="0"/>
                </a:moveTo>
                <a:lnTo>
                  <a:pt x="1059227" y="0"/>
                </a:lnTo>
                <a:lnTo>
                  <a:pt x="1059227" y="1066746"/>
                </a:lnTo>
                <a:lnTo>
                  <a:pt x="0" y="1066746"/>
                </a:lnTo>
                <a:lnTo>
                  <a:pt x="0" y="0"/>
                </a:lnTo>
                <a:close/>
              </a:path>
            </a:pathLst>
          </a:custGeom>
          <a:blipFill>
            <a:blip r:embed="rId8"/>
            <a:stretch>
              <a:fillRect/>
            </a:stretch>
          </a:blipFill>
        </p:spPr>
      </p:sp>
      <p:sp>
        <p:nvSpPr>
          <p:cNvPr id="16" name="TextBox 16"/>
          <p:cNvSpPr txBox="1"/>
          <p:nvPr/>
        </p:nvSpPr>
        <p:spPr>
          <a:xfrm>
            <a:off x="4718528" y="1490623"/>
            <a:ext cx="8850944" cy="1193800"/>
          </a:xfrm>
          <a:prstGeom prst="rect">
            <a:avLst/>
          </a:prstGeom>
        </p:spPr>
        <p:txBody>
          <a:bodyPr lIns="0" tIns="0" rIns="0" bIns="0" rtlCol="0" anchor="t">
            <a:spAutoFit/>
          </a:bodyPr>
          <a:lstStyle/>
          <a:p>
            <a:pPr algn="ctr">
              <a:lnSpc>
                <a:spcPts val="9799"/>
              </a:lnSpc>
            </a:pPr>
            <a:r>
              <a:rPr lang="en-US" sz="6999" b="1">
                <a:solidFill>
                  <a:srgbClr val="000000"/>
                </a:solidFill>
                <a:latin typeface="Glacial Indifference Bold"/>
                <a:ea typeface="Glacial Indifference Bold"/>
                <a:cs typeface="Glacial Indifference Bold"/>
                <a:sym typeface="Glacial Indifference Bold"/>
              </a:rPr>
              <a:t>Abstrak</a:t>
            </a:r>
          </a:p>
        </p:txBody>
      </p:sp>
      <p:sp>
        <p:nvSpPr>
          <p:cNvPr id="17" name="TextBox 17"/>
          <p:cNvSpPr txBox="1"/>
          <p:nvPr/>
        </p:nvSpPr>
        <p:spPr>
          <a:xfrm>
            <a:off x="517301" y="3593999"/>
            <a:ext cx="16971794" cy="4847481"/>
          </a:xfrm>
          <a:prstGeom prst="rect">
            <a:avLst/>
          </a:prstGeom>
        </p:spPr>
        <p:txBody>
          <a:bodyPr lIns="0" tIns="0" rIns="0" bIns="0" rtlCol="0" anchor="t">
            <a:spAutoFit/>
          </a:bodyPr>
          <a:lstStyle/>
          <a:p>
            <a:pPr algn="ctr">
              <a:lnSpc>
                <a:spcPts val="4173"/>
              </a:lnSpc>
            </a:pPr>
            <a:r>
              <a:rPr lang="en-ID" sz="3600" dirty="0" err="1">
                <a:latin typeface="Glacial Indifference" panose="020B0604020202020204" charset="0"/>
              </a:rPr>
              <a:t>Penelitian</a:t>
            </a:r>
            <a:r>
              <a:rPr lang="en-ID" sz="3600" dirty="0">
                <a:latin typeface="Glacial Indifference" panose="020B0604020202020204" charset="0"/>
              </a:rPr>
              <a:t> </a:t>
            </a:r>
            <a:r>
              <a:rPr lang="en-ID" sz="3600" dirty="0" err="1">
                <a:latin typeface="Glacial Indifference" panose="020B0604020202020204" charset="0"/>
              </a:rPr>
              <a:t>ini</a:t>
            </a:r>
            <a:r>
              <a:rPr lang="en-ID" sz="3600" dirty="0">
                <a:latin typeface="Glacial Indifference" panose="020B0604020202020204" charset="0"/>
              </a:rPr>
              <a:t> </a:t>
            </a:r>
            <a:r>
              <a:rPr lang="en-ID" sz="3600" dirty="0" err="1">
                <a:latin typeface="Glacial Indifference" panose="020B0604020202020204" charset="0"/>
              </a:rPr>
              <a:t>bertujuan</a:t>
            </a:r>
            <a:r>
              <a:rPr lang="en-ID" sz="3600" dirty="0">
                <a:latin typeface="Glacial Indifference" panose="020B0604020202020204" charset="0"/>
              </a:rPr>
              <a:t> </a:t>
            </a:r>
            <a:r>
              <a:rPr lang="en-ID" sz="3600" dirty="0" err="1">
                <a:latin typeface="Glacial Indifference" panose="020B0604020202020204" charset="0"/>
              </a:rPr>
              <a:t>untuk</a:t>
            </a:r>
            <a:r>
              <a:rPr lang="en-ID" sz="3600" dirty="0">
                <a:latin typeface="Glacial Indifference" panose="020B0604020202020204" charset="0"/>
              </a:rPr>
              <a:t> </a:t>
            </a:r>
            <a:r>
              <a:rPr lang="en-ID" sz="3600" dirty="0" err="1">
                <a:latin typeface="Glacial Indifference" panose="020B0604020202020204" charset="0"/>
              </a:rPr>
              <a:t>mengetahui</a:t>
            </a:r>
            <a:r>
              <a:rPr lang="en-ID" sz="3600" dirty="0">
                <a:latin typeface="Glacial Indifference" panose="020B0604020202020204" charset="0"/>
              </a:rPr>
              <a:t> </a:t>
            </a:r>
            <a:r>
              <a:rPr lang="en-ID" sz="3600" dirty="0" err="1">
                <a:latin typeface="Glacial Indifference" panose="020B0604020202020204" charset="0"/>
              </a:rPr>
              <a:t>pengaruh</a:t>
            </a:r>
            <a:r>
              <a:rPr lang="en-ID" sz="3600" dirty="0">
                <a:latin typeface="Glacial Indifference" panose="020B0604020202020204" charset="0"/>
              </a:rPr>
              <a:t> </a:t>
            </a:r>
            <a:r>
              <a:rPr lang="en-ID" sz="3600" dirty="0" err="1">
                <a:latin typeface="Glacial Indifference" panose="020B0604020202020204" charset="0"/>
              </a:rPr>
              <a:t>tinggi</a:t>
            </a:r>
            <a:r>
              <a:rPr lang="en-ID" sz="3600" dirty="0">
                <a:latin typeface="Glacial Indifference" panose="020B0604020202020204" charset="0"/>
              </a:rPr>
              <a:t> badan </a:t>
            </a:r>
            <a:r>
              <a:rPr lang="en-ID" sz="3600" dirty="0" err="1">
                <a:latin typeface="Glacial Indifference" panose="020B0604020202020204" charset="0"/>
              </a:rPr>
              <a:t>terhadap</a:t>
            </a:r>
            <a:r>
              <a:rPr lang="en-ID" sz="3600" dirty="0">
                <a:latin typeface="Glacial Indifference" panose="020B0604020202020204" charset="0"/>
              </a:rPr>
              <a:t> </a:t>
            </a:r>
            <a:r>
              <a:rPr lang="en-ID" sz="3600" dirty="0" err="1">
                <a:latin typeface="Glacial Indifference" panose="020B0604020202020204" charset="0"/>
              </a:rPr>
              <a:t>hasil</a:t>
            </a:r>
            <a:r>
              <a:rPr lang="en-ID" sz="3600" dirty="0">
                <a:latin typeface="Glacial Indifference" panose="020B0604020202020204" charset="0"/>
              </a:rPr>
              <a:t> </a:t>
            </a:r>
            <a:r>
              <a:rPr lang="en-ID" sz="3600" dirty="0" err="1">
                <a:latin typeface="Glacial Indifference" panose="020B0604020202020204" charset="0"/>
              </a:rPr>
              <a:t>lompat</a:t>
            </a:r>
            <a:r>
              <a:rPr lang="en-ID" sz="3600" dirty="0">
                <a:latin typeface="Glacial Indifference" panose="020B0604020202020204" charset="0"/>
              </a:rPr>
              <a:t> </a:t>
            </a:r>
            <a:r>
              <a:rPr lang="en-ID" sz="3600" dirty="0" err="1">
                <a:latin typeface="Glacial Indifference" panose="020B0604020202020204" charset="0"/>
              </a:rPr>
              <a:t>jauh</a:t>
            </a:r>
            <a:r>
              <a:rPr lang="en-ID" sz="3600" dirty="0">
                <a:latin typeface="Glacial Indifference" panose="020B0604020202020204" charset="0"/>
              </a:rPr>
              <a:t>. Metode yang </a:t>
            </a:r>
            <a:r>
              <a:rPr lang="en-ID" sz="3600" dirty="0" err="1">
                <a:latin typeface="Glacial Indifference" panose="020B0604020202020204" charset="0"/>
              </a:rPr>
              <a:t>digunakan</a:t>
            </a:r>
            <a:r>
              <a:rPr lang="en-ID" sz="3600" dirty="0">
                <a:latin typeface="Glacial Indifference" panose="020B0604020202020204" charset="0"/>
              </a:rPr>
              <a:t> </a:t>
            </a:r>
            <a:r>
              <a:rPr lang="en-ID" sz="3600" dirty="0" err="1">
                <a:latin typeface="Glacial Indifference" panose="020B0604020202020204" charset="0"/>
              </a:rPr>
              <a:t>adalah</a:t>
            </a:r>
            <a:r>
              <a:rPr lang="en-ID" sz="3600" dirty="0">
                <a:latin typeface="Glacial Indifference" panose="020B0604020202020204" charset="0"/>
              </a:rPr>
              <a:t> </a:t>
            </a:r>
            <a:r>
              <a:rPr lang="en-ID" sz="3600" dirty="0" err="1">
                <a:latin typeface="Glacial Indifference" panose="020B0604020202020204" charset="0"/>
              </a:rPr>
              <a:t>kuantitatif</a:t>
            </a:r>
            <a:r>
              <a:rPr lang="en-ID" sz="3600" dirty="0">
                <a:latin typeface="Glacial Indifference" panose="020B0604020202020204" charset="0"/>
              </a:rPr>
              <a:t> </a:t>
            </a:r>
            <a:r>
              <a:rPr lang="en-ID" sz="3600" dirty="0" err="1">
                <a:latin typeface="Glacial Indifference" panose="020B0604020202020204" charset="0"/>
              </a:rPr>
              <a:t>dengan</a:t>
            </a:r>
            <a:r>
              <a:rPr lang="en-ID" sz="3600" dirty="0">
                <a:latin typeface="Glacial Indifference" panose="020B0604020202020204" charset="0"/>
              </a:rPr>
              <a:t> </a:t>
            </a:r>
            <a:r>
              <a:rPr lang="en-ID" sz="3600" dirty="0" err="1">
                <a:latin typeface="Glacial Indifference" panose="020B0604020202020204" charset="0"/>
              </a:rPr>
              <a:t>pendekatan</a:t>
            </a:r>
            <a:r>
              <a:rPr lang="en-ID" sz="3600" dirty="0">
                <a:latin typeface="Glacial Indifference" panose="020B0604020202020204" charset="0"/>
              </a:rPr>
              <a:t> </a:t>
            </a:r>
            <a:r>
              <a:rPr lang="en-ID" sz="3600" dirty="0" err="1">
                <a:latin typeface="Glacial Indifference" panose="020B0604020202020204" charset="0"/>
              </a:rPr>
              <a:t>korelasional</a:t>
            </a:r>
            <a:r>
              <a:rPr lang="en-ID" sz="3600" dirty="0">
                <a:latin typeface="Glacial Indifference" panose="020B0604020202020204" charset="0"/>
              </a:rPr>
              <a:t>. Sampel </a:t>
            </a:r>
            <a:r>
              <a:rPr lang="en-ID" sz="3600" dirty="0" err="1">
                <a:latin typeface="Glacial Indifference" panose="020B0604020202020204" charset="0"/>
              </a:rPr>
              <a:t>penelitian</a:t>
            </a:r>
            <a:r>
              <a:rPr lang="en-ID" sz="3600" dirty="0">
                <a:latin typeface="Glacial Indifference" panose="020B0604020202020204" charset="0"/>
              </a:rPr>
              <a:t> </a:t>
            </a:r>
            <a:r>
              <a:rPr lang="en-ID" sz="3600" dirty="0" err="1">
                <a:latin typeface="Glacial Indifference" panose="020B0604020202020204" charset="0"/>
              </a:rPr>
              <a:t>berjumlah</a:t>
            </a:r>
            <a:r>
              <a:rPr lang="en-ID" sz="3600" dirty="0">
                <a:latin typeface="Glacial Indifference" panose="020B0604020202020204" charset="0"/>
              </a:rPr>
              <a:t> 20 </a:t>
            </a:r>
            <a:r>
              <a:rPr lang="en-ID" sz="3600" dirty="0" err="1">
                <a:latin typeface="Glacial Indifference" panose="020B0604020202020204" charset="0"/>
              </a:rPr>
              <a:t>siswa</a:t>
            </a:r>
            <a:r>
              <a:rPr lang="en-ID" sz="3600" dirty="0">
                <a:latin typeface="Glacial Indifference" panose="020B0604020202020204" charset="0"/>
              </a:rPr>
              <a:t> yang </a:t>
            </a:r>
            <a:r>
              <a:rPr lang="en-ID" sz="3600" dirty="0" err="1">
                <a:latin typeface="Glacial Indifference" panose="020B0604020202020204" charset="0"/>
              </a:rPr>
              <a:t>dipilih</a:t>
            </a:r>
            <a:r>
              <a:rPr lang="en-ID" sz="3600" dirty="0">
                <a:latin typeface="Glacial Indifference" panose="020B0604020202020204" charset="0"/>
              </a:rPr>
              <a:t> </a:t>
            </a:r>
            <a:r>
              <a:rPr lang="en-ID" sz="3600" dirty="0" err="1">
                <a:latin typeface="Glacial Indifference" panose="020B0604020202020204" charset="0"/>
              </a:rPr>
              <a:t>menggunakan</a:t>
            </a:r>
            <a:r>
              <a:rPr lang="en-ID" sz="3600" dirty="0">
                <a:latin typeface="Glacial Indifference" panose="020B0604020202020204" charset="0"/>
              </a:rPr>
              <a:t> </a:t>
            </a:r>
            <a:r>
              <a:rPr lang="en-ID" sz="3600" dirty="0" err="1">
                <a:latin typeface="Glacial Indifference" panose="020B0604020202020204" charset="0"/>
              </a:rPr>
              <a:t>teknik</a:t>
            </a:r>
            <a:r>
              <a:rPr lang="en-ID" sz="3600" dirty="0">
                <a:latin typeface="Glacial Indifference" panose="020B0604020202020204" charset="0"/>
              </a:rPr>
              <a:t> purposive sampling. Data </a:t>
            </a:r>
            <a:r>
              <a:rPr lang="en-ID" sz="3600" dirty="0" err="1">
                <a:latin typeface="Glacial Indifference" panose="020B0604020202020204" charset="0"/>
              </a:rPr>
              <a:t>dianalisis</a:t>
            </a:r>
            <a:r>
              <a:rPr lang="en-ID" sz="3600" dirty="0">
                <a:latin typeface="Glacial Indifference" panose="020B0604020202020204" charset="0"/>
              </a:rPr>
              <a:t> </a:t>
            </a:r>
            <a:r>
              <a:rPr lang="en-ID" sz="3600" dirty="0" err="1">
                <a:latin typeface="Glacial Indifference" panose="020B0604020202020204" charset="0"/>
              </a:rPr>
              <a:t>menggunakan</a:t>
            </a:r>
            <a:r>
              <a:rPr lang="en-ID" sz="3600" dirty="0">
                <a:latin typeface="Glacial Indifference" panose="020B0604020202020204" charset="0"/>
              </a:rPr>
              <a:t> SPSS </a:t>
            </a:r>
            <a:r>
              <a:rPr lang="en-ID" sz="3600" dirty="0" err="1">
                <a:latin typeface="Glacial Indifference" panose="020B0604020202020204" charset="0"/>
              </a:rPr>
              <a:t>versi</a:t>
            </a:r>
            <a:r>
              <a:rPr lang="en-ID" sz="3600" dirty="0">
                <a:latin typeface="Glacial Indifference" panose="020B0604020202020204" charset="0"/>
              </a:rPr>
              <a:t> 25 </a:t>
            </a:r>
            <a:r>
              <a:rPr lang="en-ID" sz="3600" dirty="0" err="1">
                <a:latin typeface="Glacial Indifference" panose="020B0604020202020204" charset="0"/>
              </a:rPr>
              <a:t>melalui</a:t>
            </a:r>
            <a:r>
              <a:rPr lang="en-ID" sz="3600" dirty="0">
                <a:latin typeface="Glacial Indifference" panose="020B0604020202020204" charset="0"/>
              </a:rPr>
              <a:t> uji </a:t>
            </a:r>
            <a:r>
              <a:rPr lang="en-ID" sz="3600" dirty="0" err="1">
                <a:latin typeface="Glacial Indifference" panose="020B0604020202020204" charset="0"/>
              </a:rPr>
              <a:t>korelasi</a:t>
            </a:r>
            <a:r>
              <a:rPr lang="en-ID" sz="3600" dirty="0">
                <a:latin typeface="Glacial Indifference" panose="020B0604020202020204" charset="0"/>
              </a:rPr>
              <a:t> Pearson, uji t, uji F, dan </a:t>
            </a:r>
            <a:r>
              <a:rPr lang="en-ID" sz="3600" dirty="0" err="1">
                <a:latin typeface="Glacial Indifference" panose="020B0604020202020204" charset="0"/>
              </a:rPr>
              <a:t>regresi</a:t>
            </a:r>
            <a:r>
              <a:rPr lang="en-ID" sz="3600" dirty="0">
                <a:latin typeface="Glacial Indifference" panose="020B0604020202020204" charset="0"/>
              </a:rPr>
              <a:t> linear </a:t>
            </a:r>
            <a:r>
              <a:rPr lang="en-ID" sz="3600" dirty="0" err="1">
                <a:latin typeface="Glacial Indifference" panose="020B0604020202020204" charset="0"/>
              </a:rPr>
              <a:t>sederhana</a:t>
            </a:r>
            <a:r>
              <a:rPr lang="en-ID" sz="3600" dirty="0">
                <a:latin typeface="Glacial Indifference" panose="020B0604020202020204" charset="0"/>
              </a:rPr>
              <a:t>. Hasil </a:t>
            </a:r>
            <a:r>
              <a:rPr lang="en-ID" sz="3600" dirty="0" err="1">
                <a:latin typeface="Glacial Indifference" panose="020B0604020202020204" charset="0"/>
              </a:rPr>
              <a:t>penelitian</a:t>
            </a:r>
            <a:r>
              <a:rPr lang="en-ID" sz="3600" dirty="0">
                <a:latin typeface="Glacial Indifference" panose="020B0604020202020204" charset="0"/>
              </a:rPr>
              <a:t> </a:t>
            </a:r>
            <a:r>
              <a:rPr lang="en-ID" sz="3600" dirty="0" err="1">
                <a:latin typeface="Glacial Indifference" panose="020B0604020202020204" charset="0"/>
              </a:rPr>
              <a:t>menunjukkan</a:t>
            </a:r>
            <a:r>
              <a:rPr lang="en-ID" sz="3600" dirty="0">
                <a:latin typeface="Glacial Indifference" panose="020B0604020202020204" charset="0"/>
              </a:rPr>
              <a:t> </a:t>
            </a:r>
            <a:r>
              <a:rPr lang="en-ID" sz="3600" dirty="0" err="1">
                <a:latin typeface="Glacial Indifference" panose="020B0604020202020204" charset="0"/>
              </a:rPr>
              <a:t>nilai</a:t>
            </a:r>
            <a:r>
              <a:rPr lang="en-ID" sz="3600" dirty="0">
                <a:latin typeface="Glacial Indifference" panose="020B0604020202020204" charset="0"/>
              </a:rPr>
              <a:t> </a:t>
            </a:r>
            <a:r>
              <a:rPr lang="en-ID" sz="3600" dirty="0" err="1">
                <a:latin typeface="Glacial Indifference" panose="020B0604020202020204" charset="0"/>
              </a:rPr>
              <a:t>korelasi</a:t>
            </a:r>
            <a:r>
              <a:rPr lang="en-ID" sz="3600" dirty="0">
                <a:latin typeface="Glacial Indifference" panose="020B0604020202020204" charset="0"/>
              </a:rPr>
              <a:t> </a:t>
            </a:r>
            <a:r>
              <a:rPr lang="en-ID" sz="3600" dirty="0" err="1">
                <a:latin typeface="Glacial Indifference" panose="020B0604020202020204" charset="0"/>
              </a:rPr>
              <a:t>sebesar</a:t>
            </a:r>
            <a:r>
              <a:rPr lang="en-ID" sz="3600" dirty="0">
                <a:latin typeface="Glacial Indifference" panose="020B0604020202020204" charset="0"/>
              </a:rPr>
              <a:t> r = 0,599 </a:t>
            </a:r>
            <a:r>
              <a:rPr lang="en-ID" sz="3600" dirty="0" err="1">
                <a:latin typeface="Glacial Indifference" panose="020B0604020202020204" charset="0"/>
              </a:rPr>
              <a:t>dengan</a:t>
            </a:r>
            <a:r>
              <a:rPr lang="en-ID" sz="3600" dirty="0">
                <a:latin typeface="Glacial Indifference" panose="020B0604020202020204" charset="0"/>
              </a:rPr>
              <a:t> </a:t>
            </a:r>
            <a:r>
              <a:rPr lang="en-ID" sz="3600" dirty="0" err="1">
                <a:latin typeface="Glacial Indifference" panose="020B0604020202020204" charset="0"/>
              </a:rPr>
              <a:t>signifikansi</a:t>
            </a:r>
            <a:r>
              <a:rPr lang="en-ID" sz="3600" dirty="0">
                <a:latin typeface="Glacial Indifference" panose="020B0604020202020204" charset="0"/>
              </a:rPr>
              <a:t> 0,005 (&lt; 0,05), yang </a:t>
            </a:r>
            <a:r>
              <a:rPr lang="en-ID" sz="3600" dirty="0" err="1">
                <a:latin typeface="Glacial Indifference" panose="020B0604020202020204" charset="0"/>
              </a:rPr>
              <a:t>menandakan</a:t>
            </a:r>
            <a:r>
              <a:rPr lang="en-ID" sz="3600" dirty="0">
                <a:latin typeface="Glacial Indifference" panose="020B0604020202020204" charset="0"/>
              </a:rPr>
              <a:t> </a:t>
            </a:r>
            <a:r>
              <a:rPr lang="en-ID" sz="3600" dirty="0" err="1">
                <a:latin typeface="Glacial Indifference" panose="020B0604020202020204" charset="0"/>
              </a:rPr>
              <a:t>adanya</a:t>
            </a:r>
            <a:r>
              <a:rPr lang="en-ID" sz="3600" dirty="0">
                <a:latin typeface="Glacial Indifference" panose="020B0604020202020204" charset="0"/>
              </a:rPr>
              <a:t> </a:t>
            </a:r>
            <a:r>
              <a:rPr lang="en-ID" sz="3600" dirty="0" err="1">
                <a:latin typeface="Glacial Indifference" panose="020B0604020202020204" charset="0"/>
              </a:rPr>
              <a:t>hubungan</a:t>
            </a:r>
            <a:r>
              <a:rPr lang="en-ID" sz="3600" dirty="0">
                <a:latin typeface="Glacial Indifference" panose="020B0604020202020204" charset="0"/>
              </a:rPr>
              <a:t> </a:t>
            </a:r>
            <a:r>
              <a:rPr lang="en-ID" sz="3600" dirty="0" err="1">
                <a:latin typeface="Glacial Indifference" panose="020B0604020202020204" charset="0"/>
              </a:rPr>
              <a:t>positif</a:t>
            </a:r>
            <a:r>
              <a:rPr lang="en-ID" sz="3600" dirty="0">
                <a:latin typeface="Glacial Indifference" panose="020B0604020202020204" charset="0"/>
              </a:rPr>
              <a:t> dan </a:t>
            </a:r>
            <a:r>
              <a:rPr lang="en-ID" sz="3600" dirty="0" err="1">
                <a:latin typeface="Glacial Indifference" panose="020B0604020202020204" charset="0"/>
              </a:rPr>
              <a:t>signifikan</a:t>
            </a:r>
            <a:r>
              <a:rPr lang="en-ID" sz="3600" dirty="0">
                <a:latin typeface="Glacial Indifference" panose="020B0604020202020204" charset="0"/>
              </a:rPr>
              <a:t> </a:t>
            </a:r>
            <a:r>
              <a:rPr lang="en-ID" sz="3600" dirty="0" err="1">
                <a:latin typeface="Glacial Indifference" panose="020B0604020202020204" charset="0"/>
              </a:rPr>
              <a:t>antara</a:t>
            </a:r>
            <a:r>
              <a:rPr lang="en-ID" sz="3600" dirty="0">
                <a:latin typeface="Glacial Indifference" panose="020B0604020202020204" charset="0"/>
              </a:rPr>
              <a:t> </a:t>
            </a:r>
            <a:r>
              <a:rPr lang="en-ID" sz="3600" dirty="0" err="1">
                <a:latin typeface="Glacial Indifference" panose="020B0604020202020204" charset="0"/>
              </a:rPr>
              <a:t>tinggi</a:t>
            </a:r>
            <a:r>
              <a:rPr lang="en-ID" sz="3600" dirty="0">
                <a:latin typeface="Glacial Indifference" panose="020B0604020202020204" charset="0"/>
              </a:rPr>
              <a:t> badan dan </a:t>
            </a:r>
            <a:r>
              <a:rPr lang="en-ID" sz="3600" dirty="0" err="1">
                <a:latin typeface="Glacial Indifference" panose="020B0604020202020204" charset="0"/>
              </a:rPr>
              <a:t>hasil</a:t>
            </a:r>
            <a:r>
              <a:rPr lang="en-ID" sz="3600" dirty="0">
                <a:latin typeface="Glacial Indifference" panose="020B0604020202020204" charset="0"/>
              </a:rPr>
              <a:t> </a:t>
            </a:r>
            <a:r>
              <a:rPr lang="en-ID" sz="3600" dirty="0" err="1">
                <a:latin typeface="Glacial Indifference" panose="020B0604020202020204" charset="0"/>
              </a:rPr>
              <a:t>lompat</a:t>
            </a:r>
            <a:r>
              <a:rPr lang="en-ID" sz="3600" dirty="0">
                <a:latin typeface="Glacial Indifference" panose="020B0604020202020204" charset="0"/>
              </a:rPr>
              <a:t> </a:t>
            </a:r>
            <a:r>
              <a:rPr lang="en-ID" sz="3600" dirty="0" err="1">
                <a:latin typeface="Glacial Indifference" panose="020B0604020202020204" charset="0"/>
              </a:rPr>
              <a:t>jauh</a:t>
            </a:r>
            <a:r>
              <a:rPr lang="en-ID" sz="3600" dirty="0">
                <a:latin typeface="Glacial Indifference" panose="020B0604020202020204" charset="0"/>
              </a:rPr>
              <a:t>. </a:t>
            </a:r>
            <a:r>
              <a:rPr lang="en-ID" sz="3600" dirty="0" err="1">
                <a:latin typeface="Glacial Indifference" panose="020B0604020202020204" charset="0"/>
              </a:rPr>
              <a:t>Dengan</a:t>
            </a:r>
            <a:r>
              <a:rPr lang="en-ID" sz="3600" dirty="0">
                <a:latin typeface="Glacial Indifference" panose="020B0604020202020204" charset="0"/>
              </a:rPr>
              <a:t> </a:t>
            </a:r>
            <a:r>
              <a:rPr lang="en-ID" sz="3600" dirty="0" err="1">
                <a:latin typeface="Glacial Indifference" panose="020B0604020202020204" charset="0"/>
              </a:rPr>
              <a:t>demikian</a:t>
            </a:r>
            <a:r>
              <a:rPr lang="en-ID" sz="3600" dirty="0">
                <a:latin typeface="Glacial Indifference" panose="020B0604020202020204" charset="0"/>
              </a:rPr>
              <a:t>, </a:t>
            </a:r>
            <a:r>
              <a:rPr lang="en-ID" sz="3600" dirty="0" err="1">
                <a:latin typeface="Glacial Indifference" panose="020B0604020202020204" charset="0"/>
              </a:rPr>
              <a:t>dapat</a:t>
            </a:r>
            <a:r>
              <a:rPr lang="en-ID" sz="3600" dirty="0">
                <a:latin typeface="Glacial Indifference" panose="020B0604020202020204" charset="0"/>
              </a:rPr>
              <a:t> </a:t>
            </a:r>
            <a:r>
              <a:rPr lang="en-ID" sz="3600" dirty="0" err="1">
                <a:latin typeface="Glacial Indifference" panose="020B0604020202020204" charset="0"/>
              </a:rPr>
              <a:t>disimpulkan</a:t>
            </a:r>
            <a:r>
              <a:rPr lang="en-ID" sz="3600" dirty="0">
                <a:latin typeface="Glacial Indifference" panose="020B0604020202020204" charset="0"/>
              </a:rPr>
              <a:t> </a:t>
            </a:r>
            <a:r>
              <a:rPr lang="en-ID" sz="3600" dirty="0" err="1">
                <a:latin typeface="Glacial Indifference" panose="020B0604020202020204" charset="0"/>
              </a:rPr>
              <a:t>bahwa</a:t>
            </a:r>
            <a:r>
              <a:rPr lang="en-ID" sz="3600" dirty="0">
                <a:latin typeface="Glacial Indifference" panose="020B0604020202020204" charset="0"/>
              </a:rPr>
              <a:t> </a:t>
            </a:r>
            <a:r>
              <a:rPr lang="en-ID" sz="3600" dirty="0" err="1">
                <a:latin typeface="Glacial Indifference" panose="020B0604020202020204" charset="0"/>
              </a:rPr>
              <a:t>tinggi</a:t>
            </a:r>
            <a:r>
              <a:rPr lang="en-ID" sz="3600" dirty="0">
                <a:latin typeface="Glacial Indifference" panose="020B0604020202020204" charset="0"/>
              </a:rPr>
              <a:t> badan </a:t>
            </a:r>
            <a:r>
              <a:rPr lang="en-ID" sz="3600" dirty="0" err="1">
                <a:latin typeface="Glacial Indifference" panose="020B0604020202020204" charset="0"/>
              </a:rPr>
              <a:t>berpengaruh</a:t>
            </a:r>
            <a:r>
              <a:rPr lang="en-ID" sz="3600" dirty="0">
                <a:latin typeface="Glacial Indifference" panose="020B0604020202020204" charset="0"/>
              </a:rPr>
              <a:t> </a:t>
            </a:r>
            <a:r>
              <a:rPr lang="en-ID" sz="3600" dirty="0" err="1">
                <a:latin typeface="Glacial Indifference" panose="020B0604020202020204" charset="0"/>
              </a:rPr>
              <a:t>signifikan</a:t>
            </a:r>
            <a:r>
              <a:rPr lang="en-ID" sz="3600" dirty="0">
                <a:latin typeface="Glacial Indifference" panose="020B0604020202020204" charset="0"/>
              </a:rPr>
              <a:t> </a:t>
            </a:r>
            <a:r>
              <a:rPr lang="en-ID" sz="3600" dirty="0" err="1">
                <a:latin typeface="Glacial Indifference" panose="020B0604020202020204" charset="0"/>
              </a:rPr>
              <a:t>terhadap</a:t>
            </a:r>
            <a:r>
              <a:rPr lang="en-ID" sz="3600" dirty="0">
                <a:latin typeface="Glacial Indifference" panose="020B0604020202020204" charset="0"/>
              </a:rPr>
              <a:t> </a:t>
            </a:r>
            <a:r>
              <a:rPr lang="en-ID" sz="3600" dirty="0" err="1">
                <a:latin typeface="Glacial Indifference" panose="020B0604020202020204" charset="0"/>
              </a:rPr>
              <a:t>hasil</a:t>
            </a:r>
            <a:r>
              <a:rPr lang="en-ID" sz="3600" dirty="0">
                <a:latin typeface="Glacial Indifference" panose="020B0604020202020204" charset="0"/>
              </a:rPr>
              <a:t> </a:t>
            </a:r>
            <a:r>
              <a:rPr lang="en-ID" sz="3600" dirty="0" err="1">
                <a:latin typeface="Glacial Indifference" panose="020B0604020202020204" charset="0"/>
              </a:rPr>
              <a:t>lompat</a:t>
            </a:r>
            <a:r>
              <a:rPr lang="en-ID" sz="3600" dirty="0">
                <a:latin typeface="Glacial Indifference" panose="020B0604020202020204" charset="0"/>
              </a:rPr>
              <a:t> </a:t>
            </a:r>
            <a:r>
              <a:rPr lang="en-ID" sz="3600" dirty="0" err="1">
                <a:latin typeface="Glacial Indifference" panose="020B0604020202020204" charset="0"/>
              </a:rPr>
              <a:t>jauh</a:t>
            </a:r>
            <a:r>
              <a:rPr lang="en-ID" sz="3600" dirty="0">
                <a:latin typeface="Glacial Indifference" panose="020B0604020202020204" charset="0"/>
              </a:rPr>
              <a:t>.</a:t>
            </a:r>
            <a:r>
              <a:rPr lang="en-US" sz="3600" dirty="0">
                <a:solidFill>
                  <a:srgbClr val="000000"/>
                </a:solidFill>
                <a:latin typeface="Glacial Indifference" panose="020B0604020202020204" charset="0"/>
                <a:ea typeface="Glacial Indifference"/>
                <a:cs typeface="Glacial Indifference"/>
                <a:sym typeface="Glacial Indifference"/>
              </a:rPr>
              <a:t>. </a:t>
            </a:r>
          </a:p>
        </p:txBody>
      </p:sp>
      <p:sp>
        <p:nvSpPr>
          <p:cNvPr id="18" name="TextBox 18"/>
          <p:cNvSpPr txBox="1"/>
          <p:nvPr/>
        </p:nvSpPr>
        <p:spPr>
          <a:xfrm>
            <a:off x="1445845" y="567841"/>
            <a:ext cx="5017947"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a:t>
            </a:r>
          </a:p>
          <a:p>
            <a:pPr algn="l">
              <a:lnSpc>
                <a:spcPts val="3360"/>
              </a:lnSpc>
            </a:pPr>
            <a:r>
              <a:rPr lang="en-US" sz="2800" spc="140">
                <a:solidFill>
                  <a:srgbClr val="000000"/>
                </a:solidFill>
                <a:latin typeface="Glacial Indifference"/>
                <a:ea typeface="Glacial Indifference"/>
                <a:cs typeface="Glacial Indifference"/>
                <a:sym typeface="Glacial Indifference"/>
              </a:rPr>
              <a:t>MUHAMMADIYAH JEMBER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16564000" y="8877554"/>
            <a:ext cx="0" cy="761492"/>
          </a:xfrm>
          <a:prstGeom prst="line">
            <a:avLst/>
          </a:prstGeom>
          <a:ln w="95250" cap="flat">
            <a:solidFill>
              <a:srgbClr val="BFDDD2"/>
            </a:solidFill>
            <a:prstDash val="solid"/>
            <a:headEnd type="none" w="sm" len="sm"/>
            <a:tailEnd type="none" w="sm" len="sm"/>
          </a:ln>
        </p:spPr>
      </p:sp>
      <p:sp>
        <p:nvSpPr>
          <p:cNvPr id="6" name="Freeform 6"/>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6">
              <a:extLst>
                <a:ext uri="{96DAC541-7B7A-43D3-8B79-37D633B846F1}">
                  <asvg:svgBlip xmlns:asvg="http://schemas.microsoft.com/office/drawing/2016/SVG/main" r:embed="rId7"/>
                </a:ext>
              </a:extLst>
            </a:blip>
            <a:stretch>
              <a:fillRect b="-84590"/>
            </a:stretch>
          </a:blipFill>
        </p:spPr>
      </p:sp>
      <p:sp>
        <p:nvSpPr>
          <p:cNvPr id="9" name="Freeform 9"/>
          <p:cNvSpPr/>
          <p:nvPr/>
        </p:nvSpPr>
        <p:spPr>
          <a:xfrm>
            <a:off x="102483" y="453568"/>
            <a:ext cx="1059228" cy="1066746"/>
          </a:xfrm>
          <a:custGeom>
            <a:avLst/>
            <a:gdLst/>
            <a:ahLst/>
            <a:cxnLst/>
            <a:rect l="l" t="t" r="r" b="b"/>
            <a:pathLst>
              <a:path w="1059228" h="1066746">
                <a:moveTo>
                  <a:pt x="0" y="0"/>
                </a:moveTo>
                <a:lnTo>
                  <a:pt x="1059227" y="0"/>
                </a:lnTo>
                <a:lnTo>
                  <a:pt x="1059227" y="1066746"/>
                </a:lnTo>
                <a:lnTo>
                  <a:pt x="0" y="1066746"/>
                </a:lnTo>
                <a:lnTo>
                  <a:pt x="0" y="0"/>
                </a:lnTo>
                <a:close/>
              </a:path>
            </a:pathLst>
          </a:custGeom>
          <a:blipFill>
            <a:blip r:embed="rId8"/>
            <a:stretch>
              <a:fillRect/>
            </a:stretch>
          </a:blipFill>
        </p:spPr>
      </p:sp>
      <p:sp>
        <p:nvSpPr>
          <p:cNvPr id="10" name="TextBox 10"/>
          <p:cNvSpPr txBox="1"/>
          <p:nvPr/>
        </p:nvSpPr>
        <p:spPr>
          <a:xfrm>
            <a:off x="4718528" y="1490623"/>
            <a:ext cx="8850944" cy="1193800"/>
          </a:xfrm>
          <a:prstGeom prst="rect">
            <a:avLst/>
          </a:prstGeom>
        </p:spPr>
        <p:txBody>
          <a:bodyPr lIns="0" tIns="0" rIns="0" bIns="0" rtlCol="0" anchor="t">
            <a:spAutoFit/>
          </a:bodyPr>
          <a:lstStyle/>
          <a:p>
            <a:pPr algn="ctr">
              <a:lnSpc>
                <a:spcPts val="9799"/>
              </a:lnSpc>
            </a:pPr>
            <a:r>
              <a:rPr lang="en-US" sz="6999" b="1">
                <a:solidFill>
                  <a:srgbClr val="000000"/>
                </a:solidFill>
                <a:latin typeface="Glacial Indifference Bold"/>
                <a:ea typeface="Glacial Indifference Bold"/>
                <a:cs typeface="Glacial Indifference Bold"/>
                <a:sym typeface="Glacial Indifference Bold"/>
              </a:rPr>
              <a:t>Pendahuluan</a:t>
            </a:r>
          </a:p>
        </p:txBody>
      </p:sp>
      <p:sp>
        <p:nvSpPr>
          <p:cNvPr id="11" name="TextBox 11"/>
          <p:cNvSpPr txBox="1"/>
          <p:nvPr/>
        </p:nvSpPr>
        <p:spPr>
          <a:xfrm>
            <a:off x="1445845" y="567841"/>
            <a:ext cx="5017947"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a:t>
            </a:r>
          </a:p>
          <a:p>
            <a:pPr algn="l">
              <a:lnSpc>
                <a:spcPts val="3360"/>
              </a:lnSpc>
            </a:pPr>
            <a:r>
              <a:rPr lang="en-US" sz="2800" spc="140">
                <a:solidFill>
                  <a:srgbClr val="000000"/>
                </a:solidFill>
                <a:latin typeface="Glacial Indifference"/>
                <a:ea typeface="Glacial Indifference"/>
                <a:cs typeface="Glacial Indifference"/>
                <a:sym typeface="Glacial Indifference"/>
              </a:rPr>
              <a:t>MUHAMMADIYAH JEMBER</a:t>
            </a:r>
          </a:p>
        </p:txBody>
      </p:sp>
      <p:sp>
        <p:nvSpPr>
          <p:cNvPr id="12" name="TextBox 12"/>
          <p:cNvSpPr txBox="1"/>
          <p:nvPr/>
        </p:nvSpPr>
        <p:spPr>
          <a:xfrm>
            <a:off x="839214" y="3818295"/>
            <a:ext cx="17405965" cy="3682931"/>
          </a:xfrm>
          <a:prstGeom prst="rect">
            <a:avLst/>
          </a:prstGeom>
        </p:spPr>
        <p:txBody>
          <a:bodyPr lIns="0" tIns="0" rIns="0" bIns="0" rtlCol="0" anchor="t">
            <a:spAutoFit/>
          </a:bodyPr>
          <a:lstStyle/>
          <a:p>
            <a:pPr algn="ctr">
              <a:lnSpc>
                <a:spcPts val="4102"/>
              </a:lnSpc>
            </a:pPr>
            <a:r>
              <a:rPr lang="en-ID" sz="4000" dirty="0" err="1">
                <a:latin typeface="Glacial Indifference" panose="020B0604020202020204" charset="0"/>
              </a:rPr>
              <a:t>Lompat</a:t>
            </a:r>
            <a:r>
              <a:rPr lang="en-ID" sz="4000" dirty="0">
                <a:latin typeface="Glacial Indifference" panose="020B0604020202020204" charset="0"/>
              </a:rPr>
              <a:t> </a:t>
            </a:r>
            <a:r>
              <a:rPr lang="en-ID" sz="4000" dirty="0" err="1">
                <a:latin typeface="Glacial Indifference" panose="020B0604020202020204" charset="0"/>
              </a:rPr>
              <a:t>jauh</a:t>
            </a:r>
            <a:r>
              <a:rPr lang="en-ID" sz="4000" dirty="0">
                <a:latin typeface="Glacial Indifference" panose="020B0604020202020204" charset="0"/>
              </a:rPr>
              <a:t> </a:t>
            </a:r>
            <a:r>
              <a:rPr lang="en-ID" sz="4000" dirty="0" err="1">
                <a:latin typeface="Glacial Indifference" panose="020B0604020202020204" charset="0"/>
              </a:rPr>
              <a:t>merupakan</a:t>
            </a:r>
            <a:r>
              <a:rPr lang="en-ID" sz="4000" dirty="0">
                <a:latin typeface="Glacial Indifference" panose="020B0604020202020204" charset="0"/>
              </a:rPr>
              <a:t> </a:t>
            </a:r>
            <a:r>
              <a:rPr lang="en-ID" sz="4000" dirty="0" err="1">
                <a:latin typeface="Glacial Indifference" panose="020B0604020202020204" charset="0"/>
              </a:rPr>
              <a:t>cabang</a:t>
            </a:r>
            <a:r>
              <a:rPr lang="en-ID" sz="4000" dirty="0">
                <a:latin typeface="Glacial Indifference" panose="020B0604020202020204" charset="0"/>
              </a:rPr>
              <a:t> </a:t>
            </a:r>
            <a:r>
              <a:rPr lang="en-ID" sz="4000" dirty="0" err="1">
                <a:latin typeface="Glacial Indifference" panose="020B0604020202020204" charset="0"/>
              </a:rPr>
              <a:t>atletik</a:t>
            </a:r>
            <a:r>
              <a:rPr lang="en-ID" sz="4000" dirty="0">
                <a:latin typeface="Glacial Indifference" panose="020B0604020202020204" charset="0"/>
              </a:rPr>
              <a:t> yang </a:t>
            </a:r>
            <a:r>
              <a:rPr lang="en-ID" sz="4000" dirty="0" err="1">
                <a:latin typeface="Glacial Indifference" panose="020B0604020202020204" charset="0"/>
              </a:rPr>
              <a:t>membutuhkan</a:t>
            </a:r>
            <a:r>
              <a:rPr lang="en-ID" sz="4000" dirty="0">
                <a:latin typeface="Glacial Indifference" panose="020B0604020202020204" charset="0"/>
              </a:rPr>
              <a:t> </a:t>
            </a:r>
            <a:r>
              <a:rPr lang="en-ID" sz="4000" dirty="0" err="1">
                <a:latin typeface="Glacial Indifference" panose="020B0604020202020204" charset="0"/>
              </a:rPr>
              <a:t>kemampuan</a:t>
            </a:r>
            <a:r>
              <a:rPr lang="en-ID" sz="4000" dirty="0">
                <a:latin typeface="Glacial Indifference" panose="020B0604020202020204" charset="0"/>
              </a:rPr>
              <a:t> </a:t>
            </a:r>
            <a:r>
              <a:rPr lang="en-ID" sz="4000" dirty="0" err="1">
                <a:latin typeface="Glacial Indifference" panose="020B0604020202020204" charset="0"/>
              </a:rPr>
              <a:t>fisik</a:t>
            </a:r>
            <a:r>
              <a:rPr lang="en-ID" sz="4000" dirty="0">
                <a:latin typeface="Glacial Indifference" panose="020B0604020202020204" charset="0"/>
              </a:rPr>
              <a:t>, </a:t>
            </a:r>
            <a:r>
              <a:rPr lang="en-ID" sz="4000" dirty="0" err="1">
                <a:latin typeface="Glacial Indifference" panose="020B0604020202020204" charset="0"/>
              </a:rPr>
              <a:t>teknik</a:t>
            </a:r>
            <a:r>
              <a:rPr lang="en-ID" sz="4000" dirty="0">
                <a:latin typeface="Glacial Indifference" panose="020B0604020202020204" charset="0"/>
              </a:rPr>
              <a:t>, dan </a:t>
            </a:r>
            <a:r>
              <a:rPr lang="en-ID" sz="4000" dirty="0" err="1">
                <a:latin typeface="Glacial Indifference" panose="020B0604020202020204" charset="0"/>
              </a:rPr>
              <a:t>faktor</a:t>
            </a:r>
            <a:r>
              <a:rPr lang="en-ID" sz="4000" dirty="0">
                <a:latin typeface="Glacial Indifference" panose="020B0604020202020204" charset="0"/>
              </a:rPr>
              <a:t> </a:t>
            </a:r>
            <a:r>
              <a:rPr lang="en-ID" sz="4000" dirty="0" err="1">
                <a:latin typeface="Glacial Indifference" panose="020B0604020202020204" charset="0"/>
              </a:rPr>
              <a:t>antropometri</a:t>
            </a:r>
            <a:r>
              <a:rPr lang="en-ID" sz="4000" dirty="0">
                <a:latin typeface="Glacial Indifference" panose="020B0604020202020204" charset="0"/>
              </a:rPr>
              <a:t> </a:t>
            </a:r>
            <a:r>
              <a:rPr lang="en-ID" sz="4000" dirty="0" err="1">
                <a:latin typeface="Glacial Indifference" panose="020B0604020202020204" charset="0"/>
              </a:rPr>
              <a:t>untuk</a:t>
            </a:r>
            <a:r>
              <a:rPr lang="en-ID" sz="4000" dirty="0">
                <a:latin typeface="Glacial Indifference" panose="020B0604020202020204" charset="0"/>
              </a:rPr>
              <a:t> </a:t>
            </a:r>
            <a:r>
              <a:rPr lang="en-ID" sz="4000" dirty="0" err="1">
                <a:latin typeface="Glacial Indifference" panose="020B0604020202020204" charset="0"/>
              </a:rPr>
              <a:t>mencapai</a:t>
            </a:r>
            <a:r>
              <a:rPr lang="en-ID" sz="4000" dirty="0">
                <a:latin typeface="Glacial Indifference" panose="020B0604020202020204" charset="0"/>
              </a:rPr>
              <a:t> </a:t>
            </a:r>
            <a:r>
              <a:rPr lang="en-ID" sz="4000" dirty="0" err="1">
                <a:latin typeface="Glacial Indifference" panose="020B0604020202020204" charset="0"/>
              </a:rPr>
              <a:t>hasil</a:t>
            </a:r>
            <a:r>
              <a:rPr lang="en-ID" sz="4000" dirty="0">
                <a:latin typeface="Glacial Indifference" panose="020B0604020202020204" charset="0"/>
              </a:rPr>
              <a:t> optimal. Tinggi badan </a:t>
            </a:r>
            <a:r>
              <a:rPr lang="en-ID" sz="4000" dirty="0" err="1">
                <a:latin typeface="Glacial Indifference" panose="020B0604020202020204" charset="0"/>
              </a:rPr>
              <a:t>menjadi</a:t>
            </a:r>
            <a:r>
              <a:rPr lang="en-ID" sz="4000" dirty="0">
                <a:latin typeface="Glacial Indifference" panose="020B0604020202020204" charset="0"/>
              </a:rPr>
              <a:t> salah </a:t>
            </a:r>
            <a:r>
              <a:rPr lang="en-ID" sz="4000" dirty="0" err="1">
                <a:latin typeface="Glacial Indifference" panose="020B0604020202020204" charset="0"/>
              </a:rPr>
              <a:t>satu</a:t>
            </a:r>
            <a:r>
              <a:rPr lang="en-ID" sz="4000" dirty="0">
                <a:latin typeface="Glacial Indifference" panose="020B0604020202020204" charset="0"/>
              </a:rPr>
              <a:t> </a:t>
            </a:r>
            <a:r>
              <a:rPr lang="en-ID" sz="4000" dirty="0" err="1">
                <a:latin typeface="Glacial Indifference" panose="020B0604020202020204" charset="0"/>
              </a:rPr>
              <a:t>faktor</a:t>
            </a:r>
            <a:r>
              <a:rPr lang="en-ID" sz="4000" dirty="0">
                <a:latin typeface="Glacial Indifference" panose="020B0604020202020204" charset="0"/>
              </a:rPr>
              <a:t> yang </a:t>
            </a:r>
            <a:r>
              <a:rPr lang="en-ID" sz="4000" dirty="0" err="1">
                <a:latin typeface="Glacial Indifference" panose="020B0604020202020204" charset="0"/>
              </a:rPr>
              <a:t>diduga</a:t>
            </a:r>
            <a:r>
              <a:rPr lang="en-ID" sz="4000" dirty="0">
                <a:latin typeface="Glacial Indifference" panose="020B0604020202020204" charset="0"/>
              </a:rPr>
              <a:t> </a:t>
            </a:r>
            <a:r>
              <a:rPr lang="en-ID" sz="4000" dirty="0" err="1">
                <a:latin typeface="Glacial Indifference" panose="020B0604020202020204" charset="0"/>
              </a:rPr>
              <a:t>memengaruhi</a:t>
            </a:r>
            <a:r>
              <a:rPr lang="en-ID" sz="4000" dirty="0">
                <a:latin typeface="Glacial Indifference" panose="020B0604020202020204" charset="0"/>
              </a:rPr>
              <a:t> </a:t>
            </a:r>
            <a:r>
              <a:rPr lang="en-ID" sz="4000" dirty="0" err="1">
                <a:latin typeface="Glacial Indifference" panose="020B0604020202020204" charset="0"/>
              </a:rPr>
              <a:t>jarak</a:t>
            </a:r>
            <a:r>
              <a:rPr lang="en-ID" sz="4000" dirty="0">
                <a:latin typeface="Glacial Indifference" panose="020B0604020202020204" charset="0"/>
              </a:rPr>
              <a:t> </a:t>
            </a:r>
            <a:r>
              <a:rPr lang="en-ID" sz="4000" dirty="0" err="1">
                <a:latin typeface="Glacial Indifference" panose="020B0604020202020204" charset="0"/>
              </a:rPr>
              <a:t>lompatan</a:t>
            </a:r>
            <a:r>
              <a:rPr lang="en-ID" sz="4000" dirty="0">
                <a:latin typeface="Glacial Indifference" panose="020B0604020202020204" charset="0"/>
              </a:rPr>
              <a:t>, </a:t>
            </a:r>
            <a:r>
              <a:rPr lang="en-ID" sz="4000" dirty="0" err="1">
                <a:latin typeface="Glacial Indifference" panose="020B0604020202020204" charset="0"/>
              </a:rPr>
              <a:t>meskipun</a:t>
            </a:r>
            <a:r>
              <a:rPr lang="en-ID" sz="4000" dirty="0">
                <a:latin typeface="Glacial Indifference" panose="020B0604020202020204" charset="0"/>
              </a:rPr>
              <a:t> </a:t>
            </a:r>
            <a:r>
              <a:rPr lang="en-ID" sz="4000" dirty="0" err="1">
                <a:latin typeface="Glacial Indifference" panose="020B0604020202020204" charset="0"/>
              </a:rPr>
              <a:t>hasil</a:t>
            </a:r>
            <a:r>
              <a:rPr lang="en-ID" sz="4000" dirty="0">
                <a:latin typeface="Glacial Indifference" panose="020B0604020202020204" charset="0"/>
              </a:rPr>
              <a:t> </a:t>
            </a:r>
            <a:r>
              <a:rPr lang="en-ID" sz="4000" dirty="0" err="1">
                <a:latin typeface="Glacial Indifference" panose="020B0604020202020204" charset="0"/>
              </a:rPr>
              <a:t>penelitian</a:t>
            </a:r>
            <a:r>
              <a:rPr lang="en-ID" sz="4000" dirty="0">
                <a:latin typeface="Glacial Indifference" panose="020B0604020202020204" charset="0"/>
              </a:rPr>
              <a:t> </a:t>
            </a:r>
            <a:r>
              <a:rPr lang="en-ID" sz="4000" dirty="0" err="1">
                <a:latin typeface="Glacial Indifference" panose="020B0604020202020204" charset="0"/>
              </a:rPr>
              <a:t>sebelumnya</a:t>
            </a:r>
            <a:r>
              <a:rPr lang="en-ID" sz="4000" dirty="0">
                <a:latin typeface="Glacial Indifference" panose="020B0604020202020204" charset="0"/>
              </a:rPr>
              <a:t> </a:t>
            </a:r>
            <a:r>
              <a:rPr lang="en-ID" sz="4000" dirty="0" err="1">
                <a:latin typeface="Glacial Indifference" panose="020B0604020202020204" charset="0"/>
              </a:rPr>
              <a:t>masih</a:t>
            </a:r>
            <a:r>
              <a:rPr lang="en-ID" sz="4000" dirty="0">
                <a:latin typeface="Glacial Indifference" panose="020B0604020202020204" charset="0"/>
              </a:rPr>
              <a:t> </a:t>
            </a:r>
            <a:r>
              <a:rPr lang="en-ID" sz="4000" dirty="0" err="1">
                <a:latin typeface="Glacial Indifference" panose="020B0604020202020204" charset="0"/>
              </a:rPr>
              <a:t>menunjukkan</a:t>
            </a:r>
            <a:r>
              <a:rPr lang="en-ID" sz="4000" dirty="0">
                <a:latin typeface="Glacial Indifference" panose="020B0604020202020204" charset="0"/>
              </a:rPr>
              <a:t> </a:t>
            </a:r>
            <a:r>
              <a:rPr lang="en-ID" sz="4000" dirty="0" err="1">
                <a:latin typeface="Glacial Indifference" panose="020B0604020202020204" charset="0"/>
              </a:rPr>
              <a:t>perbedaan</a:t>
            </a:r>
            <a:r>
              <a:rPr lang="en-ID" sz="4000" dirty="0">
                <a:latin typeface="Glacial Indifference" panose="020B0604020202020204" charset="0"/>
              </a:rPr>
              <a:t> </a:t>
            </a:r>
            <a:r>
              <a:rPr lang="en-ID" sz="4000" dirty="0" err="1">
                <a:latin typeface="Glacial Indifference" panose="020B0604020202020204" charset="0"/>
              </a:rPr>
              <a:t>temuan</a:t>
            </a:r>
            <a:r>
              <a:rPr lang="en-ID" sz="4000" dirty="0">
                <a:latin typeface="Glacial Indifference" panose="020B0604020202020204" charset="0"/>
              </a:rPr>
              <a:t>. Oleh </a:t>
            </a:r>
            <a:r>
              <a:rPr lang="en-ID" sz="4000" dirty="0" err="1">
                <a:latin typeface="Glacial Indifference" panose="020B0604020202020204" charset="0"/>
              </a:rPr>
              <a:t>karena</a:t>
            </a:r>
            <a:r>
              <a:rPr lang="en-ID" sz="4000" dirty="0">
                <a:latin typeface="Glacial Indifference" panose="020B0604020202020204" charset="0"/>
              </a:rPr>
              <a:t> </a:t>
            </a:r>
            <a:r>
              <a:rPr lang="en-ID" sz="4000" dirty="0" err="1">
                <a:latin typeface="Glacial Indifference" panose="020B0604020202020204" charset="0"/>
              </a:rPr>
              <a:t>itu</a:t>
            </a:r>
            <a:r>
              <a:rPr lang="en-ID" sz="4000" dirty="0">
                <a:latin typeface="Glacial Indifference" panose="020B0604020202020204" charset="0"/>
              </a:rPr>
              <a:t>, </a:t>
            </a:r>
            <a:r>
              <a:rPr lang="en-ID" sz="4000" dirty="0" err="1">
                <a:latin typeface="Glacial Indifference" panose="020B0604020202020204" charset="0"/>
              </a:rPr>
              <a:t>diperlukan</a:t>
            </a:r>
            <a:r>
              <a:rPr lang="en-ID" sz="4000" dirty="0">
                <a:latin typeface="Glacial Indifference" panose="020B0604020202020204" charset="0"/>
              </a:rPr>
              <a:t> </a:t>
            </a:r>
            <a:r>
              <a:rPr lang="en-ID" sz="4000" dirty="0" err="1">
                <a:latin typeface="Glacial Indifference" panose="020B0604020202020204" charset="0"/>
              </a:rPr>
              <a:t>penelitian</a:t>
            </a:r>
            <a:r>
              <a:rPr lang="en-ID" sz="4000" dirty="0">
                <a:latin typeface="Glacial Indifference" panose="020B0604020202020204" charset="0"/>
              </a:rPr>
              <a:t> </a:t>
            </a:r>
            <a:r>
              <a:rPr lang="en-ID" sz="4000" dirty="0" err="1">
                <a:latin typeface="Glacial Indifference" panose="020B0604020202020204" charset="0"/>
              </a:rPr>
              <a:t>lebih</a:t>
            </a:r>
            <a:r>
              <a:rPr lang="en-ID" sz="4000" dirty="0">
                <a:latin typeface="Glacial Indifference" panose="020B0604020202020204" charset="0"/>
              </a:rPr>
              <a:t> </a:t>
            </a:r>
            <a:r>
              <a:rPr lang="en-ID" sz="4000" dirty="0" err="1">
                <a:latin typeface="Glacial Indifference" panose="020B0604020202020204" charset="0"/>
              </a:rPr>
              <a:t>lanjut</a:t>
            </a:r>
            <a:r>
              <a:rPr lang="en-ID" sz="4000" dirty="0">
                <a:latin typeface="Glacial Indifference" panose="020B0604020202020204" charset="0"/>
              </a:rPr>
              <a:t> pada </a:t>
            </a:r>
            <a:r>
              <a:rPr lang="en-ID" sz="4000" dirty="0" err="1">
                <a:latin typeface="Glacial Indifference" panose="020B0604020202020204" charset="0"/>
              </a:rPr>
              <a:t>konteks</a:t>
            </a:r>
            <a:r>
              <a:rPr lang="en-ID" sz="4000" dirty="0">
                <a:latin typeface="Glacial Indifference" panose="020B0604020202020204" charset="0"/>
              </a:rPr>
              <a:t> </a:t>
            </a:r>
            <a:r>
              <a:rPr lang="en-ID" sz="4000" dirty="0" err="1">
                <a:latin typeface="Glacial Indifference" panose="020B0604020202020204" charset="0"/>
              </a:rPr>
              <a:t>spesifik</a:t>
            </a:r>
            <a:r>
              <a:rPr lang="en-ID" sz="4000" dirty="0">
                <a:latin typeface="Glacial Indifference" panose="020B0604020202020204" charset="0"/>
              </a:rPr>
              <a:t>, </a:t>
            </a:r>
            <a:r>
              <a:rPr lang="en-ID" sz="4000" dirty="0" err="1">
                <a:latin typeface="Glacial Indifference" panose="020B0604020202020204" charset="0"/>
              </a:rPr>
              <a:t>yaitu</a:t>
            </a:r>
            <a:r>
              <a:rPr lang="en-ID" sz="4000" dirty="0">
                <a:latin typeface="Glacial Indifference" panose="020B0604020202020204" charset="0"/>
              </a:rPr>
              <a:t> </a:t>
            </a:r>
            <a:r>
              <a:rPr lang="en-ID" sz="4000" dirty="0" err="1">
                <a:latin typeface="Glacial Indifference" panose="020B0604020202020204" charset="0"/>
              </a:rPr>
              <a:t>siswa</a:t>
            </a:r>
            <a:r>
              <a:rPr lang="en-ID" sz="4000" dirty="0">
                <a:latin typeface="Glacial Indifference" panose="020B0604020202020204" charset="0"/>
              </a:rPr>
              <a:t> </a:t>
            </a:r>
            <a:r>
              <a:rPr lang="en-ID" sz="4000" dirty="0" err="1">
                <a:latin typeface="Glacial Indifference" panose="020B0604020202020204" charset="0"/>
              </a:rPr>
              <a:t>laki-laki</a:t>
            </a:r>
            <a:r>
              <a:rPr lang="en-ID" sz="4000" dirty="0">
                <a:latin typeface="Glacial Indifference" panose="020B0604020202020204" charset="0"/>
              </a:rPr>
              <a:t> </a:t>
            </a:r>
            <a:r>
              <a:rPr lang="en-ID" sz="4000" dirty="0" err="1">
                <a:latin typeface="Glacial Indifference" panose="020B0604020202020204" charset="0"/>
              </a:rPr>
              <a:t>kelas</a:t>
            </a:r>
            <a:r>
              <a:rPr lang="en-ID" sz="4000" dirty="0">
                <a:latin typeface="Glacial Indifference" panose="020B0604020202020204" charset="0"/>
              </a:rPr>
              <a:t> X4 SMAN </a:t>
            </a:r>
            <a:r>
              <a:rPr lang="en-ID" sz="4000" dirty="0" err="1">
                <a:latin typeface="Glacial Indifference" panose="020B0604020202020204" charset="0"/>
              </a:rPr>
              <a:t>Pakusari</a:t>
            </a:r>
            <a:r>
              <a:rPr lang="en-ID" sz="4000" dirty="0">
                <a:latin typeface="Glacial Indifference" panose="020B0604020202020204" charset="0"/>
              </a:rPr>
              <a:t>, </a:t>
            </a:r>
            <a:r>
              <a:rPr lang="en-ID" sz="4000" dirty="0" err="1">
                <a:latin typeface="Glacial Indifference" panose="020B0604020202020204" charset="0"/>
              </a:rPr>
              <a:t>untuk</a:t>
            </a:r>
            <a:r>
              <a:rPr lang="en-ID" sz="4000" dirty="0">
                <a:latin typeface="Glacial Indifference" panose="020B0604020202020204" charset="0"/>
              </a:rPr>
              <a:t> </a:t>
            </a:r>
            <a:r>
              <a:rPr lang="en-ID" sz="4000" dirty="0" err="1">
                <a:latin typeface="Glacial Indifference" panose="020B0604020202020204" charset="0"/>
              </a:rPr>
              <a:t>mengetahui</a:t>
            </a:r>
            <a:r>
              <a:rPr lang="en-ID" sz="4000" dirty="0">
                <a:latin typeface="Glacial Indifference" panose="020B0604020202020204" charset="0"/>
              </a:rPr>
              <a:t> </a:t>
            </a:r>
            <a:r>
              <a:rPr lang="en-ID" sz="4000" dirty="0" err="1">
                <a:latin typeface="Glacial Indifference" panose="020B0604020202020204" charset="0"/>
              </a:rPr>
              <a:t>hubungan</a:t>
            </a:r>
            <a:r>
              <a:rPr lang="en-ID" sz="4000" dirty="0">
                <a:latin typeface="Glacial Indifference" panose="020B0604020202020204" charset="0"/>
              </a:rPr>
              <a:t> </a:t>
            </a:r>
            <a:r>
              <a:rPr lang="en-ID" sz="4000" dirty="0" err="1">
                <a:latin typeface="Glacial Indifference" panose="020B0604020202020204" charset="0"/>
              </a:rPr>
              <a:t>tinggi</a:t>
            </a:r>
            <a:r>
              <a:rPr lang="en-ID" sz="4000" dirty="0">
                <a:latin typeface="Glacial Indifference" panose="020B0604020202020204" charset="0"/>
              </a:rPr>
              <a:t> badan </a:t>
            </a:r>
            <a:r>
              <a:rPr lang="en-ID" sz="4000" dirty="0" err="1">
                <a:latin typeface="Glacial Indifference" panose="020B0604020202020204" charset="0"/>
              </a:rPr>
              <a:t>dengan</a:t>
            </a:r>
            <a:r>
              <a:rPr lang="en-ID" sz="4000" dirty="0">
                <a:latin typeface="Glacial Indifference" panose="020B0604020202020204" charset="0"/>
              </a:rPr>
              <a:t> </a:t>
            </a:r>
            <a:r>
              <a:rPr lang="en-ID" sz="4000" dirty="0" err="1">
                <a:latin typeface="Glacial Indifference" panose="020B0604020202020204" charset="0"/>
              </a:rPr>
              <a:t>hasil</a:t>
            </a:r>
            <a:r>
              <a:rPr lang="en-ID" sz="4000" dirty="0">
                <a:latin typeface="Glacial Indifference" panose="020B0604020202020204" charset="0"/>
              </a:rPr>
              <a:t> </a:t>
            </a:r>
            <a:r>
              <a:rPr lang="en-ID" sz="4000" dirty="0" err="1">
                <a:latin typeface="Glacial Indifference" panose="020B0604020202020204" charset="0"/>
              </a:rPr>
              <a:t>lompat</a:t>
            </a:r>
            <a:r>
              <a:rPr lang="en-ID" sz="4000" dirty="0">
                <a:latin typeface="Glacial Indifference" panose="020B0604020202020204" charset="0"/>
              </a:rPr>
              <a:t> </a:t>
            </a:r>
            <a:r>
              <a:rPr lang="en-ID" sz="4000" dirty="0" err="1">
                <a:latin typeface="Glacial Indifference" panose="020B0604020202020204" charset="0"/>
              </a:rPr>
              <a:t>jauh</a:t>
            </a:r>
            <a:r>
              <a:rPr lang="en-ID" sz="4000" dirty="0">
                <a:latin typeface="Glacial Indifference" panose="020B0604020202020204" charset="0"/>
              </a:rPr>
              <a:t> </a:t>
            </a:r>
            <a:r>
              <a:rPr lang="en-ID" sz="4000" dirty="0" err="1">
                <a:latin typeface="Glacial Indifference" panose="020B0604020202020204" charset="0"/>
              </a:rPr>
              <a:t>secara</a:t>
            </a:r>
            <a:r>
              <a:rPr lang="en-ID" sz="4000" dirty="0">
                <a:latin typeface="Glacial Indifference" panose="020B0604020202020204" charset="0"/>
              </a:rPr>
              <a:t> </a:t>
            </a:r>
            <a:r>
              <a:rPr lang="en-ID" sz="4000" dirty="0" err="1">
                <a:latin typeface="Glacial Indifference" panose="020B0604020202020204" charset="0"/>
              </a:rPr>
              <a:t>empiris</a:t>
            </a:r>
            <a:endParaRPr lang="en-US" sz="4000" dirty="0">
              <a:solidFill>
                <a:srgbClr val="000000"/>
              </a:solidFill>
              <a:latin typeface="Glacial Indifference" panose="020B0604020202020204" charset="0"/>
              <a:ea typeface="Glacial Indifference"/>
              <a:cs typeface="Glacial Indifference"/>
              <a:sym typeface="Glacial Indifference"/>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3565"/>
            <a:ext cx="18288000" cy="10073435"/>
            <a:chOff x="0" y="0"/>
            <a:chExt cx="4816593" cy="2653086"/>
          </a:xfrm>
        </p:grpSpPr>
        <p:sp>
          <p:nvSpPr>
            <p:cNvPr id="3" name="Freeform 3"/>
            <p:cNvSpPr/>
            <p:nvPr/>
          </p:nvSpPr>
          <p:spPr>
            <a:xfrm>
              <a:off x="0" y="0"/>
              <a:ext cx="4816592" cy="2653086"/>
            </a:xfrm>
            <a:custGeom>
              <a:avLst/>
              <a:gdLst/>
              <a:ahLst/>
              <a:cxnLst/>
              <a:rect l="l" t="t" r="r" b="b"/>
              <a:pathLst>
                <a:path w="4816592" h="2653086">
                  <a:moveTo>
                    <a:pt x="0" y="0"/>
                  </a:moveTo>
                  <a:lnTo>
                    <a:pt x="4816592" y="0"/>
                  </a:lnTo>
                  <a:lnTo>
                    <a:pt x="4816592" y="2653086"/>
                  </a:lnTo>
                  <a:lnTo>
                    <a:pt x="0" y="2653086"/>
                  </a:lnTo>
                  <a:close/>
                </a:path>
              </a:pathLst>
            </a:custGeom>
            <a:solidFill>
              <a:srgbClr val="5DA295"/>
            </a:solidFill>
          </p:spPr>
        </p:sp>
        <p:sp>
          <p:nvSpPr>
            <p:cNvPr id="4" name="TextBox 4"/>
            <p:cNvSpPr txBox="1"/>
            <p:nvPr/>
          </p:nvSpPr>
          <p:spPr>
            <a:xfrm>
              <a:off x="0" y="-38100"/>
              <a:ext cx="4816593" cy="269118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6564000" y="8877554"/>
            <a:ext cx="0" cy="761492"/>
          </a:xfrm>
          <a:prstGeom prst="line">
            <a:avLst/>
          </a:prstGeom>
          <a:ln w="95250" cap="flat">
            <a:solidFill>
              <a:srgbClr val="BFDDD2"/>
            </a:solidFill>
            <a:prstDash val="solid"/>
            <a:headEnd type="none" w="sm" len="sm"/>
            <a:tailEnd type="none" w="sm" len="sm"/>
          </a:ln>
        </p:spPr>
      </p:sp>
      <p:grpSp>
        <p:nvGrpSpPr>
          <p:cNvPr id="9" name="Group 9"/>
          <p:cNvGrpSpPr/>
          <p:nvPr/>
        </p:nvGrpSpPr>
        <p:grpSpPr>
          <a:xfrm>
            <a:off x="0" y="4257751"/>
            <a:ext cx="18288000" cy="4771949"/>
            <a:chOff x="0" y="0"/>
            <a:chExt cx="4816593" cy="1256810"/>
          </a:xfrm>
        </p:grpSpPr>
        <p:sp>
          <p:nvSpPr>
            <p:cNvPr id="10" name="Freeform 10"/>
            <p:cNvSpPr/>
            <p:nvPr/>
          </p:nvSpPr>
          <p:spPr>
            <a:xfrm>
              <a:off x="0" y="0"/>
              <a:ext cx="4816592" cy="1256810"/>
            </a:xfrm>
            <a:custGeom>
              <a:avLst/>
              <a:gdLst/>
              <a:ahLst/>
              <a:cxnLst/>
              <a:rect l="l" t="t" r="r" b="b"/>
              <a:pathLst>
                <a:path w="4816592" h="1256810">
                  <a:moveTo>
                    <a:pt x="0" y="0"/>
                  </a:moveTo>
                  <a:lnTo>
                    <a:pt x="4816592" y="0"/>
                  </a:lnTo>
                  <a:lnTo>
                    <a:pt x="4816592" y="1256810"/>
                  </a:lnTo>
                  <a:lnTo>
                    <a:pt x="0" y="1256810"/>
                  </a:lnTo>
                  <a:close/>
                </a:path>
              </a:pathLst>
            </a:custGeom>
            <a:solidFill>
              <a:srgbClr val="BFDDD2"/>
            </a:solidFill>
          </p:spPr>
        </p:sp>
        <p:sp>
          <p:nvSpPr>
            <p:cNvPr id="11" name="TextBox 11"/>
            <p:cNvSpPr txBox="1"/>
            <p:nvPr/>
          </p:nvSpPr>
          <p:spPr>
            <a:xfrm>
              <a:off x="0" y="-38100"/>
              <a:ext cx="4816593" cy="129491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6">
              <a:extLst>
                <a:ext uri="{96DAC541-7B7A-43D3-8B79-37D633B846F1}">
                  <asvg:svgBlip xmlns:asvg="http://schemas.microsoft.com/office/drawing/2016/SVG/main" r:embed="rId7"/>
                </a:ext>
              </a:extLst>
            </a:blip>
            <a:stretch>
              <a:fillRect b="-84590"/>
            </a:stretch>
          </a:blipFill>
        </p:spPr>
      </p:sp>
      <p:sp>
        <p:nvSpPr>
          <p:cNvPr id="15" name="Freeform 15"/>
          <p:cNvSpPr/>
          <p:nvPr/>
        </p:nvSpPr>
        <p:spPr>
          <a:xfrm>
            <a:off x="102483" y="453568"/>
            <a:ext cx="1059228" cy="1066746"/>
          </a:xfrm>
          <a:custGeom>
            <a:avLst/>
            <a:gdLst/>
            <a:ahLst/>
            <a:cxnLst/>
            <a:rect l="l" t="t" r="r" b="b"/>
            <a:pathLst>
              <a:path w="1059228" h="1066746">
                <a:moveTo>
                  <a:pt x="0" y="0"/>
                </a:moveTo>
                <a:lnTo>
                  <a:pt x="1059227" y="0"/>
                </a:lnTo>
                <a:lnTo>
                  <a:pt x="1059227" y="1066746"/>
                </a:lnTo>
                <a:lnTo>
                  <a:pt x="0" y="1066746"/>
                </a:lnTo>
                <a:lnTo>
                  <a:pt x="0" y="0"/>
                </a:lnTo>
                <a:close/>
              </a:path>
            </a:pathLst>
          </a:custGeom>
          <a:blipFill>
            <a:blip r:embed="rId8"/>
            <a:stretch>
              <a:fillRect/>
            </a:stretch>
          </a:blipFill>
        </p:spPr>
      </p:sp>
      <p:sp>
        <p:nvSpPr>
          <p:cNvPr id="16" name="TextBox 16"/>
          <p:cNvSpPr txBox="1"/>
          <p:nvPr/>
        </p:nvSpPr>
        <p:spPr>
          <a:xfrm>
            <a:off x="4718528" y="1490623"/>
            <a:ext cx="8850944" cy="1193800"/>
          </a:xfrm>
          <a:prstGeom prst="rect">
            <a:avLst/>
          </a:prstGeom>
        </p:spPr>
        <p:txBody>
          <a:bodyPr lIns="0" tIns="0" rIns="0" bIns="0" rtlCol="0" anchor="t">
            <a:spAutoFit/>
          </a:bodyPr>
          <a:lstStyle/>
          <a:p>
            <a:pPr algn="ctr">
              <a:lnSpc>
                <a:spcPts val="9799"/>
              </a:lnSpc>
            </a:pPr>
            <a:r>
              <a:rPr lang="en-US" sz="6999" b="1">
                <a:solidFill>
                  <a:srgbClr val="000000"/>
                </a:solidFill>
                <a:latin typeface="Glacial Indifference Bold"/>
                <a:ea typeface="Glacial Indifference Bold"/>
                <a:cs typeface="Glacial Indifference Bold"/>
                <a:sym typeface="Glacial Indifference Bold"/>
              </a:rPr>
              <a:t>Kajian Teori</a:t>
            </a:r>
          </a:p>
        </p:txBody>
      </p:sp>
      <p:sp>
        <p:nvSpPr>
          <p:cNvPr id="17" name="TextBox 17"/>
          <p:cNvSpPr txBox="1"/>
          <p:nvPr/>
        </p:nvSpPr>
        <p:spPr>
          <a:xfrm>
            <a:off x="1445845" y="567841"/>
            <a:ext cx="5017947"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a:t>
            </a:r>
          </a:p>
          <a:p>
            <a:pPr algn="l">
              <a:lnSpc>
                <a:spcPts val="3360"/>
              </a:lnSpc>
            </a:pPr>
            <a:r>
              <a:rPr lang="en-US" sz="2800" spc="140">
                <a:solidFill>
                  <a:srgbClr val="000000"/>
                </a:solidFill>
                <a:latin typeface="Glacial Indifference"/>
                <a:ea typeface="Glacial Indifference"/>
                <a:cs typeface="Glacial Indifference"/>
                <a:sym typeface="Glacial Indifference"/>
              </a:rPr>
              <a:t>MUHAMMADIYAH JEMBER</a:t>
            </a:r>
          </a:p>
        </p:txBody>
      </p:sp>
      <p:sp>
        <p:nvSpPr>
          <p:cNvPr id="18" name="TextBox 18"/>
          <p:cNvSpPr txBox="1"/>
          <p:nvPr/>
        </p:nvSpPr>
        <p:spPr>
          <a:xfrm>
            <a:off x="102483" y="4494987"/>
            <a:ext cx="18185517" cy="3731791"/>
          </a:xfrm>
          <a:prstGeom prst="rect">
            <a:avLst/>
          </a:prstGeom>
        </p:spPr>
        <p:txBody>
          <a:bodyPr lIns="0" tIns="0" rIns="0" bIns="0" rtlCol="0" anchor="t">
            <a:spAutoFit/>
          </a:bodyPr>
          <a:lstStyle/>
          <a:p>
            <a:pPr algn="ctr">
              <a:lnSpc>
                <a:spcPts val="4200"/>
              </a:lnSpc>
            </a:pPr>
            <a:r>
              <a:rPr lang="en-US" sz="3000" dirty="0" err="1">
                <a:solidFill>
                  <a:srgbClr val="000000"/>
                </a:solidFill>
                <a:latin typeface="Glacial Indifference"/>
                <a:ea typeface="Glacial Indifference"/>
                <a:cs typeface="Glacial Indifference"/>
                <a:sym typeface="Glacial Indifference"/>
              </a:rPr>
              <a:t>Lompat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jauh</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merupakan</a:t>
            </a:r>
            <a:r>
              <a:rPr lang="en-US" sz="3000" dirty="0">
                <a:solidFill>
                  <a:srgbClr val="000000"/>
                </a:solidFill>
                <a:latin typeface="Glacial Indifference"/>
                <a:ea typeface="Glacial Indifference"/>
                <a:cs typeface="Glacial Indifference"/>
                <a:sym typeface="Glacial Indifference"/>
              </a:rPr>
              <a:t> salah </a:t>
            </a:r>
            <a:r>
              <a:rPr lang="en-US" sz="3000" dirty="0" err="1">
                <a:solidFill>
                  <a:srgbClr val="000000"/>
                </a:solidFill>
                <a:latin typeface="Glacial Indifference"/>
                <a:ea typeface="Glacial Indifference"/>
                <a:cs typeface="Glacial Indifference"/>
                <a:sym typeface="Glacial Indifference"/>
              </a:rPr>
              <a:t>satu</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nomor</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dalam</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cabang</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olahraga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atletik</a:t>
            </a:r>
            <a:r>
              <a:rPr lang="en-US" sz="3000" dirty="0">
                <a:solidFill>
                  <a:srgbClr val="000000"/>
                </a:solidFill>
                <a:latin typeface="Glacial Indifference"/>
                <a:ea typeface="Glacial Indifference"/>
                <a:cs typeface="Glacial Indifference"/>
                <a:sym typeface="Glacial Indifference"/>
              </a:rPr>
              <a:t> yang </a:t>
            </a:r>
            <a:r>
              <a:rPr lang="en-US" sz="3000" dirty="0" err="1">
                <a:solidFill>
                  <a:srgbClr val="000000"/>
                </a:solidFill>
                <a:latin typeface="Glacial Indifference"/>
                <a:ea typeface="Glacial Indifference"/>
                <a:cs typeface="Glacial Indifference"/>
                <a:sym typeface="Glacial Indifference"/>
              </a:rPr>
              <a:t>bertujuan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untuk</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mencapai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jarak</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lompatan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sejauh</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mungkin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dimulai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dari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tolakan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hingga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pendaratan</a:t>
            </a:r>
            <a:r>
              <a:rPr lang="en-US" sz="3000" dirty="0">
                <a:solidFill>
                  <a:srgbClr val="000000"/>
                </a:solidFill>
                <a:latin typeface="Glacial Indifference"/>
                <a:ea typeface="Glacial Indifference"/>
                <a:cs typeface="Glacial Indifference"/>
                <a:sym typeface="Glacial Indifference"/>
              </a:rPr>
              <a:t>. Gerakan </a:t>
            </a:r>
            <a:r>
              <a:rPr lang="en-US" sz="3000" dirty="0" err="1">
                <a:solidFill>
                  <a:srgbClr val="000000"/>
                </a:solidFill>
                <a:latin typeface="Glacial Indifference"/>
                <a:ea typeface="Glacial Indifference"/>
                <a:cs typeface="Glacial Indifference"/>
                <a:sym typeface="Glacial Indifference"/>
              </a:rPr>
              <a:t>ini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terdiri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atas</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empat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tahap</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utama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yaitu</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fase</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awalan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tolakan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melayang</a:t>
            </a:r>
            <a:r>
              <a:rPr lang="en-US" sz="3000" dirty="0">
                <a:solidFill>
                  <a:srgbClr val="000000"/>
                </a:solidFill>
                <a:latin typeface="Glacial Indifference"/>
                <a:ea typeface="Glacial Indifference"/>
                <a:cs typeface="Glacial Indifference"/>
                <a:sym typeface="Glacial Indifference"/>
              </a:rPr>
              <a:t> di </a:t>
            </a:r>
            <a:r>
              <a:rPr lang="en-US" sz="3000" dirty="0" err="1">
                <a:solidFill>
                  <a:srgbClr val="000000"/>
                </a:solidFill>
                <a:latin typeface="Glacial Indifference"/>
                <a:ea typeface="Glacial Indifference"/>
                <a:cs typeface="Glacial Indifference"/>
                <a:sym typeface="Glacial Indifference"/>
              </a:rPr>
              <a:t>udara</a:t>
            </a:r>
            <a:r>
              <a:rPr lang="en-US" sz="3000" dirty="0">
                <a:solidFill>
                  <a:srgbClr val="000000"/>
                </a:solidFill>
                <a:latin typeface="Glacial Indifference"/>
                <a:ea typeface="Glacial Indifference"/>
                <a:cs typeface="Glacial Indifference"/>
                <a:sym typeface="Glacial Indifference"/>
              </a:rPr>
              <a:t>, dan </a:t>
            </a:r>
            <a:r>
              <a:rPr lang="en-US" sz="3000" dirty="0" err="1">
                <a:solidFill>
                  <a:srgbClr val="000000"/>
                </a:solidFill>
                <a:latin typeface="Glacial Indifference"/>
                <a:ea typeface="Glacial Indifference"/>
                <a:cs typeface="Glacial Indifference"/>
                <a:sym typeface="Glacial Indifference"/>
              </a:rPr>
              <a:t>pendaratan</a:t>
            </a:r>
            <a:r>
              <a:rPr lang="en-US" sz="3000" dirty="0">
                <a:solidFill>
                  <a:srgbClr val="000000"/>
                </a:solidFill>
                <a:latin typeface="Glacial Indifference"/>
                <a:ea typeface="Glacial Indifference"/>
                <a:cs typeface="Glacial Indifference"/>
                <a:sym typeface="Glacial Indifference"/>
              </a:rPr>
              <a:t> . </a:t>
            </a:r>
            <a:r>
              <a:rPr lang="en-US" sz="3000" dirty="0" err="1">
                <a:solidFill>
                  <a:srgbClr val="000000"/>
                </a:solidFill>
                <a:latin typeface="Glacial Indifference"/>
                <a:ea typeface="Glacial Indifference"/>
                <a:cs typeface="Glacial Indifference"/>
                <a:sym typeface="Glacial Indifference"/>
              </a:rPr>
              <a:t>menjelaskan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bahwa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performa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dalam</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lompat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jauh</a:t>
            </a:r>
            <a:r>
              <a:rPr lang="en-US" sz="3000" dirty="0">
                <a:solidFill>
                  <a:srgbClr val="000000"/>
                </a:solidFill>
                <a:latin typeface="Glacial Indifference"/>
                <a:ea typeface="Glacial Indifference"/>
                <a:cs typeface="Glacial Indifference"/>
                <a:sym typeface="Glacial Indifference"/>
              </a:rPr>
              <a:t> sangat </a:t>
            </a:r>
            <a:r>
              <a:rPr lang="en-US" sz="3000" dirty="0" err="1">
                <a:solidFill>
                  <a:srgbClr val="000000"/>
                </a:solidFill>
                <a:latin typeface="Glacial Indifference"/>
                <a:ea typeface="Glacial Indifference"/>
                <a:cs typeface="Glacial Indifference"/>
                <a:sym typeface="Glacial Indifference"/>
              </a:rPr>
              <a:t>dipengaruhi</a:t>
            </a:r>
            <a:r>
              <a:rPr lang="en-US" sz="3000" dirty="0">
                <a:solidFill>
                  <a:srgbClr val="000000"/>
                </a:solidFill>
                <a:latin typeface="Glacial Indifference"/>
                <a:ea typeface="Glacial Indifference"/>
                <a:cs typeface="Glacial Indifference"/>
                <a:sym typeface="Glacial Indifference"/>
              </a:rPr>
              <a:t> oleh </a:t>
            </a:r>
            <a:r>
              <a:rPr lang="en-US" sz="3000" dirty="0" err="1">
                <a:solidFill>
                  <a:srgbClr val="000000"/>
                </a:solidFill>
                <a:latin typeface="Glacial Indifference"/>
                <a:ea typeface="Glacial Indifference"/>
                <a:cs typeface="Glacial Indifference"/>
                <a:sym typeface="Glacial Indifference"/>
              </a:rPr>
              <a:t>kecepatan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awalan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kekuatan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otot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tungkai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koordinasi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gerak</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serta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sudut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tolakan</a:t>
            </a:r>
            <a:r>
              <a:rPr lang="en-US" sz="3000" dirty="0">
                <a:solidFill>
                  <a:srgbClr val="000000"/>
                </a:solidFill>
                <a:latin typeface="Glacial Indifference"/>
                <a:ea typeface="Glacial Indifference"/>
                <a:cs typeface="Glacial Indifference"/>
                <a:sym typeface="Glacial Indifference"/>
              </a:rPr>
              <a:t> yang ideal </a:t>
            </a:r>
            <a:r>
              <a:rPr lang="en-US" sz="3000" dirty="0" err="1">
                <a:solidFill>
                  <a:srgbClr val="000000"/>
                </a:solidFill>
                <a:latin typeface="Glacial Indifference"/>
                <a:ea typeface="Glacial Indifference"/>
                <a:cs typeface="Glacial Indifference"/>
                <a:sym typeface="Glacial Indifference"/>
              </a:rPr>
              <a:t>berada</a:t>
            </a:r>
            <a:r>
              <a:rPr lang="en-US" sz="3000" dirty="0">
                <a:solidFill>
                  <a:srgbClr val="000000"/>
                </a:solidFill>
                <a:latin typeface="Glacial Indifference"/>
                <a:ea typeface="Glacial Indifference"/>
                <a:cs typeface="Glacial Indifference"/>
                <a:sym typeface="Glacial Indifference"/>
              </a:rPr>
              <a:t> pada </a:t>
            </a:r>
            <a:r>
              <a:rPr lang="en-US" sz="3000" dirty="0" err="1">
                <a:solidFill>
                  <a:srgbClr val="000000"/>
                </a:solidFill>
                <a:latin typeface="Glacial Indifference"/>
                <a:ea typeface="Glacial Indifference"/>
                <a:cs typeface="Glacial Indifference"/>
                <a:sym typeface="Glacial Indifference"/>
              </a:rPr>
              <a:t>kisaran</a:t>
            </a:r>
            <a:r>
              <a:rPr lang="en-US" sz="3000" dirty="0">
                <a:solidFill>
                  <a:srgbClr val="000000"/>
                </a:solidFill>
                <a:latin typeface="Glacial Indifference"/>
                <a:ea typeface="Glacial Indifference"/>
                <a:cs typeface="Glacial Indifference"/>
                <a:sym typeface="Glacial Indifference"/>
              </a:rPr>
              <a:t> 18° </a:t>
            </a:r>
            <a:r>
              <a:rPr lang="en-US" sz="3000" dirty="0" err="1">
                <a:solidFill>
                  <a:srgbClr val="000000"/>
                </a:solidFill>
                <a:latin typeface="Glacial Indifference"/>
                <a:ea typeface="Glacial Indifference"/>
                <a:cs typeface="Glacial Indifference"/>
                <a:sym typeface="Glacial Indifference"/>
              </a:rPr>
              <a:t>hingga</a:t>
            </a:r>
            <a:r>
              <a:rPr lang="en-US" sz="3000" dirty="0">
                <a:solidFill>
                  <a:srgbClr val="000000"/>
                </a:solidFill>
                <a:latin typeface="Glacial Indifference"/>
                <a:ea typeface="Glacial Indifference"/>
                <a:cs typeface="Glacial Indifference"/>
                <a:sym typeface="Glacial Indifference"/>
              </a:rPr>
              <a:t> 22°. </a:t>
            </a:r>
            <a:r>
              <a:rPr lang="en-US" sz="3000" dirty="0" err="1">
                <a:solidFill>
                  <a:srgbClr val="000000"/>
                </a:solidFill>
                <a:latin typeface="Glacial Indifference"/>
                <a:ea typeface="Glacial Indifference"/>
                <a:cs typeface="Glacial Indifference"/>
                <a:sym typeface="Glacial Indifference"/>
              </a:rPr>
              <a:t>Sementara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itu</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menambahkan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bahwa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individu</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dengan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panjang</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tungkai</a:t>
            </a:r>
            <a:r>
              <a:rPr lang="en-US" sz="3000" dirty="0">
                <a:solidFill>
                  <a:srgbClr val="000000"/>
                </a:solidFill>
                <a:latin typeface="Glacial Indifference"/>
                <a:ea typeface="Glacial Indifference"/>
                <a:cs typeface="Glacial Indifference"/>
                <a:sym typeface="Glacial Indifference"/>
              </a:rPr>
              <a:t> dan </a:t>
            </a:r>
            <a:r>
              <a:rPr lang="en-US" sz="3000" dirty="0" err="1">
                <a:solidFill>
                  <a:srgbClr val="000000"/>
                </a:solidFill>
                <a:latin typeface="Glacial Indifference"/>
                <a:ea typeface="Glacial Indifference"/>
                <a:cs typeface="Glacial Indifference"/>
                <a:sym typeface="Glacial Indifference"/>
              </a:rPr>
              <a:t>tinggi</a:t>
            </a:r>
            <a:r>
              <a:rPr lang="en-US" sz="3000" dirty="0">
                <a:solidFill>
                  <a:srgbClr val="000000"/>
                </a:solidFill>
                <a:latin typeface="Glacial Indifference"/>
                <a:ea typeface="Glacial Indifference"/>
                <a:cs typeface="Glacial Indifference"/>
                <a:sym typeface="Glacial Indifference"/>
              </a:rPr>
              <a:t> badan yang </a:t>
            </a:r>
            <a:r>
              <a:rPr lang="en-US" sz="3000" dirty="0" err="1">
                <a:solidFill>
                  <a:srgbClr val="000000"/>
                </a:solidFill>
                <a:latin typeface="Glacial Indifference"/>
                <a:ea typeface="Glacial Indifference"/>
                <a:cs typeface="Glacial Indifference"/>
                <a:sym typeface="Glacial Indifference"/>
              </a:rPr>
              <a:t>lebih</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besar</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memiliki</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keuntungan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secara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biomekanis</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karena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mampu</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menghasilkan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gaya</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dorong</a:t>
            </a:r>
            <a:r>
              <a:rPr lang="en-US" sz="3000" dirty="0">
                <a:solidFill>
                  <a:srgbClr val="000000"/>
                </a:solidFill>
                <a:latin typeface="Glacial Indifference"/>
                <a:ea typeface="Glacial Indifference"/>
                <a:cs typeface="Glacial Indifference"/>
                <a:sym typeface="Glacial Indifference"/>
              </a:rPr>
              <a:t> yang </a:t>
            </a:r>
            <a:r>
              <a:rPr lang="en-US" sz="3000" dirty="0" err="1">
                <a:solidFill>
                  <a:srgbClr val="000000"/>
                </a:solidFill>
                <a:latin typeface="Glacial Indifference"/>
                <a:ea typeface="Glacial Indifference"/>
                <a:cs typeface="Glacial Indifference"/>
                <a:sym typeface="Glacial Indifference"/>
              </a:rPr>
              <a:t>lebih</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kuat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saat</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melakukan</a:t>
            </a:r>
            <a:r>
              <a:rPr lang="en-US" sz="3000" dirty="0">
                <a:solidFill>
                  <a:srgbClr val="000000"/>
                </a:solidFill>
                <a:latin typeface="Glacial Indifference"/>
                <a:ea typeface="Glacial Indifference"/>
                <a:cs typeface="Glacial Indifference"/>
                <a:sym typeface="Glacial Indifference"/>
              </a:rPr>
              <a:t> </a:t>
            </a:r>
            <a:r>
              <a:rPr lang="en-US" sz="3000" dirty="0" err="1">
                <a:solidFill>
                  <a:srgbClr val="000000"/>
                </a:solidFill>
                <a:latin typeface="Glacial Indifference"/>
                <a:ea typeface="Glacial Indifference"/>
                <a:cs typeface="Glacial Indifference"/>
                <a:sym typeface="Glacial Indifference"/>
              </a:rPr>
              <a:t>tolakan</a:t>
            </a:r>
            <a:r>
              <a:rPr lang="en-US" sz="3000" dirty="0">
                <a:solidFill>
                  <a:srgbClr val="000000"/>
                </a:solidFill>
                <a:latin typeface="Glacial Indifference"/>
                <a:ea typeface="Glacial Indifference"/>
                <a:cs typeface="Glacial Indifference"/>
                <a:sym typeface="Glacial Indifference"/>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0" y="10073435"/>
            <a:ext cx="18288000" cy="213565"/>
            <a:chOff x="0" y="0"/>
            <a:chExt cx="4816593" cy="56248"/>
          </a:xfrm>
        </p:grpSpPr>
        <p:sp>
          <p:nvSpPr>
            <p:cNvPr id="7" name="Freeform 7"/>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8" name="TextBox 8"/>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600950" y="2334155"/>
            <a:ext cx="10687050" cy="5618690"/>
            <a:chOff x="0" y="0"/>
            <a:chExt cx="2814696" cy="1479820"/>
          </a:xfrm>
        </p:grpSpPr>
        <p:sp>
          <p:nvSpPr>
            <p:cNvPr id="10" name="Freeform 10"/>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solidFill>
              <a:srgbClr val="BFDDD2"/>
            </a:solidFill>
          </p:spPr>
        </p:sp>
        <p:sp>
          <p:nvSpPr>
            <p:cNvPr id="11" name="TextBox 11"/>
            <p:cNvSpPr txBox="1"/>
            <p:nvPr/>
          </p:nvSpPr>
          <p:spPr>
            <a:xfrm>
              <a:off x="0" y="-38100"/>
              <a:ext cx="2814696" cy="151792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AutoShape 14"/>
          <p:cNvSpPr/>
          <p:nvPr/>
        </p:nvSpPr>
        <p:spPr>
          <a:xfrm>
            <a:off x="16564000" y="8877554"/>
            <a:ext cx="0" cy="761492"/>
          </a:xfrm>
          <a:prstGeom prst="line">
            <a:avLst/>
          </a:prstGeom>
          <a:ln w="95250" cap="flat">
            <a:solidFill>
              <a:srgbClr val="5DA295"/>
            </a:solidFill>
            <a:prstDash val="solid"/>
            <a:headEnd type="none" w="sm" len="sm"/>
            <a:tailEnd type="none" w="sm" len="sm"/>
          </a:ln>
        </p:spPr>
      </p:sp>
      <p:sp>
        <p:nvSpPr>
          <p:cNvPr id="15" name="Freeform 15"/>
          <p:cNvSpPr/>
          <p:nvPr/>
        </p:nvSpPr>
        <p:spPr>
          <a:xfrm>
            <a:off x="175260" y="453568"/>
            <a:ext cx="1058745" cy="1066746"/>
          </a:xfrm>
          <a:custGeom>
            <a:avLst/>
            <a:gdLst/>
            <a:ahLst/>
            <a:cxnLst/>
            <a:rect l="l" t="t" r="r" b="b"/>
            <a:pathLst>
              <a:path w="1058745" h="1066746">
                <a:moveTo>
                  <a:pt x="0" y="0"/>
                </a:moveTo>
                <a:lnTo>
                  <a:pt x="1058745" y="0"/>
                </a:lnTo>
                <a:lnTo>
                  <a:pt x="1058745" y="1066746"/>
                </a:lnTo>
                <a:lnTo>
                  <a:pt x="0" y="1066746"/>
                </a:lnTo>
                <a:lnTo>
                  <a:pt x="0" y="0"/>
                </a:lnTo>
                <a:close/>
              </a:path>
            </a:pathLst>
          </a:custGeom>
          <a:blipFill>
            <a:blip r:embed="rId8"/>
            <a:stretch>
              <a:fillRect/>
            </a:stretch>
          </a:blipFill>
        </p:spPr>
      </p:sp>
      <p:sp>
        <p:nvSpPr>
          <p:cNvPr id="16" name="TextBox 16"/>
          <p:cNvSpPr txBox="1"/>
          <p:nvPr/>
        </p:nvSpPr>
        <p:spPr>
          <a:xfrm>
            <a:off x="1445845" y="567841"/>
            <a:ext cx="5398973"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a:t>
            </a:r>
          </a:p>
          <a:p>
            <a:pPr algn="l">
              <a:lnSpc>
                <a:spcPts val="3360"/>
              </a:lnSpc>
            </a:pPr>
            <a:r>
              <a:rPr lang="en-US" sz="2800" spc="140">
                <a:solidFill>
                  <a:srgbClr val="000000"/>
                </a:solidFill>
                <a:latin typeface="Glacial Indifference"/>
                <a:ea typeface="Glacial Indifference"/>
                <a:cs typeface="Glacial Indifference"/>
                <a:sym typeface="Glacial Indifference"/>
              </a:rPr>
              <a:t>MUHAMMADIYAH JEMBER</a:t>
            </a:r>
          </a:p>
        </p:txBody>
      </p:sp>
      <p:sp>
        <p:nvSpPr>
          <p:cNvPr id="17" name="TextBox 17"/>
          <p:cNvSpPr txBox="1"/>
          <p:nvPr/>
        </p:nvSpPr>
        <p:spPr>
          <a:xfrm>
            <a:off x="1497027" y="3028287"/>
            <a:ext cx="4949639" cy="2103755"/>
          </a:xfrm>
          <a:prstGeom prst="rect">
            <a:avLst/>
          </a:prstGeom>
        </p:spPr>
        <p:txBody>
          <a:bodyPr lIns="0" tIns="0" rIns="0" bIns="0" rtlCol="0" anchor="t">
            <a:spAutoFit/>
          </a:bodyPr>
          <a:lstStyle/>
          <a:p>
            <a:pPr algn="l">
              <a:lnSpc>
                <a:spcPts val="8259"/>
              </a:lnSpc>
            </a:pPr>
            <a:r>
              <a:rPr lang="en-US" sz="6999" b="1">
                <a:solidFill>
                  <a:srgbClr val="000000"/>
                </a:solidFill>
                <a:latin typeface="Glacial Indifference Bold"/>
                <a:ea typeface="Glacial Indifference Bold"/>
                <a:cs typeface="Glacial Indifference Bold"/>
                <a:sym typeface="Glacial Indifference Bold"/>
              </a:rPr>
              <a:t>Metode Penelitian</a:t>
            </a:r>
          </a:p>
        </p:txBody>
      </p:sp>
      <p:sp>
        <p:nvSpPr>
          <p:cNvPr id="18" name="TextBox 18"/>
          <p:cNvSpPr txBox="1"/>
          <p:nvPr/>
        </p:nvSpPr>
        <p:spPr>
          <a:xfrm>
            <a:off x="7600950" y="2429195"/>
            <a:ext cx="10814869" cy="5857809"/>
          </a:xfrm>
          <a:prstGeom prst="rect">
            <a:avLst/>
          </a:prstGeom>
        </p:spPr>
        <p:txBody>
          <a:bodyPr lIns="0" tIns="0" rIns="0" bIns="0" rtlCol="0" anchor="t">
            <a:spAutoFit/>
          </a:bodyPr>
          <a:lstStyle/>
          <a:p>
            <a:pPr algn="ctr">
              <a:lnSpc>
                <a:spcPts val="4203"/>
              </a:lnSpc>
            </a:pPr>
            <a:r>
              <a:rPr lang="en-US" sz="3002" dirty="0" err="1">
                <a:solidFill>
                  <a:srgbClr val="000000"/>
                </a:solidFill>
                <a:latin typeface="Glacial Indifference"/>
                <a:ea typeface="Glacial Indifference"/>
                <a:cs typeface="Glacial Indifference"/>
                <a:sym typeface="Glacial Indifference"/>
              </a:rPr>
              <a:t>Penelitian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ini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menggunakan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metode</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penelitian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kuantitatif</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dengan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pendekatan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korelasional</a:t>
            </a:r>
            <a:r>
              <a:rPr lang="en-US" sz="3002" dirty="0">
                <a:solidFill>
                  <a:srgbClr val="000000"/>
                </a:solidFill>
                <a:latin typeface="Glacial Indifference"/>
                <a:ea typeface="Glacial Indifference"/>
                <a:cs typeface="Glacial Indifference"/>
                <a:sym typeface="Glacial Indifference"/>
              </a:rPr>
              <a:t> yang </a:t>
            </a:r>
            <a:r>
              <a:rPr lang="en-US" sz="3002" dirty="0" err="1">
                <a:solidFill>
                  <a:srgbClr val="000000"/>
                </a:solidFill>
                <a:latin typeface="Glacial Indifference"/>
                <a:ea typeface="Glacial Indifference"/>
                <a:cs typeface="Glacial Indifference"/>
                <a:sym typeface="Glacial Indifference"/>
              </a:rPr>
              <a:t>bertujuan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untuk</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mengetahui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pengaruh</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atau</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hubungan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antara</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tinggi</a:t>
            </a:r>
            <a:r>
              <a:rPr lang="en-US" sz="3002" dirty="0">
                <a:solidFill>
                  <a:srgbClr val="000000"/>
                </a:solidFill>
                <a:latin typeface="Glacial Indifference"/>
                <a:ea typeface="Glacial Indifference"/>
                <a:cs typeface="Glacial Indifference"/>
                <a:sym typeface="Glacial Indifference"/>
              </a:rPr>
              <a:t> badan </a:t>
            </a:r>
            <a:r>
              <a:rPr lang="en-US" sz="3002" dirty="0" err="1">
                <a:solidFill>
                  <a:srgbClr val="000000"/>
                </a:solidFill>
                <a:latin typeface="Glacial Indifference"/>
                <a:ea typeface="Glacial Indifference"/>
                <a:cs typeface="Glacial Indifference"/>
                <a:sym typeface="Glacial Indifference"/>
              </a:rPr>
              <a:t>terhadap</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jauh</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lompatan</a:t>
            </a:r>
            <a:r>
              <a:rPr lang="en-US" sz="3002" dirty="0">
                <a:solidFill>
                  <a:srgbClr val="000000"/>
                </a:solidFill>
                <a:latin typeface="Glacial Indifference"/>
                <a:ea typeface="Glacial Indifference"/>
                <a:cs typeface="Glacial Indifference"/>
                <a:sym typeface="Glacial Indifference"/>
              </a:rPr>
              <a:t>. Desain </a:t>
            </a:r>
            <a:r>
              <a:rPr lang="en-US" sz="3002" dirty="0" err="1">
                <a:solidFill>
                  <a:srgbClr val="000000"/>
                </a:solidFill>
                <a:latin typeface="Glacial Indifference"/>
                <a:ea typeface="Glacial Indifference"/>
                <a:cs typeface="Glacial Indifference"/>
                <a:sym typeface="Glacial Indifference"/>
              </a:rPr>
              <a:t>penelitian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ini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bersifat</a:t>
            </a:r>
            <a:r>
              <a:rPr lang="en-US" sz="3002" dirty="0">
                <a:solidFill>
                  <a:srgbClr val="000000"/>
                </a:solidFill>
                <a:latin typeface="Glacial Indifference"/>
                <a:ea typeface="Glacial Indifference"/>
                <a:cs typeface="Glacial Indifference"/>
                <a:sym typeface="Glacial Indifference"/>
              </a:rPr>
              <a:t> ex post facto, </a:t>
            </a:r>
            <a:r>
              <a:rPr lang="en-US" sz="3002" dirty="0" err="1">
                <a:solidFill>
                  <a:srgbClr val="000000"/>
                </a:solidFill>
                <a:latin typeface="Glacial Indifference"/>
                <a:ea typeface="Glacial Indifference"/>
                <a:cs typeface="Glacial Indifference"/>
                <a:sym typeface="Glacial Indifference"/>
              </a:rPr>
              <a:t>yaitu</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penelitian</a:t>
            </a:r>
            <a:r>
              <a:rPr lang="en-US" sz="3002" dirty="0">
                <a:solidFill>
                  <a:srgbClr val="000000"/>
                </a:solidFill>
                <a:latin typeface="Glacial Indifference"/>
                <a:ea typeface="Glacial Indifference"/>
                <a:cs typeface="Glacial Indifference"/>
                <a:sym typeface="Glacial Indifference"/>
              </a:rPr>
              <a:t> yang </a:t>
            </a:r>
            <a:r>
              <a:rPr lang="en-US" sz="3002" dirty="0" err="1">
                <a:solidFill>
                  <a:srgbClr val="000000"/>
                </a:solidFill>
                <a:latin typeface="Glacial Indifference"/>
                <a:ea typeface="Glacial Indifference"/>
                <a:cs typeface="Glacial Indifference"/>
                <a:sym typeface="Glacial Indifference"/>
              </a:rPr>
              <a:t>dilakukan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tanpa</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memberikan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perlakuan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khusus</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terhadap</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subjek</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Peneliti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hanya</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mengamati</a:t>
            </a:r>
            <a:r>
              <a:rPr lang="en-US" sz="3002" dirty="0">
                <a:solidFill>
                  <a:srgbClr val="000000"/>
                </a:solidFill>
                <a:latin typeface="Glacial Indifference"/>
                <a:ea typeface="Glacial Indifference"/>
                <a:cs typeface="Glacial Indifference"/>
                <a:sym typeface="Glacial Indifference"/>
              </a:rPr>
              <a:t> dan </a:t>
            </a:r>
            <a:r>
              <a:rPr lang="en-US" sz="3002" dirty="0" err="1">
                <a:solidFill>
                  <a:srgbClr val="000000"/>
                </a:solidFill>
                <a:latin typeface="Glacial Indifference"/>
                <a:ea typeface="Glacial Indifference"/>
                <a:cs typeface="Glacial Indifference"/>
                <a:sym typeface="Glacial Indifference"/>
              </a:rPr>
              <a:t>menganalisis</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hubungan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antara</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variabel</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berdasarkan</a:t>
            </a:r>
            <a:r>
              <a:rPr lang="en-US" sz="3002" dirty="0">
                <a:solidFill>
                  <a:srgbClr val="000000"/>
                </a:solidFill>
                <a:latin typeface="Glacial Indifference"/>
                <a:ea typeface="Glacial Indifference"/>
                <a:cs typeface="Glacial Indifference"/>
                <a:sym typeface="Glacial Indifference"/>
              </a:rPr>
              <a:t> data yang </a:t>
            </a:r>
            <a:r>
              <a:rPr lang="en-US" sz="3002" dirty="0" err="1">
                <a:solidFill>
                  <a:srgbClr val="000000"/>
                </a:solidFill>
                <a:latin typeface="Glacial Indifference"/>
                <a:ea typeface="Glacial Indifference"/>
                <a:cs typeface="Glacial Indifference"/>
                <a:sym typeface="Glacial Indifference"/>
              </a:rPr>
              <a:t>telah</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diperoleh</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Populasi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penelitian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adalah</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Siswa</a:t>
            </a:r>
            <a:r>
              <a:rPr lang="en-US" sz="3002" dirty="0">
                <a:solidFill>
                  <a:srgbClr val="000000"/>
                </a:solidFill>
                <a:latin typeface="Glacial Indifference"/>
                <a:ea typeface="Glacial Indifference"/>
                <a:cs typeface="Glacial Indifference"/>
                <a:sym typeface="Glacial Indifference"/>
              </a:rPr>
              <a:t> SMAN </a:t>
            </a:r>
            <a:r>
              <a:rPr lang="en-US" sz="3002" dirty="0" err="1">
                <a:solidFill>
                  <a:srgbClr val="000000"/>
                </a:solidFill>
                <a:latin typeface="Glacial Indifference"/>
                <a:ea typeface="Glacial Indifference"/>
                <a:cs typeface="Glacial Indifference"/>
                <a:sym typeface="Glacial Indifference"/>
              </a:rPr>
              <a:t>Pakusari</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kls</a:t>
            </a:r>
            <a:r>
              <a:rPr lang="en-US" sz="3002" dirty="0">
                <a:solidFill>
                  <a:srgbClr val="000000"/>
                </a:solidFill>
                <a:latin typeface="Glacial Indifference"/>
                <a:ea typeface="Glacial Indifference"/>
                <a:cs typeface="Glacial Indifference"/>
                <a:sym typeface="Glacial Indifference"/>
              </a:rPr>
              <a:t> X4. Teknik </a:t>
            </a:r>
            <a:r>
              <a:rPr lang="en-US" sz="3002" dirty="0" err="1">
                <a:solidFill>
                  <a:srgbClr val="000000"/>
                </a:solidFill>
                <a:latin typeface="Glacial Indifference"/>
                <a:ea typeface="Glacial Indifference"/>
                <a:cs typeface="Glacial Indifference"/>
                <a:sym typeface="Glacial Indifference"/>
              </a:rPr>
              <a:t>pengambilan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sampel</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menggunakan</a:t>
            </a:r>
            <a:r>
              <a:rPr lang="en-US" sz="3002" dirty="0">
                <a:solidFill>
                  <a:srgbClr val="000000"/>
                </a:solidFill>
                <a:latin typeface="Glacial Indifference"/>
                <a:ea typeface="Glacial Indifference"/>
                <a:cs typeface="Glacial Indifference"/>
                <a:sym typeface="Glacial Indifference"/>
              </a:rPr>
              <a:t> purposive sampling, </a:t>
            </a:r>
            <a:r>
              <a:rPr lang="en-US" sz="3002" dirty="0" err="1">
                <a:solidFill>
                  <a:srgbClr val="000000"/>
                </a:solidFill>
                <a:latin typeface="Glacial Indifference"/>
                <a:ea typeface="Glacial Indifference"/>
                <a:cs typeface="Glacial Indifference"/>
                <a:sym typeface="Glacial Indifference"/>
              </a:rPr>
              <a:t>yaitu</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pemilihan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sampel</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berdasarkan</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kriteria</a:t>
            </a:r>
            <a:r>
              <a:rPr lang="en-US" sz="3002" dirty="0">
                <a:solidFill>
                  <a:srgbClr val="000000"/>
                </a:solidFill>
                <a:latin typeface="Glacial Indifference"/>
                <a:ea typeface="Glacial Indifference"/>
                <a:cs typeface="Glacial Indifference"/>
                <a:sym typeface="Glacial Indifference"/>
              </a:rPr>
              <a:t> </a:t>
            </a:r>
            <a:r>
              <a:rPr lang="en-US" sz="3002" dirty="0" err="1">
                <a:solidFill>
                  <a:srgbClr val="000000"/>
                </a:solidFill>
                <a:latin typeface="Glacial Indifference"/>
                <a:ea typeface="Glacial Indifference"/>
                <a:cs typeface="Glacial Indifference"/>
                <a:sym typeface="Glacial Indifference"/>
              </a:rPr>
              <a:t>tertentu</a:t>
            </a:r>
            <a:r>
              <a:rPr lang="en-US" sz="3002" dirty="0">
                <a:solidFill>
                  <a:srgbClr val="000000"/>
                </a:solidFill>
                <a:latin typeface="Glacial Indifference"/>
                <a:ea typeface="Glacial Indifference"/>
                <a:cs typeface="Glacial Indifference"/>
                <a:sym typeface="Glacial Indifference"/>
              </a:rPr>
              <a:t>.</a:t>
            </a:r>
          </a:p>
          <a:p>
            <a:pPr algn="ctr">
              <a:lnSpc>
                <a:spcPts val="4203"/>
              </a:lnSpc>
            </a:pPr>
            <a:endParaRPr lang="en-US" sz="3002" dirty="0">
              <a:solidFill>
                <a:srgbClr val="000000"/>
              </a:solidFill>
              <a:latin typeface="Glacial Indifference"/>
              <a:ea typeface="Glacial Indifference"/>
              <a:cs typeface="Glacial Indifference"/>
              <a:sym typeface="Glacial Indifference"/>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032" y="8227689"/>
            <a:ext cx="3304243" cy="3304243"/>
          </a:xfrm>
          <a:custGeom>
            <a:avLst/>
            <a:gdLst/>
            <a:ahLst/>
            <a:cxnLst/>
            <a:rect l="l" t="t" r="r" b="b"/>
            <a:pathLst>
              <a:path w="3304243" h="3304243">
                <a:moveTo>
                  <a:pt x="0" y="0"/>
                </a:moveTo>
                <a:lnTo>
                  <a:pt x="3304244" y="0"/>
                </a:lnTo>
                <a:lnTo>
                  <a:pt x="3304244" y="3304243"/>
                </a:lnTo>
                <a:lnTo>
                  <a:pt x="0" y="33042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7121" y="6106625"/>
            <a:ext cx="3380275" cy="3380275"/>
          </a:xfrm>
          <a:custGeom>
            <a:avLst/>
            <a:gdLst/>
            <a:ahLst/>
            <a:cxnLst/>
            <a:rect l="l" t="t" r="r" b="b"/>
            <a:pathLst>
              <a:path w="3380275" h="3380275">
                <a:moveTo>
                  <a:pt x="0" y="0"/>
                </a:moveTo>
                <a:lnTo>
                  <a:pt x="3380276" y="0"/>
                </a:lnTo>
                <a:lnTo>
                  <a:pt x="3380276" y="3380275"/>
                </a:lnTo>
                <a:lnTo>
                  <a:pt x="0" y="33802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380637" y="-611753"/>
            <a:ext cx="4271475" cy="3459895"/>
          </a:xfrm>
          <a:custGeom>
            <a:avLst/>
            <a:gdLst/>
            <a:ahLst/>
            <a:cxnLst/>
            <a:rect l="l" t="t" r="r" b="b"/>
            <a:pathLst>
              <a:path w="4271475" h="3459895">
                <a:moveTo>
                  <a:pt x="0" y="3459895"/>
                </a:moveTo>
                <a:lnTo>
                  <a:pt x="4271475" y="3459895"/>
                </a:lnTo>
                <a:lnTo>
                  <a:pt x="4271475" y="0"/>
                </a:lnTo>
                <a:lnTo>
                  <a:pt x="0" y="0"/>
                </a:lnTo>
                <a:lnTo>
                  <a:pt x="0" y="345989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16564000" y="8877554"/>
            <a:ext cx="0" cy="761492"/>
          </a:xfrm>
          <a:prstGeom prst="line">
            <a:avLst/>
          </a:prstGeom>
          <a:ln w="95250" cap="flat">
            <a:solidFill>
              <a:srgbClr val="5DA295"/>
            </a:solidFill>
            <a:prstDash val="solid"/>
            <a:headEnd type="none" w="sm" len="sm"/>
            <a:tailEnd type="none" w="sm" len="sm"/>
          </a:ln>
        </p:spPr>
      </p:sp>
      <p:grpSp>
        <p:nvGrpSpPr>
          <p:cNvPr id="12" name="Group 12"/>
          <p:cNvGrpSpPr/>
          <p:nvPr/>
        </p:nvGrpSpPr>
        <p:grpSpPr>
          <a:xfrm>
            <a:off x="16368649" y="2629502"/>
            <a:ext cx="1150521" cy="1006706"/>
            <a:chOff x="0" y="0"/>
            <a:chExt cx="812800" cy="711200"/>
          </a:xfrm>
        </p:grpSpPr>
        <p:sp>
          <p:nvSpPr>
            <p:cNvPr id="13" name="Freeform 1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BFDDD2"/>
            </a:solidFill>
          </p:spPr>
        </p:sp>
        <p:sp>
          <p:nvSpPr>
            <p:cNvPr id="14" name="TextBox 1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247419" y="495327"/>
            <a:ext cx="1059228" cy="1066746"/>
          </a:xfrm>
          <a:custGeom>
            <a:avLst/>
            <a:gdLst/>
            <a:ahLst/>
            <a:cxnLst/>
            <a:rect l="l" t="t" r="r" b="b"/>
            <a:pathLst>
              <a:path w="1059228" h="1066746">
                <a:moveTo>
                  <a:pt x="0" y="0"/>
                </a:moveTo>
                <a:lnTo>
                  <a:pt x="1059227" y="0"/>
                </a:lnTo>
                <a:lnTo>
                  <a:pt x="1059227" y="1066746"/>
                </a:lnTo>
                <a:lnTo>
                  <a:pt x="0" y="1066746"/>
                </a:lnTo>
                <a:lnTo>
                  <a:pt x="0" y="0"/>
                </a:lnTo>
                <a:close/>
              </a:path>
            </a:pathLst>
          </a:custGeom>
          <a:blipFill>
            <a:blip r:embed="rId8"/>
            <a:stretch>
              <a:fillRect/>
            </a:stretch>
          </a:blipFill>
        </p:spPr>
      </p:sp>
      <p:sp>
        <p:nvSpPr>
          <p:cNvPr id="16" name="Freeform 16"/>
          <p:cNvSpPr/>
          <p:nvPr/>
        </p:nvSpPr>
        <p:spPr>
          <a:xfrm>
            <a:off x="1306646" y="2457497"/>
            <a:ext cx="14238933" cy="3455606"/>
          </a:xfrm>
          <a:custGeom>
            <a:avLst/>
            <a:gdLst/>
            <a:ahLst/>
            <a:cxnLst/>
            <a:rect l="l" t="t" r="r" b="b"/>
            <a:pathLst>
              <a:path w="14238933" h="3455606">
                <a:moveTo>
                  <a:pt x="0" y="0"/>
                </a:moveTo>
                <a:lnTo>
                  <a:pt x="14238933" y="0"/>
                </a:lnTo>
                <a:lnTo>
                  <a:pt x="14238933" y="3455606"/>
                </a:lnTo>
                <a:lnTo>
                  <a:pt x="0" y="3455606"/>
                </a:lnTo>
                <a:lnTo>
                  <a:pt x="0" y="0"/>
                </a:lnTo>
                <a:close/>
              </a:path>
            </a:pathLst>
          </a:custGeom>
          <a:blipFill>
            <a:blip r:embed="rId9"/>
            <a:stretch>
              <a:fillRect l="-258" t="-13985" r="-3583"/>
            </a:stretch>
          </a:blipFill>
        </p:spPr>
      </p:sp>
      <p:sp>
        <p:nvSpPr>
          <p:cNvPr id="17" name="TextBox 17"/>
          <p:cNvSpPr txBox="1"/>
          <p:nvPr/>
        </p:nvSpPr>
        <p:spPr>
          <a:xfrm>
            <a:off x="1028700" y="5953210"/>
            <a:ext cx="15915210" cy="3790580"/>
          </a:xfrm>
          <a:prstGeom prst="rect">
            <a:avLst/>
          </a:prstGeom>
        </p:spPr>
        <p:txBody>
          <a:bodyPr lIns="0" tIns="0" rIns="0" bIns="0" rtlCol="0" anchor="t">
            <a:spAutoFit/>
          </a:bodyPr>
          <a:lstStyle/>
          <a:p>
            <a:pPr algn="l">
              <a:lnSpc>
                <a:spcPts val="4330"/>
              </a:lnSpc>
            </a:pPr>
            <a:r>
              <a:rPr lang="en-US" sz="3093">
                <a:solidFill>
                  <a:srgbClr val="000000"/>
                </a:solidFill>
                <a:latin typeface="Glacial Indifference"/>
                <a:ea typeface="Glacial Indifference"/>
                <a:cs typeface="Glacial Indifference"/>
                <a:sym typeface="Glacial Indifference"/>
              </a:rPr>
              <a:t>Hasil analisis deskriptif menunjukkan bahwa rata-rata tinggi badan responden adalah 165,40 cm dengan standar deviasi 4,083, sedangkan rata-rata hasil lompatan jauh adalah 3,19 meter dengan standar deviasi 0,576. Nilai minimum tinggi badan adalah 159 cm dan maksimum 170 cm, sementara jarak lompatan berkisar antara 2 meter hingga 4 meter. Hal ini menunjukkan adanya variasi data yang cukup baik untuk dianalisis secara statistic, ketika sudah ditemukan hasil analisis korelasi kemudian dianalisis persen korelation. </a:t>
            </a:r>
          </a:p>
          <a:p>
            <a:pPr algn="l">
              <a:lnSpc>
                <a:spcPts val="4330"/>
              </a:lnSpc>
            </a:pPr>
            <a:endParaRPr lang="en-US" sz="3093">
              <a:solidFill>
                <a:srgbClr val="000000"/>
              </a:solidFill>
              <a:latin typeface="Glacial Indifference"/>
              <a:ea typeface="Glacial Indifference"/>
              <a:cs typeface="Glacial Indifference"/>
              <a:sym typeface="Glacial Indifference"/>
            </a:endParaRPr>
          </a:p>
        </p:txBody>
      </p:sp>
      <p:sp>
        <p:nvSpPr>
          <p:cNvPr id="18" name="TextBox 18"/>
          <p:cNvSpPr txBox="1"/>
          <p:nvPr/>
        </p:nvSpPr>
        <p:spPr>
          <a:xfrm>
            <a:off x="4710688" y="1465545"/>
            <a:ext cx="8866624" cy="1295400"/>
          </a:xfrm>
          <a:prstGeom prst="rect">
            <a:avLst/>
          </a:prstGeom>
        </p:spPr>
        <p:txBody>
          <a:bodyPr lIns="0" tIns="0" rIns="0" bIns="0" rtlCol="0" anchor="t">
            <a:spAutoFit/>
          </a:bodyPr>
          <a:lstStyle/>
          <a:p>
            <a:pPr algn="ctr">
              <a:lnSpc>
                <a:spcPts val="10500"/>
              </a:lnSpc>
            </a:pPr>
            <a:r>
              <a:rPr lang="en-US" sz="7500" b="1">
                <a:solidFill>
                  <a:srgbClr val="000000"/>
                </a:solidFill>
                <a:latin typeface="Glacial Indifference Bold"/>
                <a:ea typeface="Glacial Indifference Bold"/>
                <a:cs typeface="Glacial Indifference Bold"/>
                <a:sym typeface="Glacial Indifference Bold"/>
              </a:rPr>
              <a:t>Hasil Penelitian</a:t>
            </a:r>
          </a:p>
        </p:txBody>
      </p:sp>
      <p:sp>
        <p:nvSpPr>
          <p:cNvPr id="19" name="TextBox 19"/>
          <p:cNvSpPr txBox="1"/>
          <p:nvPr/>
        </p:nvSpPr>
        <p:spPr>
          <a:xfrm>
            <a:off x="1445845" y="567841"/>
            <a:ext cx="4754822"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032" y="8227689"/>
            <a:ext cx="3304243" cy="3304243"/>
          </a:xfrm>
          <a:custGeom>
            <a:avLst/>
            <a:gdLst/>
            <a:ahLst/>
            <a:cxnLst/>
            <a:rect l="l" t="t" r="r" b="b"/>
            <a:pathLst>
              <a:path w="3304243" h="3304243">
                <a:moveTo>
                  <a:pt x="0" y="0"/>
                </a:moveTo>
                <a:lnTo>
                  <a:pt x="3304244" y="0"/>
                </a:lnTo>
                <a:lnTo>
                  <a:pt x="3304244" y="3304243"/>
                </a:lnTo>
                <a:lnTo>
                  <a:pt x="0" y="33042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7121" y="6106625"/>
            <a:ext cx="3380275" cy="3380275"/>
          </a:xfrm>
          <a:custGeom>
            <a:avLst/>
            <a:gdLst/>
            <a:ahLst/>
            <a:cxnLst/>
            <a:rect l="l" t="t" r="r" b="b"/>
            <a:pathLst>
              <a:path w="3380275" h="3380275">
                <a:moveTo>
                  <a:pt x="0" y="0"/>
                </a:moveTo>
                <a:lnTo>
                  <a:pt x="3380276" y="0"/>
                </a:lnTo>
                <a:lnTo>
                  <a:pt x="3380276" y="3380275"/>
                </a:lnTo>
                <a:lnTo>
                  <a:pt x="0" y="33802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5DA295"/>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380637" y="-611753"/>
            <a:ext cx="4271475" cy="3459895"/>
          </a:xfrm>
          <a:custGeom>
            <a:avLst/>
            <a:gdLst/>
            <a:ahLst/>
            <a:cxnLst/>
            <a:rect l="l" t="t" r="r" b="b"/>
            <a:pathLst>
              <a:path w="4271475" h="3459895">
                <a:moveTo>
                  <a:pt x="0" y="3459895"/>
                </a:moveTo>
                <a:lnTo>
                  <a:pt x="4271475" y="3459895"/>
                </a:lnTo>
                <a:lnTo>
                  <a:pt x="4271475" y="0"/>
                </a:lnTo>
                <a:lnTo>
                  <a:pt x="0" y="0"/>
                </a:lnTo>
                <a:lnTo>
                  <a:pt x="0" y="345989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BFDDD2"/>
            </a:soli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16564000" y="8877554"/>
            <a:ext cx="0" cy="761492"/>
          </a:xfrm>
          <a:prstGeom prst="line">
            <a:avLst/>
          </a:prstGeom>
          <a:ln w="95250" cap="flat">
            <a:solidFill>
              <a:srgbClr val="5DA295"/>
            </a:solidFill>
            <a:prstDash val="solid"/>
            <a:headEnd type="none" w="sm" len="sm"/>
            <a:tailEnd type="none" w="sm" len="sm"/>
          </a:ln>
        </p:spPr>
      </p:sp>
      <p:grpSp>
        <p:nvGrpSpPr>
          <p:cNvPr id="12" name="Group 12"/>
          <p:cNvGrpSpPr/>
          <p:nvPr/>
        </p:nvGrpSpPr>
        <p:grpSpPr>
          <a:xfrm>
            <a:off x="16368649" y="2629502"/>
            <a:ext cx="1150521" cy="1006706"/>
            <a:chOff x="0" y="0"/>
            <a:chExt cx="812800" cy="711200"/>
          </a:xfrm>
        </p:grpSpPr>
        <p:sp>
          <p:nvSpPr>
            <p:cNvPr id="13" name="Freeform 1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BFDDD2"/>
            </a:solidFill>
          </p:spPr>
        </p:sp>
        <p:sp>
          <p:nvSpPr>
            <p:cNvPr id="14" name="TextBox 1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247419" y="453568"/>
            <a:ext cx="1059228" cy="1066746"/>
          </a:xfrm>
          <a:custGeom>
            <a:avLst/>
            <a:gdLst/>
            <a:ahLst/>
            <a:cxnLst/>
            <a:rect l="l" t="t" r="r" b="b"/>
            <a:pathLst>
              <a:path w="1059228" h="1066746">
                <a:moveTo>
                  <a:pt x="0" y="0"/>
                </a:moveTo>
                <a:lnTo>
                  <a:pt x="1059227" y="0"/>
                </a:lnTo>
                <a:lnTo>
                  <a:pt x="1059227" y="1066746"/>
                </a:lnTo>
                <a:lnTo>
                  <a:pt x="0" y="1066746"/>
                </a:lnTo>
                <a:lnTo>
                  <a:pt x="0" y="0"/>
                </a:lnTo>
                <a:close/>
              </a:path>
            </a:pathLst>
          </a:custGeom>
          <a:blipFill>
            <a:blip r:embed="rId8"/>
            <a:stretch>
              <a:fillRect/>
            </a:stretch>
          </a:blipFill>
        </p:spPr>
      </p:sp>
      <p:sp>
        <p:nvSpPr>
          <p:cNvPr id="16" name="Freeform 16"/>
          <p:cNvSpPr/>
          <p:nvPr/>
        </p:nvSpPr>
        <p:spPr>
          <a:xfrm>
            <a:off x="777032" y="1722838"/>
            <a:ext cx="11240732" cy="3420662"/>
          </a:xfrm>
          <a:custGeom>
            <a:avLst/>
            <a:gdLst/>
            <a:ahLst/>
            <a:cxnLst/>
            <a:rect l="l" t="t" r="r" b="b"/>
            <a:pathLst>
              <a:path w="11240732" h="3420662">
                <a:moveTo>
                  <a:pt x="0" y="0"/>
                </a:moveTo>
                <a:lnTo>
                  <a:pt x="11240733" y="0"/>
                </a:lnTo>
                <a:lnTo>
                  <a:pt x="11240733" y="3420662"/>
                </a:lnTo>
                <a:lnTo>
                  <a:pt x="0" y="3420662"/>
                </a:lnTo>
                <a:lnTo>
                  <a:pt x="0" y="0"/>
                </a:lnTo>
                <a:close/>
              </a:path>
            </a:pathLst>
          </a:custGeom>
          <a:blipFill>
            <a:blip r:embed="rId9"/>
            <a:stretch>
              <a:fillRect l="-344" t="-4060" r="-1206" b="-1251"/>
            </a:stretch>
          </a:blipFill>
        </p:spPr>
      </p:sp>
      <p:sp>
        <p:nvSpPr>
          <p:cNvPr id="17" name="TextBox 17"/>
          <p:cNvSpPr txBox="1"/>
          <p:nvPr/>
        </p:nvSpPr>
        <p:spPr>
          <a:xfrm>
            <a:off x="247419" y="5316642"/>
            <a:ext cx="16268956" cy="2636733"/>
          </a:xfrm>
          <a:prstGeom prst="rect">
            <a:avLst/>
          </a:prstGeom>
        </p:spPr>
        <p:txBody>
          <a:bodyPr lIns="0" tIns="0" rIns="0" bIns="0" rtlCol="0" anchor="t">
            <a:spAutoFit/>
          </a:bodyPr>
          <a:lstStyle/>
          <a:p>
            <a:pPr algn="l">
              <a:lnSpc>
                <a:spcPts val="3838"/>
              </a:lnSpc>
            </a:pPr>
            <a:r>
              <a:rPr lang="en-US" sz="2741">
                <a:solidFill>
                  <a:srgbClr val="000000"/>
                </a:solidFill>
                <a:latin typeface="Glacial Indifference"/>
                <a:ea typeface="Glacial Indifference"/>
                <a:cs typeface="Glacial Indifference"/>
                <a:sym typeface="Glacial Indifference"/>
              </a:rPr>
              <a:t> Hasil uji korelasi Pearson menunjukkan nilai rhitung = 0,599 &gt; rtabel = 0.5614 dengan nilai signifikansi p = 0,005 (&lt; 0,05). Hal ini menunjukkan bahwa terdapat hubungan positif dan signifikan antara tinggi badan dan jarak lompatan jauh. Artinya, semakin tinggi badan seseorang, maka semakin jauh pula hasil lompatan yang dihasilkan. Hubungan ini berada pada kategori sedang menuju kuat, yang berarti tinggi badan merupakan salah satu faktor fisik yang memengaruhi hasil lompatan jauh. </a:t>
            </a:r>
          </a:p>
          <a:p>
            <a:pPr algn="l">
              <a:lnSpc>
                <a:spcPts val="1598"/>
              </a:lnSpc>
            </a:pPr>
            <a:endParaRPr lang="en-US" sz="2741">
              <a:solidFill>
                <a:srgbClr val="000000"/>
              </a:solidFill>
              <a:latin typeface="Glacial Indifference"/>
              <a:ea typeface="Glacial Indifference"/>
              <a:cs typeface="Glacial Indifference"/>
              <a:sym typeface="Glacial Indifference"/>
            </a:endParaRPr>
          </a:p>
        </p:txBody>
      </p:sp>
      <p:sp>
        <p:nvSpPr>
          <p:cNvPr id="18" name="TextBox 18"/>
          <p:cNvSpPr txBox="1"/>
          <p:nvPr/>
        </p:nvSpPr>
        <p:spPr>
          <a:xfrm>
            <a:off x="4962536" y="304800"/>
            <a:ext cx="8866624" cy="1295400"/>
          </a:xfrm>
          <a:prstGeom prst="rect">
            <a:avLst/>
          </a:prstGeom>
        </p:spPr>
        <p:txBody>
          <a:bodyPr lIns="0" tIns="0" rIns="0" bIns="0" rtlCol="0" anchor="t">
            <a:spAutoFit/>
          </a:bodyPr>
          <a:lstStyle/>
          <a:p>
            <a:pPr algn="ctr">
              <a:lnSpc>
                <a:spcPts val="10500"/>
              </a:lnSpc>
            </a:pPr>
            <a:r>
              <a:rPr lang="en-US" sz="7500" b="1">
                <a:solidFill>
                  <a:srgbClr val="000000"/>
                </a:solidFill>
                <a:latin typeface="Glacial Indifference Bold"/>
                <a:ea typeface="Glacial Indifference Bold"/>
                <a:cs typeface="Glacial Indifference Bold"/>
                <a:sym typeface="Glacial Indifference Bold"/>
              </a:rPr>
              <a:t>Hasil Penelitian</a:t>
            </a:r>
          </a:p>
        </p:txBody>
      </p:sp>
      <p:sp>
        <p:nvSpPr>
          <p:cNvPr id="19" name="TextBox 19"/>
          <p:cNvSpPr txBox="1"/>
          <p:nvPr/>
        </p:nvSpPr>
        <p:spPr>
          <a:xfrm>
            <a:off x="1445845" y="567841"/>
            <a:ext cx="4812345"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6617" y="495327"/>
            <a:ext cx="904295" cy="910714"/>
          </a:xfrm>
          <a:custGeom>
            <a:avLst/>
            <a:gdLst/>
            <a:ahLst/>
            <a:cxnLst/>
            <a:rect l="l" t="t" r="r" b="b"/>
            <a:pathLst>
              <a:path w="904295" h="910714">
                <a:moveTo>
                  <a:pt x="0" y="0"/>
                </a:moveTo>
                <a:lnTo>
                  <a:pt x="904295" y="0"/>
                </a:lnTo>
                <a:lnTo>
                  <a:pt x="904295" y="910714"/>
                </a:lnTo>
                <a:lnTo>
                  <a:pt x="0" y="910714"/>
                </a:lnTo>
                <a:lnTo>
                  <a:pt x="0" y="0"/>
                </a:lnTo>
                <a:close/>
              </a:path>
            </a:pathLst>
          </a:custGeom>
          <a:blipFill>
            <a:blip r:embed="rId2"/>
            <a:stretch>
              <a:fillRect/>
            </a:stretch>
          </a:blipFill>
        </p:spPr>
      </p:sp>
      <p:sp>
        <p:nvSpPr>
          <p:cNvPr id="3" name="Freeform 3"/>
          <p:cNvSpPr/>
          <p:nvPr/>
        </p:nvSpPr>
        <p:spPr>
          <a:xfrm>
            <a:off x="233277" y="1869423"/>
            <a:ext cx="11718989" cy="3048057"/>
          </a:xfrm>
          <a:custGeom>
            <a:avLst/>
            <a:gdLst/>
            <a:ahLst/>
            <a:cxnLst/>
            <a:rect l="l" t="t" r="r" b="b"/>
            <a:pathLst>
              <a:path w="11718989" h="3048057">
                <a:moveTo>
                  <a:pt x="0" y="0"/>
                </a:moveTo>
                <a:lnTo>
                  <a:pt x="11718988" y="0"/>
                </a:lnTo>
                <a:lnTo>
                  <a:pt x="11718988" y="3048057"/>
                </a:lnTo>
                <a:lnTo>
                  <a:pt x="0" y="3048057"/>
                </a:lnTo>
                <a:lnTo>
                  <a:pt x="0" y="0"/>
                </a:lnTo>
                <a:close/>
              </a:path>
            </a:pathLst>
          </a:custGeom>
          <a:blipFill>
            <a:blip r:embed="rId3"/>
            <a:stretch>
              <a:fillRect t="-1098" b="-1098"/>
            </a:stretch>
          </a:blipFill>
        </p:spPr>
      </p:sp>
      <p:sp>
        <p:nvSpPr>
          <p:cNvPr id="4" name="TextBox 4"/>
          <p:cNvSpPr txBox="1"/>
          <p:nvPr/>
        </p:nvSpPr>
        <p:spPr>
          <a:xfrm>
            <a:off x="3736565" y="5076825"/>
            <a:ext cx="10814869" cy="4257609"/>
          </a:xfrm>
          <a:prstGeom prst="rect">
            <a:avLst/>
          </a:prstGeom>
        </p:spPr>
        <p:txBody>
          <a:bodyPr lIns="0" tIns="0" rIns="0" bIns="0" rtlCol="0" anchor="t">
            <a:spAutoFit/>
          </a:bodyPr>
          <a:lstStyle/>
          <a:p>
            <a:pPr algn="just">
              <a:lnSpc>
                <a:spcPts val="4203"/>
              </a:lnSpc>
            </a:pPr>
            <a:r>
              <a:rPr lang="en-US" sz="3002">
                <a:solidFill>
                  <a:srgbClr val="000000"/>
                </a:solidFill>
                <a:latin typeface="Glacial Indifference"/>
                <a:ea typeface="Glacial Indifference"/>
                <a:cs typeface="Glacial Indifference"/>
                <a:sym typeface="Glacial Indifference"/>
              </a:rPr>
              <a:t>Hasil uji t dapat dilihat pada tabel Coefficients dengan nilai t hitung sebesar 42.032 dan nilai signifikansi 0,000 &lt; 0,05. Hasil ini menunjukkan bahwa tinggi badan berpengaruh signifikan terhadap hasil lompat jauh secara parsial. Meskipun koefisien regresi bertanda negatif (-0.022), arah hubungan sebenarnya tetap positif berdasarkan hasil korelasi (r = 0,599). hasil ini menunjukkan bahwa tinggi badan secara individual berkontribusi terhadap peningkatan jarak lompatan. </a:t>
            </a:r>
          </a:p>
        </p:txBody>
      </p:sp>
      <p:sp>
        <p:nvSpPr>
          <p:cNvPr id="5" name="TextBox 5"/>
          <p:cNvSpPr txBox="1"/>
          <p:nvPr/>
        </p:nvSpPr>
        <p:spPr>
          <a:xfrm>
            <a:off x="1445845" y="567841"/>
            <a:ext cx="4898631" cy="838200"/>
          </a:xfrm>
          <a:prstGeom prst="rect">
            <a:avLst/>
          </a:prstGeom>
        </p:spPr>
        <p:txBody>
          <a:bodyPr lIns="0" tIns="0" rIns="0" bIns="0" rtlCol="0" anchor="t">
            <a:spAutoFit/>
          </a:bodyPr>
          <a:lstStyle/>
          <a:p>
            <a:pPr algn="l">
              <a:lnSpc>
                <a:spcPts val="3360"/>
              </a:lnSpc>
            </a:pPr>
            <a:r>
              <a:rPr lang="en-US" sz="2800" spc="140">
                <a:solidFill>
                  <a:srgbClr val="000000"/>
                </a:solidFill>
                <a:latin typeface="Glacial Indifference"/>
                <a:ea typeface="Glacial Indifference"/>
                <a:cs typeface="Glacial Indifference"/>
                <a:sym typeface="Glacial Indifference"/>
              </a:rPr>
              <a:t>UNIVERSITAS MUHAMMADIYAH JEMBER</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957</Words>
  <Application>Microsoft Office PowerPoint</Application>
  <PresentationFormat>Custom</PresentationFormat>
  <Paragraphs>51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Glacial Indifference</vt:lpstr>
      <vt:lpstr>Canva Sans</vt:lpstr>
      <vt:lpstr>Calibri</vt:lpstr>
      <vt:lpstr>Glacial Indifference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Salinan dari Hijau minimalis formal seminar proposal presentasi</dc:title>
  <cp:lastModifiedBy>fendi gita</cp:lastModifiedBy>
  <cp:revision>4</cp:revision>
  <dcterms:created xsi:type="dcterms:W3CDTF">2006-08-16T00:00:00Z</dcterms:created>
  <dcterms:modified xsi:type="dcterms:W3CDTF">2026-01-05T14:36:40Z</dcterms:modified>
  <dc:identifier>DAG9WMhr-kM</dc:identifier>
</cp:coreProperties>
</file>