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Inter" panose="020B0604020202020204" charset="0"/>
      <p:regular r:id="rId13"/>
    </p:embeddedFont>
    <p:embeddedFont>
      <p:font typeface="Inter Bold" panose="020B0604020202020204" charset="0"/>
      <p:regular r:id="rId14"/>
    </p:embeddedFont>
    <p:embeddedFont>
      <p:font typeface="League Gothic" panose="020B0604020202020204" charset="0"/>
      <p:regular r:id="rId15"/>
    </p:embeddedFont>
    <p:embeddedFont>
      <p:font typeface="League Sparta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rot="5400000">
            <a:off x="12782719" y="1844889"/>
            <a:ext cx="8265470" cy="4763975"/>
            <a:chOff x="0" y="0"/>
            <a:chExt cx="660400" cy="365481"/>
          </a:xfrm>
        </p:grpSpPr>
        <p:sp>
          <p:nvSpPr>
            <p:cNvPr id="4" name="Freeform 4"/>
            <p:cNvSpPr/>
            <p:nvPr/>
          </p:nvSpPr>
          <p:spPr>
            <a:xfrm>
              <a:off x="0" y="0"/>
              <a:ext cx="660400" cy="365481"/>
            </a:xfrm>
            <a:custGeom>
              <a:avLst/>
              <a:gdLst/>
              <a:ahLst/>
              <a:cxnLst/>
              <a:rect l="l" t="t" r="r" b="b"/>
              <a:pathLst>
                <a:path w="660400" h="365481">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8566"/>
                  </a:cubicBezTo>
                  <a:lnTo>
                    <a:pt x="660400" y="342023"/>
                  </a:lnTo>
                  <a:cubicBezTo>
                    <a:pt x="660400" y="348245"/>
                    <a:pt x="657929" y="354211"/>
                    <a:pt x="653529" y="358610"/>
                  </a:cubicBezTo>
                  <a:cubicBezTo>
                    <a:pt x="649130" y="363009"/>
                    <a:pt x="643164" y="365481"/>
                    <a:pt x="636943" y="365481"/>
                  </a:cubicBezTo>
                  <a:lnTo>
                    <a:pt x="23440" y="365481"/>
                  </a:lnTo>
                  <a:cubicBezTo>
                    <a:pt x="17223" y="365481"/>
                    <a:pt x="11261" y="363011"/>
                    <a:pt x="6865" y="358615"/>
                  </a:cubicBezTo>
                  <a:cubicBezTo>
                    <a:pt x="2470" y="354219"/>
                    <a:pt x="0" y="348257"/>
                    <a:pt x="0" y="342041"/>
                  </a:cubicBezTo>
                  <a:lnTo>
                    <a:pt x="0" y="318601"/>
                  </a:lnTo>
                  <a:cubicBezTo>
                    <a:pt x="1782" y="185660"/>
                    <a:pt x="93019" y="64045"/>
                    <a:pt x="220252" y="19070"/>
                  </a:cubicBezTo>
                  <a:lnTo>
                    <a:pt x="220252" y="19070"/>
                  </a:lnTo>
                  <a:close/>
                </a:path>
              </a:pathLst>
            </a:custGeom>
            <a:gradFill rotWithShape="1">
              <a:gsLst>
                <a:gs pos="0">
                  <a:srgbClr val="0D6EBF">
                    <a:alpha val="100000"/>
                  </a:srgbClr>
                </a:gs>
                <a:gs pos="100000">
                  <a:srgbClr val="330674">
                    <a:alpha val="100000"/>
                  </a:srgbClr>
                </a:gs>
              </a:gsLst>
              <a:lin ang="0"/>
            </a:gradFill>
          </p:spPr>
        </p:sp>
        <p:sp>
          <p:nvSpPr>
            <p:cNvPr id="5" name="TextBox 5"/>
            <p:cNvSpPr txBox="1"/>
            <p:nvPr/>
          </p:nvSpPr>
          <p:spPr>
            <a:xfrm>
              <a:off x="0" y="88900"/>
              <a:ext cx="660400" cy="27658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484862" y="79450"/>
            <a:ext cx="7696064" cy="7978701"/>
            <a:chOff x="0" y="0"/>
            <a:chExt cx="812800" cy="829821"/>
          </a:xfrm>
        </p:grpSpPr>
        <p:sp>
          <p:nvSpPr>
            <p:cNvPr id="7" name="Freeform 7"/>
            <p:cNvSpPr/>
            <p:nvPr/>
          </p:nvSpPr>
          <p:spPr>
            <a:xfrm>
              <a:off x="0" y="0"/>
              <a:ext cx="812800" cy="829822"/>
            </a:xfrm>
            <a:custGeom>
              <a:avLst/>
              <a:gdLst/>
              <a:ahLst/>
              <a:cxnLst/>
              <a:rect l="l" t="t" r="r" b="b"/>
              <a:pathLst>
                <a:path w="812800" h="829822">
                  <a:moveTo>
                    <a:pt x="406400" y="0"/>
                  </a:moveTo>
                  <a:cubicBezTo>
                    <a:pt x="181951" y="0"/>
                    <a:pt x="0" y="185762"/>
                    <a:pt x="0" y="414911"/>
                  </a:cubicBezTo>
                  <a:cubicBezTo>
                    <a:pt x="0" y="644060"/>
                    <a:pt x="181951" y="829822"/>
                    <a:pt x="406400" y="829822"/>
                  </a:cubicBezTo>
                  <a:cubicBezTo>
                    <a:pt x="630849" y="829822"/>
                    <a:pt x="812800" y="644060"/>
                    <a:pt x="812800" y="414911"/>
                  </a:cubicBezTo>
                  <a:cubicBezTo>
                    <a:pt x="812800" y="185762"/>
                    <a:pt x="630849" y="0"/>
                    <a:pt x="406400" y="0"/>
                  </a:cubicBezTo>
                  <a:close/>
                </a:path>
              </a:pathLst>
            </a:custGeom>
            <a:gradFill rotWithShape="1">
              <a:gsLst>
                <a:gs pos="0">
                  <a:srgbClr val="0D6EBF">
                    <a:alpha val="100000"/>
                  </a:srgbClr>
                </a:gs>
                <a:gs pos="100000">
                  <a:srgbClr val="330674">
                    <a:alpha val="100000"/>
                  </a:srgbClr>
                </a:gs>
              </a:gsLst>
              <a:lin ang="0"/>
            </a:gradFill>
            <a:ln w="104775" cap="sq">
              <a:solidFill>
                <a:srgbClr val="FFFFFF"/>
              </a:solidFill>
              <a:prstDash val="solid"/>
              <a:miter/>
            </a:ln>
          </p:spPr>
        </p:sp>
        <p:sp>
          <p:nvSpPr>
            <p:cNvPr id="8" name="TextBox 8"/>
            <p:cNvSpPr txBox="1"/>
            <p:nvPr/>
          </p:nvSpPr>
          <p:spPr>
            <a:xfrm>
              <a:off x="76200" y="39696"/>
              <a:ext cx="660400" cy="71233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1465543" y="1132462"/>
            <a:ext cx="7040448" cy="6585024"/>
            <a:chOff x="0" y="0"/>
            <a:chExt cx="812800" cy="760223"/>
          </a:xfrm>
        </p:grpSpPr>
        <p:sp>
          <p:nvSpPr>
            <p:cNvPr id="10" name="Freeform 10"/>
            <p:cNvSpPr/>
            <p:nvPr/>
          </p:nvSpPr>
          <p:spPr>
            <a:xfrm>
              <a:off x="0" y="0"/>
              <a:ext cx="812800" cy="760223"/>
            </a:xfrm>
            <a:custGeom>
              <a:avLst/>
              <a:gdLst/>
              <a:ahLst/>
              <a:cxnLst/>
              <a:rect l="l" t="t" r="r" b="b"/>
              <a:pathLst>
                <a:path w="812800" h="760223">
                  <a:moveTo>
                    <a:pt x="406400" y="0"/>
                  </a:moveTo>
                  <a:cubicBezTo>
                    <a:pt x="181951" y="0"/>
                    <a:pt x="0" y="170182"/>
                    <a:pt x="0" y="380111"/>
                  </a:cubicBezTo>
                  <a:cubicBezTo>
                    <a:pt x="0" y="590041"/>
                    <a:pt x="181951" y="760223"/>
                    <a:pt x="406400" y="760223"/>
                  </a:cubicBezTo>
                  <a:cubicBezTo>
                    <a:pt x="630849" y="760223"/>
                    <a:pt x="812800" y="590041"/>
                    <a:pt x="812800" y="380111"/>
                  </a:cubicBezTo>
                  <a:cubicBezTo>
                    <a:pt x="812800" y="170182"/>
                    <a:pt x="630849" y="0"/>
                    <a:pt x="406400" y="0"/>
                  </a:cubicBezTo>
                  <a:close/>
                </a:path>
              </a:pathLst>
            </a:custGeom>
            <a:solidFill>
              <a:srgbClr val="FFFFFF"/>
            </a:solidFill>
          </p:spPr>
        </p:sp>
        <p:sp>
          <p:nvSpPr>
            <p:cNvPr id="11" name="TextBox 11"/>
            <p:cNvSpPr txBox="1"/>
            <p:nvPr/>
          </p:nvSpPr>
          <p:spPr>
            <a:xfrm>
              <a:off x="76200" y="33171"/>
              <a:ext cx="660400" cy="655781"/>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1711709" y="362032"/>
            <a:ext cx="7355454" cy="735545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4244" t="-22727" r="-39393"/>
              </a:stretch>
            </a:blipFill>
          </p:spPr>
        </p:sp>
      </p:grpSp>
      <p:grpSp>
        <p:nvGrpSpPr>
          <p:cNvPr id="14" name="Group 14"/>
          <p:cNvGrpSpPr/>
          <p:nvPr/>
        </p:nvGrpSpPr>
        <p:grpSpPr>
          <a:xfrm>
            <a:off x="5071044" y="8946064"/>
            <a:ext cx="5629445" cy="1058455"/>
            <a:chOff x="0" y="0"/>
            <a:chExt cx="1356042" cy="281933"/>
          </a:xfrm>
        </p:grpSpPr>
        <p:sp>
          <p:nvSpPr>
            <p:cNvPr id="15" name="Freeform 15"/>
            <p:cNvSpPr/>
            <p:nvPr/>
          </p:nvSpPr>
          <p:spPr>
            <a:xfrm>
              <a:off x="0" y="0"/>
              <a:ext cx="1356042" cy="281933"/>
            </a:xfrm>
            <a:custGeom>
              <a:avLst/>
              <a:gdLst/>
              <a:ahLst/>
              <a:cxnLst/>
              <a:rect l="l" t="t" r="r" b="b"/>
              <a:pathLst>
                <a:path w="1356042" h="281933">
                  <a:moveTo>
                    <a:pt x="28894" y="0"/>
                  </a:moveTo>
                  <a:lnTo>
                    <a:pt x="1327148" y="0"/>
                  </a:lnTo>
                  <a:cubicBezTo>
                    <a:pt x="1334812" y="0"/>
                    <a:pt x="1342161" y="3044"/>
                    <a:pt x="1347579" y="8463"/>
                  </a:cubicBezTo>
                  <a:cubicBezTo>
                    <a:pt x="1352998" y="13881"/>
                    <a:pt x="1356042" y="21231"/>
                    <a:pt x="1356042" y="28894"/>
                  </a:cubicBezTo>
                  <a:lnTo>
                    <a:pt x="1356042" y="253039"/>
                  </a:lnTo>
                  <a:cubicBezTo>
                    <a:pt x="1356042" y="268997"/>
                    <a:pt x="1343106" y="281933"/>
                    <a:pt x="1327148" y="281933"/>
                  </a:cubicBezTo>
                  <a:lnTo>
                    <a:pt x="28894" y="281933"/>
                  </a:lnTo>
                  <a:cubicBezTo>
                    <a:pt x="21231" y="281933"/>
                    <a:pt x="13881" y="278889"/>
                    <a:pt x="8463" y="273470"/>
                  </a:cubicBezTo>
                  <a:cubicBezTo>
                    <a:pt x="3044" y="268052"/>
                    <a:pt x="0" y="260703"/>
                    <a:pt x="0" y="253039"/>
                  </a:cubicBezTo>
                  <a:lnTo>
                    <a:pt x="0" y="28894"/>
                  </a:lnTo>
                  <a:cubicBezTo>
                    <a:pt x="0" y="21231"/>
                    <a:pt x="3044" y="13881"/>
                    <a:pt x="8463" y="8463"/>
                  </a:cubicBezTo>
                  <a:cubicBezTo>
                    <a:pt x="13881" y="3044"/>
                    <a:pt x="21231" y="0"/>
                    <a:pt x="28894" y="0"/>
                  </a:cubicBezTo>
                  <a:close/>
                </a:path>
              </a:pathLst>
            </a:custGeom>
            <a:gradFill rotWithShape="1">
              <a:gsLst>
                <a:gs pos="0">
                  <a:srgbClr val="0D6EBF">
                    <a:alpha val="100000"/>
                  </a:srgbClr>
                </a:gs>
                <a:gs pos="100000">
                  <a:srgbClr val="330674">
                    <a:alpha val="100000"/>
                  </a:srgbClr>
                </a:gs>
              </a:gsLst>
              <a:lin ang="0"/>
            </a:gradFill>
          </p:spPr>
        </p:sp>
        <p:sp>
          <p:nvSpPr>
            <p:cNvPr id="16" name="TextBox 16"/>
            <p:cNvSpPr txBox="1"/>
            <p:nvPr/>
          </p:nvSpPr>
          <p:spPr>
            <a:xfrm>
              <a:off x="0" y="-38100"/>
              <a:ext cx="1356042" cy="32003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5191580" y="9004644"/>
            <a:ext cx="2940098" cy="378429"/>
          </a:xfrm>
          <a:prstGeom prst="rect">
            <a:avLst/>
          </a:prstGeom>
        </p:spPr>
        <p:txBody>
          <a:bodyPr lIns="0" tIns="0" rIns="0" bIns="0" rtlCol="0" anchor="t">
            <a:spAutoFit/>
          </a:bodyPr>
          <a:lstStyle/>
          <a:p>
            <a:pPr algn="ctr">
              <a:lnSpc>
                <a:spcPts val="3050"/>
              </a:lnSpc>
              <a:spcBef>
                <a:spcPct val="0"/>
              </a:spcBef>
            </a:pPr>
            <a:r>
              <a:rPr lang="en-US" sz="2178" dirty="0">
                <a:solidFill>
                  <a:srgbClr val="FFFFFF"/>
                </a:solidFill>
                <a:latin typeface="Inter"/>
                <a:ea typeface="Inter"/>
                <a:cs typeface="Inter"/>
                <a:sym typeface="Inter"/>
              </a:rPr>
              <a:t>Dosen </a:t>
            </a:r>
            <a:r>
              <a:rPr lang="en-US" sz="2178" dirty="0" err="1">
                <a:solidFill>
                  <a:srgbClr val="FFFFFF"/>
                </a:solidFill>
                <a:latin typeface="Inter"/>
                <a:ea typeface="Inter"/>
                <a:cs typeface="Inter"/>
                <a:sym typeface="Inter"/>
              </a:rPr>
              <a:t>Pembimbing</a:t>
            </a:r>
            <a:r>
              <a:rPr lang="en-US" sz="2178" dirty="0">
                <a:solidFill>
                  <a:srgbClr val="FFFFFF"/>
                </a:solidFill>
                <a:latin typeface="Inter"/>
                <a:ea typeface="Inter"/>
                <a:cs typeface="Inter"/>
                <a:sym typeface="Inter"/>
              </a:rPr>
              <a:t> 1 :</a:t>
            </a:r>
          </a:p>
        </p:txBody>
      </p:sp>
      <p:sp>
        <p:nvSpPr>
          <p:cNvPr id="18" name="TextBox 18"/>
          <p:cNvSpPr txBox="1"/>
          <p:nvPr/>
        </p:nvSpPr>
        <p:spPr>
          <a:xfrm>
            <a:off x="5191580" y="9356634"/>
            <a:ext cx="5478880" cy="447558"/>
          </a:xfrm>
          <a:prstGeom prst="rect">
            <a:avLst/>
          </a:prstGeom>
        </p:spPr>
        <p:txBody>
          <a:bodyPr wrap="square" lIns="0" tIns="0" rIns="0" bIns="0" rtlCol="0" anchor="t">
            <a:spAutoFit/>
          </a:bodyPr>
          <a:lstStyle/>
          <a:p>
            <a:pPr algn="ctr">
              <a:lnSpc>
                <a:spcPts val="3812"/>
              </a:lnSpc>
              <a:spcBef>
                <a:spcPct val="0"/>
              </a:spcBef>
            </a:pPr>
            <a:r>
              <a:rPr lang="en-US" sz="2723" b="1" dirty="0">
                <a:solidFill>
                  <a:srgbClr val="FFFFFF"/>
                </a:solidFill>
                <a:latin typeface="Inter Bold"/>
                <a:ea typeface="Inter Bold"/>
                <a:cs typeface="Inter Bold"/>
                <a:sym typeface="Inter Bold"/>
              </a:rPr>
              <a:t>Dr. </a:t>
            </a:r>
            <a:r>
              <a:rPr lang="id-ID" sz="2723" b="1" dirty="0">
                <a:solidFill>
                  <a:srgbClr val="FFFFFF"/>
                </a:solidFill>
                <a:latin typeface="Inter Bold"/>
                <a:ea typeface="Inter Bold"/>
                <a:cs typeface="Inter Bold"/>
                <a:sym typeface="Inter Bold"/>
              </a:rPr>
              <a:t>Eka </a:t>
            </a:r>
            <a:r>
              <a:rPr lang="en-US" sz="2723" b="1" dirty="0">
                <a:solidFill>
                  <a:srgbClr val="FFFFFF"/>
                </a:solidFill>
                <a:latin typeface="Inter Bold"/>
                <a:ea typeface="Inter Bold"/>
                <a:cs typeface="Inter Bold"/>
                <a:sym typeface="Inter Bold"/>
              </a:rPr>
              <a:t>Nova Ali Vardhani,</a:t>
            </a:r>
            <a:r>
              <a:rPr lang="id-ID" sz="2723" b="1" dirty="0">
                <a:solidFill>
                  <a:srgbClr val="FFFFFF"/>
                </a:solidFill>
                <a:latin typeface="Inter Bold"/>
                <a:ea typeface="Inter Bold"/>
                <a:cs typeface="Inter Bold"/>
                <a:sym typeface="Inter Bold"/>
              </a:rPr>
              <a:t> </a:t>
            </a:r>
            <a:r>
              <a:rPr lang="en-US" sz="2723" b="1" dirty="0" err="1">
                <a:solidFill>
                  <a:srgbClr val="FFFFFF"/>
                </a:solidFill>
                <a:latin typeface="Inter Bold"/>
                <a:ea typeface="Inter Bold"/>
                <a:cs typeface="Inter Bold"/>
                <a:sym typeface="Inter Bold"/>
              </a:rPr>
              <a:t>M.Pd</a:t>
            </a:r>
            <a:r>
              <a:rPr lang="en-US" sz="2723" b="1" dirty="0">
                <a:solidFill>
                  <a:srgbClr val="FFFFFF"/>
                </a:solidFill>
                <a:latin typeface="Inter Bold"/>
                <a:ea typeface="Inter Bold"/>
                <a:cs typeface="Inter Bold"/>
                <a:sym typeface="Inter Bold"/>
              </a:rPr>
              <a:t>.</a:t>
            </a:r>
          </a:p>
        </p:txBody>
      </p:sp>
      <p:sp>
        <p:nvSpPr>
          <p:cNvPr id="20" name="Freeform 20"/>
          <p:cNvSpPr/>
          <p:nvPr/>
        </p:nvSpPr>
        <p:spPr>
          <a:xfrm>
            <a:off x="1028700" y="490495"/>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1"/>
          <p:cNvSpPr txBox="1"/>
          <p:nvPr/>
        </p:nvSpPr>
        <p:spPr>
          <a:xfrm>
            <a:off x="1028700" y="2225952"/>
            <a:ext cx="10702502" cy="4022896"/>
          </a:xfrm>
          <a:prstGeom prst="rect">
            <a:avLst/>
          </a:prstGeom>
        </p:spPr>
        <p:txBody>
          <a:bodyPr wrap="square" lIns="0" tIns="0" rIns="0" bIns="0" rtlCol="0" anchor="t">
            <a:spAutoFit/>
          </a:bodyPr>
          <a:lstStyle/>
          <a:p>
            <a:pPr algn="l">
              <a:lnSpc>
                <a:spcPts val="7785"/>
              </a:lnSpc>
            </a:pPr>
            <a:r>
              <a:rPr lang="en-US" sz="8000" dirty="0">
                <a:solidFill>
                  <a:srgbClr val="002772"/>
                </a:solidFill>
                <a:latin typeface="League Gothic"/>
                <a:ea typeface="League Gothic"/>
                <a:cs typeface="League Gothic"/>
                <a:sym typeface="League Gothic"/>
              </a:rPr>
              <a:t>REPRESENTASI TRAUMA DALAM NOVEL KIDUNG RINDU DI TAPAL BATAS </a:t>
            </a:r>
            <a:endParaRPr lang="id-ID" sz="8000" dirty="0">
              <a:solidFill>
                <a:srgbClr val="002772"/>
              </a:solidFill>
              <a:latin typeface="League Gothic"/>
              <a:ea typeface="League Gothic"/>
              <a:cs typeface="League Gothic"/>
              <a:sym typeface="League Gothic"/>
            </a:endParaRPr>
          </a:p>
          <a:p>
            <a:pPr algn="l">
              <a:lnSpc>
                <a:spcPts val="7785"/>
              </a:lnSpc>
            </a:pPr>
            <a:r>
              <a:rPr lang="en-US" sz="8000" dirty="0">
                <a:solidFill>
                  <a:srgbClr val="002772"/>
                </a:solidFill>
                <a:latin typeface="League Gothic"/>
                <a:ea typeface="League Gothic"/>
                <a:cs typeface="League Gothic"/>
                <a:sym typeface="League Gothic"/>
              </a:rPr>
              <a:t>AGUK IRAWAN:  PSIKOANALISIS </a:t>
            </a:r>
            <a:endParaRPr lang="id-ID" sz="8000" dirty="0">
              <a:solidFill>
                <a:srgbClr val="002772"/>
              </a:solidFill>
              <a:latin typeface="League Gothic"/>
              <a:ea typeface="League Gothic"/>
              <a:cs typeface="League Gothic"/>
              <a:sym typeface="League Gothic"/>
            </a:endParaRPr>
          </a:p>
          <a:p>
            <a:pPr algn="l">
              <a:lnSpc>
                <a:spcPts val="7785"/>
              </a:lnSpc>
            </a:pPr>
            <a:r>
              <a:rPr lang="en-US" sz="8000" dirty="0">
                <a:solidFill>
                  <a:srgbClr val="002772"/>
                </a:solidFill>
                <a:latin typeface="League Gothic"/>
                <a:ea typeface="League Gothic"/>
                <a:cs typeface="League Gothic"/>
                <a:sym typeface="League Gothic"/>
              </a:rPr>
              <a:t>SIGMUND FREUD</a:t>
            </a:r>
          </a:p>
        </p:txBody>
      </p:sp>
      <p:sp>
        <p:nvSpPr>
          <p:cNvPr id="22" name="TextBox 22"/>
          <p:cNvSpPr txBox="1"/>
          <p:nvPr/>
        </p:nvSpPr>
        <p:spPr>
          <a:xfrm>
            <a:off x="1879452" y="461920"/>
            <a:ext cx="1944990" cy="762846"/>
          </a:xfrm>
          <a:prstGeom prst="rect">
            <a:avLst/>
          </a:prstGeom>
        </p:spPr>
        <p:txBody>
          <a:bodyPr lIns="0" tIns="0" rIns="0" bIns="0" rtlCol="0" anchor="t">
            <a:spAutoFit/>
          </a:bodyPr>
          <a:lstStyle/>
          <a:p>
            <a:pPr algn="just">
              <a:lnSpc>
                <a:spcPts val="2053"/>
              </a:lnSpc>
              <a:spcBef>
                <a:spcPct val="0"/>
              </a:spcBef>
            </a:pPr>
            <a:r>
              <a:rPr lang="en-US" sz="1466" b="1">
                <a:solidFill>
                  <a:srgbClr val="000000"/>
                </a:solidFill>
                <a:latin typeface="Inter Bold"/>
                <a:ea typeface="Inter Bold"/>
                <a:cs typeface="Inter Bold"/>
                <a:sym typeface="Inter Bold"/>
              </a:rPr>
              <a:t>UNIVERSITAS MUHAMMADIYAH JEMBER</a:t>
            </a:r>
          </a:p>
        </p:txBody>
      </p:sp>
      <p:grpSp>
        <p:nvGrpSpPr>
          <p:cNvPr id="23" name="Group 23"/>
          <p:cNvGrpSpPr/>
          <p:nvPr/>
        </p:nvGrpSpPr>
        <p:grpSpPr>
          <a:xfrm>
            <a:off x="10870248" y="8939514"/>
            <a:ext cx="4541478" cy="1058455"/>
            <a:chOff x="0" y="0"/>
            <a:chExt cx="1209681" cy="281933"/>
          </a:xfrm>
        </p:grpSpPr>
        <p:sp>
          <p:nvSpPr>
            <p:cNvPr id="24" name="Freeform 24"/>
            <p:cNvSpPr/>
            <p:nvPr/>
          </p:nvSpPr>
          <p:spPr>
            <a:xfrm>
              <a:off x="0" y="0"/>
              <a:ext cx="1209681" cy="281933"/>
            </a:xfrm>
            <a:custGeom>
              <a:avLst/>
              <a:gdLst/>
              <a:ahLst/>
              <a:cxnLst/>
              <a:rect l="l" t="t" r="r" b="b"/>
              <a:pathLst>
                <a:path w="1209681" h="281933">
                  <a:moveTo>
                    <a:pt x="32390" y="0"/>
                  </a:moveTo>
                  <a:lnTo>
                    <a:pt x="1177292" y="0"/>
                  </a:lnTo>
                  <a:cubicBezTo>
                    <a:pt x="1195180" y="0"/>
                    <a:pt x="1209681" y="14501"/>
                    <a:pt x="1209681" y="32390"/>
                  </a:cubicBezTo>
                  <a:lnTo>
                    <a:pt x="1209681" y="249544"/>
                  </a:lnTo>
                  <a:cubicBezTo>
                    <a:pt x="1209681" y="267432"/>
                    <a:pt x="1195180" y="281933"/>
                    <a:pt x="1177292" y="281933"/>
                  </a:cubicBezTo>
                  <a:lnTo>
                    <a:pt x="32390" y="281933"/>
                  </a:lnTo>
                  <a:cubicBezTo>
                    <a:pt x="23799" y="281933"/>
                    <a:pt x="15561" y="278521"/>
                    <a:pt x="9487" y="272446"/>
                  </a:cubicBezTo>
                  <a:cubicBezTo>
                    <a:pt x="3412" y="266372"/>
                    <a:pt x="0" y="258134"/>
                    <a:pt x="0" y="249544"/>
                  </a:cubicBezTo>
                  <a:lnTo>
                    <a:pt x="0" y="32390"/>
                  </a:lnTo>
                  <a:cubicBezTo>
                    <a:pt x="0" y="14501"/>
                    <a:pt x="14501" y="0"/>
                    <a:pt x="32390" y="0"/>
                  </a:cubicBezTo>
                  <a:close/>
                </a:path>
              </a:pathLst>
            </a:custGeom>
            <a:gradFill rotWithShape="1">
              <a:gsLst>
                <a:gs pos="0">
                  <a:srgbClr val="0D6EBF">
                    <a:alpha val="100000"/>
                  </a:srgbClr>
                </a:gs>
                <a:gs pos="100000">
                  <a:srgbClr val="330674">
                    <a:alpha val="100000"/>
                  </a:srgbClr>
                </a:gs>
              </a:gsLst>
              <a:lin ang="0"/>
            </a:gradFill>
          </p:spPr>
        </p:sp>
        <p:sp>
          <p:nvSpPr>
            <p:cNvPr id="25" name="TextBox 25"/>
            <p:cNvSpPr txBox="1"/>
            <p:nvPr/>
          </p:nvSpPr>
          <p:spPr>
            <a:xfrm>
              <a:off x="0" y="-38100"/>
              <a:ext cx="1209681" cy="320033"/>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017756" y="8978205"/>
            <a:ext cx="2940098" cy="378429"/>
          </a:xfrm>
          <a:prstGeom prst="rect">
            <a:avLst/>
          </a:prstGeom>
        </p:spPr>
        <p:txBody>
          <a:bodyPr lIns="0" tIns="0" rIns="0" bIns="0" rtlCol="0" anchor="t">
            <a:spAutoFit/>
          </a:bodyPr>
          <a:lstStyle/>
          <a:p>
            <a:pPr algn="ctr">
              <a:lnSpc>
                <a:spcPts val="3050"/>
              </a:lnSpc>
              <a:spcBef>
                <a:spcPct val="0"/>
              </a:spcBef>
            </a:pPr>
            <a:r>
              <a:rPr lang="en-US" sz="2178" dirty="0">
                <a:solidFill>
                  <a:srgbClr val="FFFFFF"/>
                </a:solidFill>
                <a:latin typeface="Inter"/>
                <a:ea typeface="Inter"/>
                <a:cs typeface="Inter"/>
                <a:sym typeface="Inter"/>
              </a:rPr>
              <a:t>Dosen </a:t>
            </a:r>
            <a:r>
              <a:rPr lang="en-US" sz="2178" dirty="0" err="1">
                <a:solidFill>
                  <a:srgbClr val="FFFFFF"/>
                </a:solidFill>
                <a:latin typeface="Inter"/>
                <a:ea typeface="Inter"/>
                <a:cs typeface="Inter"/>
                <a:sym typeface="Inter"/>
              </a:rPr>
              <a:t>Pembimbing</a:t>
            </a:r>
            <a:r>
              <a:rPr lang="en-US" sz="2178" dirty="0">
                <a:solidFill>
                  <a:srgbClr val="FFFFFF"/>
                </a:solidFill>
                <a:latin typeface="Inter"/>
                <a:ea typeface="Inter"/>
                <a:cs typeface="Inter"/>
                <a:sym typeface="Inter"/>
              </a:rPr>
              <a:t> 2 :</a:t>
            </a:r>
          </a:p>
        </p:txBody>
      </p:sp>
      <p:sp>
        <p:nvSpPr>
          <p:cNvPr id="27" name="TextBox 27"/>
          <p:cNvSpPr txBox="1"/>
          <p:nvPr/>
        </p:nvSpPr>
        <p:spPr>
          <a:xfrm>
            <a:off x="10974434" y="9357776"/>
            <a:ext cx="4207948" cy="468301"/>
          </a:xfrm>
          <a:prstGeom prst="rect">
            <a:avLst/>
          </a:prstGeom>
        </p:spPr>
        <p:txBody>
          <a:bodyPr lIns="0" tIns="0" rIns="0" bIns="0" rtlCol="0" anchor="t">
            <a:spAutoFit/>
          </a:bodyPr>
          <a:lstStyle/>
          <a:p>
            <a:pPr algn="ctr">
              <a:lnSpc>
                <a:spcPts val="3812"/>
              </a:lnSpc>
              <a:spcBef>
                <a:spcPct val="0"/>
              </a:spcBef>
            </a:pPr>
            <a:r>
              <a:rPr lang="en-US" sz="2723" b="1" dirty="0">
                <a:solidFill>
                  <a:srgbClr val="FFFFFF"/>
                </a:solidFill>
                <a:latin typeface="Inter Bold"/>
                <a:ea typeface="Inter Bold"/>
                <a:cs typeface="Inter Bold"/>
                <a:sym typeface="Inter Bold"/>
              </a:rPr>
              <a:t>Dr. Hasan </a:t>
            </a:r>
            <a:r>
              <a:rPr lang="en-US" sz="2723" b="1" dirty="0" err="1">
                <a:solidFill>
                  <a:srgbClr val="FFFFFF"/>
                </a:solidFill>
                <a:latin typeface="Inter Bold"/>
                <a:ea typeface="Inter Bold"/>
                <a:cs typeface="Inter Bold"/>
                <a:sym typeface="Inter Bold"/>
              </a:rPr>
              <a:t>Suaedi</a:t>
            </a:r>
            <a:r>
              <a:rPr lang="en-US" sz="2723" b="1" dirty="0">
                <a:solidFill>
                  <a:srgbClr val="FFFFFF"/>
                </a:solidFill>
                <a:latin typeface="Inter Bold"/>
                <a:ea typeface="Inter Bold"/>
                <a:cs typeface="Inter Bold"/>
                <a:sym typeface="Inter Bold"/>
              </a:rPr>
              <a:t>, </a:t>
            </a:r>
            <a:r>
              <a:rPr lang="en-US" sz="2723" b="1" dirty="0" err="1">
                <a:solidFill>
                  <a:srgbClr val="FFFFFF"/>
                </a:solidFill>
                <a:latin typeface="Inter Bold"/>
                <a:ea typeface="Inter Bold"/>
                <a:cs typeface="Inter Bold"/>
                <a:sym typeface="Inter Bold"/>
              </a:rPr>
              <a:t>M.Pd</a:t>
            </a:r>
            <a:r>
              <a:rPr lang="en-US" sz="2723" b="1" dirty="0">
                <a:solidFill>
                  <a:srgbClr val="FFFFFF"/>
                </a:solidFill>
                <a:latin typeface="Inter Bold"/>
                <a:ea typeface="Inter Bold"/>
                <a:cs typeface="Inter Bold"/>
                <a:sym typeface="Inter Bold"/>
              </a:rPr>
              <a:t>.</a:t>
            </a:r>
          </a:p>
        </p:txBody>
      </p:sp>
      <p:sp>
        <p:nvSpPr>
          <p:cNvPr id="28" name="TextBox 28"/>
          <p:cNvSpPr txBox="1"/>
          <p:nvPr/>
        </p:nvSpPr>
        <p:spPr>
          <a:xfrm>
            <a:off x="1048019" y="8029136"/>
            <a:ext cx="2795742" cy="330475"/>
          </a:xfrm>
          <a:prstGeom prst="rect">
            <a:avLst/>
          </a:prstGeom>
        </p:spPr>
        <p:txBody>
          <a:bodyPr wrap="square" lIns="0" tIns="0" rIns="0" bIns="0" rtlCol="0" anchor="t">
            <a:spAutoFit/>
          </a:bodyPr>
          <a:lstStyle/>
          <a:p>
            <a:pPr algn="ctr">
              <a:lnSpc>
                <a:spcPts val="2840"/>
              </a:lnSpc>
            </a:pPr>
            <a:r>
              <a:rPr lang="en-US" sz="2028" b="1" dirty="0">
                <a:solidFill>
                  <a:srgbClr val="000000"/>
                </a:solidFill>
                <a:latin typeface="Inter Bold"/>
                <a:ea typeface="Inter Bold"/>
                <a:cs typeface="Inter Bold"/>
                <a:sym typeface="Inter Bold"/>
              </a:rPr>
              <a:t>Oleh : Novi Afriliya</a:t>
            </a:r>
          </a:p>
        </p:txBody>
      </p:sp>
      <p:grpSp>
        <p:nvGrpSpPr>
          <p:cNvPr id="29" name="Group 29"/>
          <p:cNvGrpSpPr/>
          <p:nvPr/>
        </p:nvGrpSpPr>
        <p:grpSpPr>
          <a:xfrm>
            <a:off x="1164517" y="8925365"/>
            <a:ext cx="3732025" cy="1058455"/>
            <a:chOff x="0" y="0"/>
            <a:chExt cx="1356042" cy="281933"/>
          </a:xfrm>
        </p:grpSpPr>
        <p:sp>
          <p:nvSpPr>
            <p:cNvPr id="30" name="Freeform 30"/>
            <p:cNvSpPr/>
            <p:nvPr/>
          </p:nvSpPr>
          <p:spPr>
            <a:xfrm>
              <a:off x="0" y="0"/>
              <a:ext cx="1356042" cy="281933"/>
            </a:xfrm>
            <a:custGeom>
              <a:avLst/>
              <a:gdLst/>
              <a:ahLst/>
              <a:cxnLst/>
              <a:rect l="l" t="t" r="r" b="b"/>
              <a:pathLst>
                <a:path w="1356042" h="281933">
                  <a:moveTo>
                    <a:pt x="28894" y="0"/>
                  </a:moveTo>
                  <a:lnTo>
                    <a:pt x="1327148" y="0"/>
                  </a:lnTo>
                  <a:cubicBezTo>
                    <a:pt x="1334812" y="0"/>
                    <a:pt x="1342161" y="3044"/>
                    <a:pt x="1347579" y="8463"/>
                  </a:cubicBezTo>
                  <a:cubicBezTo>
                    <a:pt x="1352998" y="13881"/>
                    <a:pt x="1356042" y="21231"/>
                    <a:pt x="1356042" y="28894"/>
                  </a:cubicBezTo>
                  <a:lnTo>
                    <a:pt x="1356042" y="253039"/>
                  </a:lnTo>
                  <a:cubicBezTo>
                    <a:pt x="1356042" y="268997"/>
                    <a:pt x="1343106" y="281933"/>
                    <a:pt x="1327148" y="281933"/>
                  </a:cubicBezTo>
                  <a:lnTo>
                    <a:pt x="28894" y="281933"/>
                  </a:lnTo>
                  <a:cubicBezTo>
                    <a:pt x="21231" y="281933"/>
                    <a:pt x="13881" y="278889"/>
                    <a:pt x="8463" y="273470"/>
                  </a:cubicBezTo>
                  <a:cubicBezTo>
                    <a:pt x="3044" y="268052"/>
                    <a:pt x="0" y="260703"/>
                    <a:pt x="0" y="253039"/>
                  </a:cubicBezTo>
                  <a:lnTo>
                    <a:pt x="0" y="28894"/>
                  </a:lnTo>
                  <a:cubicBezTo>
                    <a:pt x="0" y="21231"/>
                    <a:pt x="3044" y="13881"/>
                    <a:pt x="8463" y="8463"/>
                  </a:cubicBezTo>
                  <a:cubicBezTo>
                    <a:pt x="13881" y="3044"/>
                    <a:pt x="21231" y="0"/>
                    <a:pt x="28894" y="0"/>
                  </a:cubicBezTo>
                  <a:close/>
                </a:path>
              </a:pathLst>
            </a:custGeom>
            <a:gradFill rotWithShape="1">
              <a:gsLst>
                <a:gs pos="0">
                  <a:srgbClr val="0D6EBF">
                    <a:alpha val="100000"/>
                  </a:srgbClr>
                </a:gs>
                <a:gs pos="100000">
                  <a:srgbClr val="330674">
                    <a:alpha val="100000"/>
                  </a:srgbClr>
                </a:gs>
              </a:gsLst>
              <a:lin ang="0"/>
            </a:gradFill>
          </p:spPr>
        </p:sp>
        <p:sp>
          <p:nvSpPr>
            <p:cNvPr id="31" name="TextBox 31"/>
            <p:cNvSpPr txBox="1"/>
            <p:nvPr/>
          </p:nvSpPr>
          <p:spPr>
            <a:xfrm>
              <a:off x="0" y="-38100"/>
              <a:ext cx="1356042" cy="320033"/>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858941" y="8937607"/>
            <a:ext cx="2940098" cy="378429"/>
          </a:xfrm>
          <a:prstGeom prst="rect">
            <a:avLst/>
          </a:prstGeom>
        </p:spPr>
        <p:txBody>
          <a:bodyPr lIns="0" tIns="0" rIns="0" bIns="0" rtlCol="0" anchor="t">
            <a:spAutoFit/>
          </a:bodyPr>
          <a:lstStyle/>
          <a:p>
            <a:pPr algn="ctr">
              <a:lnSpc>
                <a:spcPts val="3050"/>
              </a:lnSpc>
              <a:spcBef>
                <a:spcPct val="0"/>
              </a:spcBef>
            </a:pPr>
            <a:r>
              <a:rPr lang="en-US" sz="2178" dirty="0">
                <a:solidFill>
                  <a:srgbClr val="FFFFFF"/>
                </a:solidFill>
                <a:latin typeface="Inter"/>
                <a:ea typeface="Inter"/>
                <a:cs typeface="Inter"/>
                <a:sym typeface="Inter"/>
              </a:rPr>
              <a:t>Dosen </a:t>
            </a:r>
            <a:r>
              <a:rPr lang="en-US" sz="2178" dirty="0" err="1">
                <a:solidFill>
                  <a:srgbClr val="FFFFFF"/>
                </a:solidFill>
                <a:latin typeface="Inter"/>
                <a:ea typeface="Inter"/>
                <a:cs typeface="Inter"/>
                <a:sym typeface="Inter"/>
              </a:rPr>
              <a:t>Penguji</a:t>
            </a:r>
            <a:r>
              <a:rPr lang="en-US" sz="2178" dirty="0">
                <a:solidFill>
                  <a:srgbClr val="FFFFFF"/>
                </a:solidFill>
                <a:latin typeface="Inter"/>
                <a:ea typeface="Inter"/>
                <a:cs typeface="Inter"/>
                <a:sym typeface="Inter"/>
              </a:rPr>
              <a:t> :</a:t>
            </a:r>
          </a:p>
        </p:txBody>
      </p:sp>
      <p:sp>
        <p:nvSpPr>
          <p:cNvPr id="33" name="TextBox 33"/>
          <p:cNvSpPr txBox="1"/>
          <p:nvPr/>
        </p:nvSpPr>
        <p:spPr>
          <a:xfrm>
            <a:off x="858941" y="9335891"/>
            <a:ext cx="3662054" cy="468301"/>
          </a:xfrm>
          <a:prstGeom prst="rect">
            <a:avLst/>
          </a:prstGeom>
        </p:spPr>
        <p:txBody>
          <a:bodyPr lIns="0" tIns="0" rIns="0" bIns="0" rtlCol="0" anchor="t">
            <a:spAutoFit/>
          </a:bodyPr>
          <a:lstStyle/>
          <a:p>
            <a:pPr algn="ctr">
              <a:lnSpc>
                <a:spcPts val="3812"/>
              </a:lnSpc>
              <a:spcBef>
                <a:spcPct val="0"/>
              </a:spcBef>
            </a:pPr>
            <a:r>
              <a:rPr lang="en-US" sz="2723" b="1" dirty="0">
                <a:solidFill>
                  <a:srgbClr val="FFFFFF"/>
                </a:solidFill>
                <a:latin typeface="Inter Bold"/>
                <a:ea typeface="Inter Bold"/>
                <a:cs typeface="Inter Bold"/>
                <a:sym typeface="Inter Bold"/>
              </a:rPr>
              <a:t>Dr. </a:t>
            </a:r>
            <a:r>
              <a:rPr lang="en-US" sz="2723" b="1" dirty="0" err="1">
                <a:solidFill>
                  <a:srgbClr val="FFFFFF"/>
                </a:solidFill>
                <a:latin typeface="Inter Bold"/>
                <a:ea typeface="Inter Bold"/>
                <a:cs typeface="Inter Bold"/>
                <a:sym typeface="Inter Bold"/>
              </a:rPr>
              <a:t>Dzarna</a:t>
            </a:r>
            <a:r>
              <a:rPr lang="en-US" sz="2723" b="1" dirty="0">
                <a:solidFill>
                  <a:srgbClr val="FFFFFF"/>
                </a:solidFill>
                <a:latin typeface="Inter Bold"/>
                <a:ea typeface="Inter Bold"/>
                <a:cs typeface="Inter Bold"/>
                <a:sym typeface="Inter Bold"/>
              </a:rPr>
              <a:t>, </a:t>
            </a:r>
            <a:r>
              <a:rPr lang="en-US" sz="2723" b="1" dirty="0" err="1">
                <a:solidFill>
                  <a:srgbClr val="FFFFFF"/>
                </a:solidFill>
                <a:latin typeface="Inter Bold"/>
                <a:ea typeface="Inter Bold"/>
                <a:cs typeface="Inter Bold"/>
                <a:sym typeface="Inter Bold"/>
              </a:rPr>
              <a:t>M.Pd</a:t>
            </a:r>
            <a:endParaRPr lang="en-US" sz="2723" b="1" dirty="0">
              <a:solidFill>
                <a:srgbClr val="FFFFFF"/>
              </a:solidFill>
              <a:latin typeface="Inter Bold"/>
              <a:ea typeface="Inter Bold"/>
              <a:cs typeface="Inter Bold"/>
              <a:sym typeface="Inter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rot="-10800000">
            <a:off x="-1544616" y="-1100074"/>
            <a:ext cx="20281036" cy="2481218"/>
            <a:chOff x="0" y="0"/>
            <a:chExt cx="5341507" cy="653489"/>
          </a:xfrm>
        </p:grpSpPr>
        <p:sp>
          <p:nvSpPr>
            <p:cNvPr id="4" name="Freeform 4"/>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5" name="TextBox 5"/>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303621" y="10001232"/>
            <a:ext cx="20146168" cy="1820030"/>
            <a:chOff x="0" y="0"/>
            <a:chExt cx="5305987" cy="479349"/>
          </a:xfrm>
        </p:grpSpPr>
        <p:sp>
          <p:nvSpPr>
            <p:cNvPr id="7" name="Freeform 7"/>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8" name="TextBox 8"/>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2166563" y="2809698"/>
            <a:ext cx="13954873" cy="6900229"/>
          </a:xfrm>
          <a:custGeom>
            <a:avLst/>
            <a:gdLst/>
            <a:ahLst/>
            <a:cxnLst/>
            <a:rect l="l" t="t" r="r" b="b"/>
            <a:pathLst>
              <a:path w="13954873" h="6900229">
                <a:moveTo>
                  <a:pt x="0" y="0"/>
                </a:moveTo>
                <a:lnTo>
                  <a:pt x="13954874" y="0"/>
                </a:lnTo>
                <a:lnTo>
                  <a:pt x="13954874" y="6900229"/>
                </a:lnTo>
                <a:lnTo>
                  <a:pt x="0" y="6900229"/>
                </a:lnTo>
                <a:lnTo>
                  <a:pt x="0" y="0"/>
                </a:lnTo>
                <a:close/>
              </a:path>
            </a:pathLst>
          </a:custGeom>
          <a:blipFill>
            <a:blip r:embed="rId5"/>
            <a:stretch>
              <a:fillRect l="-614" t="-22839" b="-23666"/>
            </a:stretch>
          </a:blipFill>
        </p:spPr>
      </p:sp>
      <p:sp>
        <p:nvSpPr>
          <p:cNvPr id="11" name="TextBox 11"/>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12" name="TextBox 12"/>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616163" y="1362815"/>
            <a:ext cx="13055674" cy="1450981"/>
          </a:xfrm>
          <a:prstGeom prst="rect">
            <a:avLst/>
          </a:prstGeom>
        </p:spPr>
        <p:txBody>
          <a:bodyPr lIns="0" tIns="0" rIns="0" bIns="0" rtlCol="0" anchor="t">
            <a:spAutoFit/>
          </a:bodyPr>
          <a:lstStyle/>
          <a:p>
            <a:pPr algn="ctr">
              <a:lnSpc>
                <a:spcPts val="11899"/>
              </a:lnSpc>
              <a:spcBef>
                <a:spcPct val="0"/>
              </a:spcBef>
            </a:pPr>
            <a:r>
              <a:rPr lang="id-ID" sz="8499" dirty="0">
                <a:solidFill>
                  <a:srgbClr val="002772"/>
                </a:solidFill>
                <a:latin typeface="League Gothic"/>
                <a:ea typeface="League Gothic"/>
                <a:cs typeface="League Gothic"/>
                <a:sym typeface="League Gothic"/>
              </a:rPr>
              <a:t>BUKTI</a:t>
            </a:r>
            <a:r>
              <a:rPr lang="en-US" sz="8499" dirty="0">
                <a:solidFill>
                  <a:srgbClr val="002772"/>
                </a:solidFill>
                <a:latin typeface="League Gothic"/>
                <a:ea typeface="League Gothic"/>
                <a:cs typeface="League Gothic"/>
                <a:sym typeface="League Gothic"/>
              </a:rPr>
              <a:t> PUBLIKASI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grpSp>
        <p:nvGrpSpPr>
          <p:cNvPr id="3" name="Group 3"/>
          <p:cNvGrpSpPr/>
          <p:nvPr/>
        </p:nvGrpSpPr>
        <p:grpSpPr>
          <a:xfrm>
            <a:off x="-2785620" y="-1842536"/>
            <a:ext cx="21994440" cy="12371873"/>
            <a:chOff x="0" y="0"/>
            <a:chExt cx="1610826" cy="906090"/>
          </a:xfrm>
        </p:grpSpPr>
        <p:sp>
          <p:nvSpPr>
            <p:cNvPr id="4" name="Freeform 4"/>
            <p:cNvSpPr/>
            <p:nvPr/>
          </p:nvSpPr>
          <p:spPr>
            <a:xfrm>
              <a:off x="0" y="0"/>
              <a:ext cx="1610826" cy="906090"/>
            </a:xfrm>
            <a:custGeom>
              <a:avLst/>
              <a:gdLst/>
              <a:ahLst/>
              <a:cxnLst/>
              <a:rect l="l" t="t" r="r" b="b"/>
              <a:pathLst>
                <a:path w="1610826" h="906090">
                  <a:moveTo>
                    <a:pt x="805413" y="0"/>
                  </a:moveTo>
                  <a:cubicBezTo>
                    <a:pt x="360596" y="0"/>
                    <a:pt x="0" y="202835"/>
                    <a:pt x="0" y="453045"/>
                  </a:cubicBezTo>
                  <a:cubicBezTo>
                    <a:pt x="0" y="703255"/>
                    <a:pt x="360596" y="906090"/>
                    <a:pt x="805413" y="906090"/>
                  </a:cubicBezTo>
                  <a:cubicBezTo>
                    <a:pt x="1250231" y="906090"/>
                    <a:pt x="1610826" y="703255"/>
                    <a:pt x="1610826" y="453045"/>
                  </a:cubicBezTo>
                  <a:cubicBezTo>
                    <a:pt x="1610826" y="202835"/>
                    <a:pt x="1250231" y="0"/>
                    <a:pt x="805413" y="0"/>
                  </a:cubicBezTo>
                  <a:close/>
                </a:path>
              </a:pathLst>
            </a:custGeom>
            <a:solidFill>
              <a:srgbClr val="FFFFFF"/>
            </a:solidFill>
          </p:spPr>
        </p:sp>
        <p:sp>
          <p:nvSpPr>
            <p:cNvPr id="5" name="TextBox 5"/>
            <p:cNvSpPr txBox="1"/>
            <p:nvPr/>
          </p:nvSpPr>
          <p:spPr>
            <a:xfrm>
              <a:off x="151015" y="46846"/>
              <a:ext cx="1308796" cy="77429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028700" y="490495"/>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18000"/>
            </a:blip>
            <a:stretch>
              <a:fillRect/>
            </a:stretch>
          </a:blipFill>
        </p:spPr>
      </p:sp>
      <p:sp>
        <p:nvSpPr>
          <p:cNvPr id="8" name="TextBox 8"/>
          <p:cNvSpPr txBox="1"/>
          <p:nvPr/>
        </p:nvSpPr>
        <p:spPr>
          <a:xfrm>
            <a:off x="3051639" y="4181475"/>
            <a:ext cx="12184722" cy="1914525"/>
          </a:xfrm>
          <a:prstGeom prst="rect">
            <a:avLst/>
          </a:prstGeom>
        </p:spPr>
        <p:txBody>
          <a:bodyPr lIns="0" tIns="0" rIns="0" bIns="0" rtlCol="0" anchor="t">
            <a:spAutoFit/>
          </a:bodyPr>
          <a:lstStyle/>
          <a:p>
            <a:pPr algn="l">
              <a:lnSpc>
                <a:spcPts val="15011"/>
              </a:lnSpc>
            </a:pPr>
            <a:r>
              <a:rPr lang="en-US" sz="12509">
                <a:solidFill>
                  <a:srgbClr val="002772"/>
                </a:solidFill>
                <a:latin typeface="League Spartan"/>
                <a:ea typeface="League Spartan"/>
                <a:cs typeface="League Spartan"/>
                <a:sym typeface="League Spartan"/>
              </a:rPr>
              <a:t>TERIMA KASIH </a:t>
            </a:r>
          </a:p>
        </p:txBody>
      </p:sp>
      <p:grpSp>
        <p:nvGrpSpPr>
          <p:cNvPr id="9" name="Group 9"/>
          <p:cNvGrpSpPr/>
          <p:nvPr/>
        </p:nvGrpSpPr>
        <p:grpSpPr>
          <a:xfrm rot="-10800000">
            <a:off x="-1544616" y="-1100074"/>
            <a:ext cx="20281036" cy="2481218"/>
            <a:chOff x="0" y="0"/>
            <a:chExt cx="5341507" cy="653489"/>
          </a:xfrm>
        </p:grpSpPr>
        <p:sp>
          <p:nvSpPr>
            <p:cNvPr id="10" name="Freeform 10"/>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11" name="TextBox 11"/>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3" name="Freeform 13"/>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5" name="TextBox 15"/>
          <p:cNvSpPr txBox="1"/>
          <p:nvPr/>
        </p:nvSpPr>
        <p:spPr>
          <a:xfrm>
            <a:off x="3237376" y="6086475"/>
            <a:ext cx="11813247" cy="628650"/>
          </a:xfrm>
          <a:prstGeom prst="rect">
            <a:avLst/>
          </a:prstGeom>
        </p:spPr>
        <p:txBody>
          <a:bodyPr lIns="0" tIns="0" rIns="0" bIns="0" rtlCol="0" anchor="t">
            <a:spAutoFit/>
          </a:bodyPr>
          <a:lstStyle/>
          <a:p>
            <a:pPr algn="l">
              <a:lnSpc>
                <a:spcPts val="4933"/>
              </a:lnSpc>
            </a:pPr>
            <a:r>
              <a:rPr lang="en-US" sz="4111">
                <a:solidFill>
                  <a:srgbClr val="002772"/>
                </a:solidFill>
                <a:latin typeface="League Spartan"/>
                <a:ea typeface="League Spartan"/>
                <a:cs typeface="League Spartan"/>
                <a:sym typeface="League Spartan"/>
              </a:rPr>
              <a:t>ATAS PERHATIAN YANG TELAH DI BERIKAN</a:t>
            </a:r>
          </a:p>
        </p:txBody>
      </p:sp>
      <p:grpSp>
        <p:nvGrpSpPr>
          <p:cNvPr id="16" name="Group 16"/>
          <p:cNvGrpSpPr/>
          <p:nvPr/>
        </p:nvGrpSpPr>
        <p:grpSpPr>
          <a:xfrm>
            <a:off x="-303621" y="10001232"/>
            <a:ext cx="20146168" cy="1820030"/>
            <a:chOff x="0" y="0"/>
            <a:chExt cx="5305987" cy="479349"/>
          </a:xfrm>
        </p:grpSpPr>
        <p:sp>
          <p:nvSpPr>
            <p:cNvPr id="17" name="Freeform 17"/>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8" name="TextBox 18"/>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1028700" y="3896346"/>
            <a:ext cx="16230600" cy="4844365"/>
          </a:xfrm>
          <a:prstGeom prst="rect">
            <a:avLst/>
          </a:prstGeom>
        </p:spPr>
        <p:txBody>
          <a:bodyPr lIns="0" tIns="0" rIns="0" bIns="0" rtlCol="0" anchor="t">
            <a:spAutoFit/>
          </a:bodyPr>
          <a:lstStyle/>
          <a:p>
            <a:pPr marL="599544" lvl="1" indent="-299772" algn="just">
              <a:lnSpc>
                <a:spcPts val="3887"/>
              </a:lnSpc>
              <a:buFont typeface="Arial"/>
              <a:buChar char="•"/>
            </a:pPr>
            <a:r>
              <a:rPr lang="en-US" sz="2776">
                <a:solidFill>
                  <a:srgbClr val="000000"/>
                </a:solidFill>
                <a:latin typeface="Inter"/>
                <a:ea typeface="Inter"/>
                <a:cs typeface="Inter"/>
                <a:sym typeface="Inter"/>
              </a:rPr>
              <a:t>Karya sastra menjadi media untuk menggambarkan pengalaman hidup, konflik batin, dan kondisi psikologis manusia.</a:t>
            </a:r>
          </a:p>
          <a:p>
            <a:pPr marL="599544" lvl="1" indent="-299772" algn="just">
              <a:lnSpc>
                <a:spcPts val="3887"/>
              </a:lnSpc>
              <a:buFont typeface="Arial"/>
              <a:buChar char="•"/>
            </a:pPr>
            <a:r>
              <a:rPr lang="en-US" sz="2776">
                <a:solidFill>
                  <a:srgbClr val="000000"/>
                </a:solidFill>
                <a:latin typeface="Inter"/>
                <a:ea typeface="Inter"/>
                <a:cs typeface="Inter"/>
                <a:sym typeface="Inter"/>
              </a:rPr>
              <a:t>Novel Kidung Rindu di Tapal Batas banyak menampilkan ketakutan, tekanan sosial, dan penderitaan batin tokoh-tokohnya.</a:t>
            </a:r>
          </a:p>
          <a:p>
            <a:pPr marL="599544" lvl="1" indent="-299772" algn="just">
              <a:lnSpc>
                <a:spcPts val="3887"/>
              </a:lnSpc>
              <a:buFont typeface="Arial"/>
              <a:buChar char="•"/>
            </a:pPr>
            <a:r>
              <a:rPr lang="en-US" sz="2776">
                <a:solidFill>
                  <a:srgbClr val="000000"/>
                </a:solidFill>
                <a:latin typeface="Inter"/>
                <a:ea typeface="Inter"/>
                <a:cs typeface="Inter"/>
                <a:sym typeface="Inter"/>
              </a:rPr>
              <a:t>Trauma psikologis dan trauma neurosis merupakan dua bentuk trauma yang sering muncul dalam pengalaman ekstrem manusia.</a:t>
            </a:r>
          </a:p>
          <a:p>
            <a:pPr marL="599544" lvl="1" indent="-299772" algn="just">
              <a:lnSpc>
                <a:spcPts val="3887"/>
              </a:lnSpc>
              <a:buFont typeface="Arial"/>
              <a:buChar char="•"/>
            </a:pPr>
            <a:r>
              <a:rPr lang="en-US" sz="2776">
                <a:solidFill>
                  <a:srgbClr val="000000"/>
                </a:solidFill>
                <a:latin typeface="Inter"/>
                <a:ea typeface="Inter"/>
                <a:cs typeface="Inter"/>
                <a:sym typeface="Inter"/>
              </a:rPr>
              <a:t>Kajian terdahulu lebih banyak membahas sisi emosional tokoh tanpa mengintegrasikan teori traumatik dan psikoanalisis Sigmund Freud.</a:t>
            </a:r>
          </a:p>
          <a:p>
            <a:pPr marL="599544" lvl="1" indent="-299772" algn="just">
              <a:lnSpc>
                <a:spcPts val="3887"/>
              </a:lnSpc>
              <a:buFont typeface="Arial"/>
              <a:buChar char="•"/>
            </a:pPr>
            <a:r>
              <a:rPr lang="en-US" sz="2776">
                <a:solidFill>
                  <a:srgbClr val="000000"/>
                </a:solidFill>
                <a:latin typeface="Inter"/>
                <a:ea typeface="Inter"/>
                <a:cs typeface="Inter"/>
                <a:sym typeface="Inter"/>
              </a:rPr>
              <a:t>Penelitian ini penting untuk mendeskripsikan bagaimana trauma direpresentasikan melalui konflik batin dan respons psikologis tokoh.</a:t>
            </a: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LATAR BELAKANG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1028700" y="3340915"/>
            <a:ext cx="16230600" cy="1443940"/>
          </a:xfrm>
          <a:prstGeom prst="rect">
            <a:avLst/>
          </a:prstGeom>
        </p:spPr>
        <p:txBody>
          <a:bodyPr lIns="0" tIns="0" rIns="0" bIns="0" rtlCol="0" anchor="t">
            <a:spAutoFit/>
          </a:bodyPr>
          <a:lstStyle/>
          <a:p>
            <a:pPr marL="599544" lvl="1" indent="-299772" algn="just">
              <a:lnSpc>
                <a:spcPts val="3887"/>
              </a:lnSpc>
              <a:buFont typeface="Arial"/>
              <a:buChar char="•"/>
            </a:pPr>
            <a:r>
              <a:rPr lang="en-US" sz="2776">
                <a:solidFill>
                  <a:srgbClr val="000000"/>
                </a:solidFill>
                <a:latin typeface="Inter"/>
                <a:ea typeface="Inter"/>
                <a:cs typeface="Inter"/>
                <a:sym typeface="Inter"/>
              </a:rPr>
              <a:t>Bagaimana Representasi Trauma dalam Novel Kidung Rindu di Tapal Batas Karya Aguk Irawan dianalisis Menggunakan Teori Traumatik Fatmah K. Dan Diah Retno Ningsih dengan Menggunakan Psikologis Sigmund Freud ?</a:t>
            </a: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RUMUSAN MASALAH</a:t>
            </a:r>
          </a:p>
        </p:txBody>
      </p:sp>
      <p:sp>
        <p:nvSpPr>
          <p:cNvPr id="15" name="TextBox 15"/>
          <p:cNvSpPr txBox="1"/>
          <p:nvPr/>
        </p:nvSpPr>
        <p:spPr>
          <a:xfrm>
            <a:off x="2914932" y="5118231"/>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TUJUAN PENELITIAN</a:t>
            </a:r>
          </a:p>
        </p:txBody>
      </p:sp>
      <p:sp>
        <p:nvSpPr>
          <p:cNvPr id="16" name="TextBox 16"/>
          <p:cNvSpPr txBox="1"/>
          <p:nvPr/>
        </p:nvSpPr>
        <p:spPr>
          <a:xfrm>
            <a:off x="1028700" y="6750187"/>
            <a:ext cx="16230600" cy="2415490"/>
          </a:xfrm>
          <a:prstGeom prst="rect">
            <a:avLst/>
          </a:prstGeom>
        </p:spPr>
        <p:txBody>
          <a:bodyPr lIns="0" tIns="0" rIns="0" bIns="0" rtlCol="0" anchor="t">
            <a:spAutoFit/>
          </a:bodyPr>
          <a:lstStyle/>
          <a:p>
            <a:pPr marL="599544" lvl="1" indent="-299772" algn="just">
              <a:lnSpc>
                <a:spcPts val="3887"/>
              </a:lnSpc>
              <a:buFont typeface="Arial"/>
              <a:buChar char="•"/>
            </a:pPr>
            <a:r>
              <a:rPr lang="en-US" sz="2776">
                <a:solidFill>
                  <a:srgbClr val="000000"/>
                </a:solidFill>
                <a:latin typeface="Inter"/>
                <a:ea typeface="Inter"/>
                <a:cs typeface="Inter"/>
                <a:sym typeface="Inter"/>
              </a:rPr>
              <a:t>penelitian ini bertujuan mendeskripsikan representasi trauma psikologis dan neurosis dalam novel Kidung Rindu di Tapal Batas karya Aguk Irawan melalui pendekatan psikoanalisis Sigmund Freud dan teori traumatik Fatmah K. serta Diah Retno Ningsih. Penelitian ini diharapkan memperkaya kajian psikologi sastra dengan menyoroti pengaruh konflik batin, tekanan sosial, dan pengalaman traumatis terhadap perilaku tokoh dalam sastra Indonesia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1228725" y="3896346"/>
            <a:ext cx="16030575" cy="4844365"/>
          </a:xfrm>
          <a:prstGeom prst="rect">
            <a:avLst/>
          </a:prstGeom>
        </p:spPr>
        <p:txBody>
          <a:bodyPr lIns="0" tIns="0" rIns="0" bIns="0" rtlCol="0" anchor="t">
            <a:spAutoFit/>
          </a:bodyPr>
          <a:lstStyle/>
          <a:p>
            <a:pPr algn="just">
              <a:lnSpc>
                <a:spcPts val="3887"/>
              </a:lnSpc>
            </a:pPr>
            <a:r>
              <a:rPr lang="en-US" sz="2776">
                <a:solidFill>
                  <a:srgbClr val="000000"/>
                </a:solidFill>
                <a:latin typeface="Inter"/>
                <a:ea typeface="Inter"/>
                <a:cs typeface="Inter"/>
                <a:sym typeface="Inter"/>
              </a:rPr>
              <a:t>1. Teori Trauma – Fatmah K. &amp; Diah Retno Ningsih (2021)</a:t>
            </a:r>
          </a:p>
          <a:p>
            <a:pPr algn="just">
              <a:lnSpc>
                <a:spcPts val="3887"/>
              </a:lnSpc>
            </a:pPr>
            <a:r>
              <a:rPr lang="en-US" sz="2776">
                <a:solidFill>
                  <a:srgbClr val="000000"/>
                </a:solidFill>
                <a:latin typeface="Inter"/>
                <a:ea typeface="Inter"/>
                <a:cs typeface="Inter"/>
                <a:sym typeface="Inter"/>
              </a:rPr>
              <a:t>    Trauma dibagi menjadi dua:</a:t>
            </a:r>
          </a:p>
          <a:p>
            <a:pPr marL="599544" lvl="1" indent="-299772" algn="just">
              <a:lnSpc>
                <a:spcPts val="3887"/>
              </a:lnSpc>
              <a:buFont typeface="Arial"/>
              <a:buChar char="•"/>
            </a:pPr>
            <a:r>
              <a:rPr lang="en-US" sz="2776">
                <a:solidFill>
                  <a:srgbClr val="000000"/>
                </a:solidFill>
                <a:latin typeface="Inter"/>
                <a:ea typeface="Inter"/>
                <a:cs typeface="Inter"/>
                <a:sym typeface="Inter"/>
              </a:rPr>
              <a:t>Trauma Psikologis yaitu Gangguan emosi yang muncul karena peristiwa mendadak dan mengancam sehingga individu kehilangan kendali.</a:t>
            </a:r>
          </a:p>
          <a:p>
            <a:pPr marL="599544" lvl="1" indent="-299772" algn="just">
              <a:lnSpc>
                <a:spcPts val="3887"/>
              </a:lnSpc>
              <a:buFont typeface="Arial"/>
              <a:buChar char="•"/>
            </a:pPr>
            <a:r>
              <a:rPr lang="en-US" sz="2776">
                <a:solidFill>
                  <a:srgbClr val="000000"/>
                </a:solidFill>
                <a:latin typeface="Inter"/>
                <a:ea typeface="Inter"/>
                <a:cs typeface="Inter"/>
                <a:sym typeface="Inter"/>
              </a:rPr>
              <a:t>Trauma Neurosis yaitu Gangguan pada sistem saraf akibat benturan/tekanan fisik ekstrem yang berdampak pada fisik dan psikis.</a:t>
            </a:r>
          </a:p>
          <a:p>
            <a:pPr algn="just">
              <a:lnSpc>
                <a:spcPts val="3887"/>
              </a:lnSpc>
            </a:pPr>
            <a:endParaRPr lang="en-US" sz="2776">
              <a:solidFill>
                <a:srgbClr val="000000"/>
              </a:solidFill>
              <a:latin typeface="Inter"/>
              <a:ea typeface="Inter"/>
              <a:cs typeface="Inter"/>
              <a:sym typeface="Inter"/>
            </a:endParaRPr>
          </a:p>
          <a:p>
            <a:pPr algn="just">
              <a:lnSpc>
                <a:spcPts val="3887"/>
              </a:lnSpc>
            </a:pPr>
            <a:r>
              <a:rPr lang="en-US" sz="2776">
                <a:solidFill>
                  <a:srgbClr val="000000"/>
                </a:solidFill>
                <a:latin typeface="Inter"/>
                <a:ea typeface="Inter"/>
                <a:cs typeface="Inter"/>
                <a:sym typeface="Inter"/>
              </a:rPr>
              <a:t>2. Pendekatan Psikoanalisis Sigmund Freud yaitu kepribadian manusia terdiri dari id, ego, dan   superego yang memengaruhi respons dan konflik batin.</a:t>
            </a:r>
          </a:p>
          <a:p>
            <a:pPr algn="just">
              <a:lnSpc>
                <a:spcPts val="3887"/>
              </a:lnSpc>
            </a:pPr>
            <a:endParaRPr lang="en-US" sz="2776">
              <a:solidFill>
                <a:srgbClr val="000000"/>
              </a:solidFill>
              <a:latin typeface="Inter"/>
              <a:ea typeface="Inter"/>
              <a:cs typeface="Inter"/>
              <a:sym typeface="Inter"/>
            </a:endParaRP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KAJIAN TEORI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1028700" y="3601071"/>
            <a:ext cx="16230600" cy="6787465"/>
          </a:xfrm>
          <a:prstGeom prst="rect">
            <a:avLst/>
          </a:prstGeom>
        </p:spPr>
        <p:txBody>
          <a:bodyPr lIns="0" tIns="0" rIns="0" bIns="0" rtlCol="0" anchor="t">
            <a:spAutoFit/>
          </a:bodyPr>
          <a:lstStyle/>
          <a:p>
            <a:pPr marL="599544" lvl="1" indent="-299772" algn="just">
              <a:lnSpc>
                <a:spcPts val="3887"/>
              </a:lnSpc>
              <a:buFont typeface="Arial"/>
              <a:buChar char="•"/>
            </a:pPr>
            <a:r>
              <a:rPr lang="en-US" sz="2776">
                <a:solidFill>
                  <a:srgbClr val="000000"/>
                </a:solidFill>
                <a:latin typeface="Inter"/>
                <a:ea typeface="Inter"/>
                <a:cs typeface="Inter"/>
                <a:sym typeface="Inter"/>
              </a:rPr>
              <a:t>Pendekatan: Kualitatif deskriptif</a:t>
            </a:r>
          </a:p>
          <a:p>
            <a:pPr marL="599544" lvl="1" indent="-299772" algn="just">
              <a:lnSpc>
                <a:spcPts val="3887"/>
              </a:lnSpc>
              <a:buFont typeface="Arial"/>
              <a:buChar char="•"/>
            </a:pPr>
            <a:r>
              <a:rPr lang="en-US" sz="2776">
                <a:solidFill>
                  <a:srgbClr val="000000"/>
                </a:solidFill>
                <a:latin typeface="Inter"/>
                <a:ea typeface="Inter"/>
                <a:cs typeface="Inter"/>
                <a:sym typeface="Inter"/>
              </a:rPr>
              <a:t>Metode analisis: Psikoanalisis Sigmund Freud (Id, Ego, Superego)</a:t>
            </a:r>
          </a:p>
          <a:p>
            <a:pPr marL="599544" lvl="1" indent="-299772" algn="just">
              <a:lnSpc>
                <a:spcPts val="3887"/>
              </a:lnSpc>
              <a:buFont typeface="Arial"/>
              <a:buChar char="•"/>
            </a:pPr>
            <a:r>
              <a:rPr lang="en-US" sz="2776">
                <a:solidFill>
                  <a:srgbClr val="000000"/>
                </a:solidFill>
                <a:latin typeface="Inter"/>
                <a:ea typeface="Inter"/>
                <a:cs typeface="Inter"/>
                <a:sym typeface="Inter"/>
              </a:rPr>
              <a:t>Data penelitian: Kalimat dalam Novel Kidung Rindu di Tapal Batas</a:t>
            </a:r>
          </a:p>
          <a:p>
            <a:pPr marL="599544" lvl="1" indent="-299772" algn="just">
              <a:lnSpc>
                <a:spcPts val="3887"/>
              </a:lnSpc>
              <a:buFont typeface="Arial"/>
              <a:buChar char="•"/>
            </a:pPr>
            <a:r>
              <a:rPr lang="en-US" sz="2776">
                <a:solidFill>
                  <a:srgbClr val="000000"/>
                </a:solidFill>
                <a:latin typeface="Inter"/>
                <a:ea typeface="Inter"/>
                <a:cs typeface="Inter"/>
                <a:sym typeface="Inter"/>
              </a:rPr>
              <a:t>Sumber data: Novel Kidung Rindu di Tapal Batas karya Aguk Irawan (2015)</a:t>
            </a:r>
          </a:p>
          <a:p>
            <a:pPr marL="599544" lvl="1" indent="-299772" algn="just">
              <a:lnSpc>
                <a:spcPts val="3887"/>
              </a:lnSpc>
              <a:buFont typeface="Arial"/>
              <a:buChar char="•"/>
            </a:pPr>
            <a:r>
              <a:rPr lang="en-US" sz="2776">
                <a:solidFill>
                  <a:srgbClr val="000000"/>
                </a:solidFill>
                <a:latin typeface="Inter"/>
                <a:ea typeface="Inter"/>
                <a:cs typeface="Inter"/>
                <a:sym typeface="Inter"/>
              </a:rPr>
              <a:t>Fokus penelitian: Trauma psikologis (Id, Ego, Superego), Trauma neurosis (Id, Ego, Superego)</a:t>
            </a:r>
          </a:p>
          <a:p>
            <a:pPr marL="599544" lvl="1" indent="-299772" algn="just">
              <a:lnSpc>
                <a:spcPts val="3887"/>
              </a:lnSpc>
              <a:buFont typeface="Arial"/>
              <a:buChar char="•"/>
            </a:pPr>
            <a:r>
              <a:rPr lang="en-US" sz="2776">
                <a:solidFill>
                  <a:srgbClr val="000000"/>
                </a:solidFill>
                <a:latin typeface="Inter"/>
                <a:ea typeface="Inter"/>
                <a:cs typeface="Inter"/>
                <a:sym typeface="Inter"/>
              </a:rPr>
              <a:t>Teknik pengumpulan data: Membaca novel, Mencatat data relevan, Menyeleksi data berdasarkan jenis trauma, Mendeskripsikan data</a:t>
            </a:r>
          </a:p>
          <a:p>
            <a:pPr marL="599544" lvl="1" indent="-299772" algn="just">
              <a:lnSpc>
                <a:spcPts val="3887"/>
              </a:lnSpc>
              <a:buFont typeface="Arial"/>
              <a:buChar char="•"/>
            </a:pPr>
            <a:r>
              <a:rPr lang="en-US" sz="2776">
                <a:solidFill>
                  <a:srgbClr val="000000"/>
                </a:solidFill>
                <a:latin typeface="Inter"/>
                <a:ea typeface="Inter"/>
                <a:cs typeface="Inter"/>
                <a:sym typeface="Inter"/>
              </a:rPr>
              <a:t>Instrumen penelitian: Tabel pengumpulan data</a:t>
            </a:r>
          </a:p>
          <a:p>
            <a:pPr marL="599544" lvl="1" indent="-299772" algn="just">
              <a:lnSpc>
                <a:spcPts val="3887"/>
              </a:lnSpc>
              <a:buFont typeface="Arial"/>
              <a:buChar char="•"/>
            </a:pPr>
            <a:r>
              <a:rPr lang="en-US" sz="2776">
                <a:solidFill>
                  <a:srgbClr val="000000"/>
                </a:solidFill>
                <a:latin typeface="Inter"/>
                <a:ea typeface="Inter"/>
                <a:cs typeface="Inter"/>
                <a:sym typeface="Inter"/>
              </a:rPr>
              <a:t>Teknik analisis data: Mengelompokkan trauma (psikologis &amp; neurosis), Mengklasifikasi Id, Ego, Superego, Menafsirkan hubungan kepribadian, Mendeskripsikan makna data</a:t>
            </a:r>
          </a:p>
          <a:p>
            <a:pPr marL="599544" lvl="1" indent="-299772" algn="just">
              <a:lnSpc>
                <a:spcPts val="3887"/>
              </a:lnSpc>
              <a:buFont typeface="Arial"/>
              <a:buChar char="•"/>
            </a:pPr>
            <a:r>
              <a:rPr lang="en-US" sz="2776">
                <a:solidFill>
                  <a:srgbClr val="000000"/>
                </a:solidFill>
                <a:latin typeface="Inter"/>
                <a:ea typeface="Inter"/>
                <a:cs typeface="Inter"/>
                <a:sym typeface="Inter"/>
              </a:rPr>
              <a:t>Keabsahan data: Ketekunan pengamatan</a:t>
            </a:r>
          </a:p>
          <a:p>
            <a:pPr algn="just">
              <a:lnSpc>
                <a:spcPts val="3887"/>
              </a:lnSpc>
            </a:pPr>
            <a:endParaRPr lang="en-US" sz="2776">
              <a:solidFill>
                <a:srgbClr val="000000"/>
              </a:solidFill>
              <a:latin typeface="Inter"/>
              <a:ea typeface="Inter"/>
              <a:cs typeface="Inter"/>
              <a:sym typeface="Inter"/>
            </a:endParaRPr>
          </a:p>
          <a:p>
            <a:pPr algn="just">
              <a:lnSpc>
                <a:spcPts val="3887"/>
              </a:lnSpc>
            </a:pPr>
            <a:endParaRPr lang="en-US" sz="2776">
              <a:solidFill>
                <a:srgbClr val="000000"/>
              </a:solidFill>
              <a:latin typeface="Inter"/>
              <a:ea typeface="Inter"/>
              <a:cs typeface="Inter"/>
              <a:sym typeface="Inter"/>
            </a:endParaRPr>
          </a:p>
          <a:p>
            <a:pPr algn="just">
              <a:lnSpc>
                <a:spcPts val="3887"/>
              </a:lnSpc>
            </a:pPr>
            <a:endParaRPr lang="en-US" sz="2776">
              <a:solidFill>
                <a:srgbClr val="000000"/>
              </a:solidFill>
              <a:latin typeface="Inter"/>
              <a:ea typeface="Inter"/>
              <a:cs typeface="Inter"/>
              <a:sym typeface="Inter"/>
            </a:endParaRP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METODE PENELITIAN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1028700" y="3352256"/>
            <a:ext cx="16230600" cy="7759015"/>
          </a:xfrm>
          <a:prstGeom prst="rect">
            <a:avLst/>
          </a:prstGeom>
        </p:spPr>
        <p:txBody>
          <a:bodyPr lIns="0" tIns="0" rIns="0" bIns="0" rtlCol="0" anchor="t">
            <a:spAutoFit/>
          </a:bodyPr>
          <a:lstStyle/>
          <a:p>
            <a:pPr algn="just">
              <a:lnSpc>
                <a:spcPts val="3887"/>
              </a:lnSpc>
            </a:pPr>
            <a:r>
              <a:rPr lang="en-US" sz="2776">
                <a:solidFill>
                  <a:srgbClr val="000000"/>
                </a:solidFill>
                <a:latin typeface="Inter"/>
                <a:ea typeface="Inter"/>
                <a:cs typeface="Inter"/>
                <a:sym typeface="Inter"/>
              </a:rPr>
              <a:t>Penelitian ini menganalisis trauma dalam Novel Kidung Rindu di Tapal Batas karya Aguk Irawan dengan menggunakan teori trauma Fatmah K. &amp; Diah Retno Ningsih, yang membagi trauma menjadi dua: trauma psikologis dan trauma neurosis. Analisis ini dipadukan dengan pendekatan Psikoanalisis Sigmund Freud untuk melihat bagaimana Id, Ego, dan Superego bekerja ketika tokoh menghadapi situasi traumatis.</a:t>
            </a:r>
          </a:p>
          <a:p>
            <a:pPr algn="just">
              <a:lnSpc>
                <a:spcPts val="3887"/>
              </a:lnSpc>
            </a:pPr>
            <a:r>
              <a:rPr lang="en-US" sz="2776">
                <a:solidFill>
                  <a:srgbClr val="000000"/>
                </a:solidFill>
                <a:latin typeface="Inter"/>
                <a:ea typeface="Inter"/>
                <a:cs typeface="Inter"/>
                <a:sym typeface="Inter"/>
              </a:rPr>
              <a:t>    Contoh Data Kutipan:</a:t>
            </a:r>
          </a:p>
          <a:p>
            <a:pPr algn="just">
              <a:lnSpc>
                <a:spcPts val="3887"/>
              </a:lnSpc>
            </a:pPr>
            <a:r>
              <a:rPr lang="en-US" sz="2776">
                <a:solidFill>
                  <a:srgbClr val="000000"/>
                </a:solidFill>
                <a:latin typeface="Inter"/>
                <a:ea typeface="Inter"/>
                <a:cs typeface="Inter"/>
                <a:sym typeface="Inter"/>
              </a:rPr>
              <a:t>    “Bibir-bibir pun tercekat dalam ketegangan begitu rupa.”</a:t>
            </a:r>
          </a:p>
          <a:p>
            <a:pPr algn="just">
              <a:lnSpc>
                <a:spcPts val="3887"/>
              </a:lnSpc>
            </a:pPr>
            <a:r>
              <a:rPr lang="en-US" sz="2776">
                <a:solidFill>
                  <a:srgbClr val="000000"/>
                </a:solidFill>
                <a:latin typeface="Inter"/>
                <a:ea typeface="Inter"/>
                <a:cs typeface="Inter"/>
                <a:sym typeface="Inter"/>
              </a:rPr>
              <a:t>Penjelasan (Fokus: Id)</a:t>
            </a:r>
          </a:p>
          <a:p>
            <a:pPr algn="just">
              <a:lnSpc>
                <a:spcPts val="3887"/>
              </a:lnSpc>
            </a:pPr>
            <a:r>
              <a:rPr lang="en-US" sz="2776">
                <a:solidFill>
                  <a:srgbClr val="000000"/>
                </a:solidFill>
                <a:latin typeface="Inter"/>
                <a:ea typeface="Inter"/>
                <a:cs typeface="Inter"/>
                <a:sym typeface="Inter"/>
              </a:rPr>
              <a:t>Kalimat “bibir-bibir pun tercekat dalam ketegangan begitu rupa” menunjukkan trauma psikologis berupa kecemasan dan ketegangan ekstrem. Tubuh membeku sebagai tanda ketakutan mendalam dan hilangnya kendali emosional akibat tekanan kuat. Id tampak melalui dorongan bawah sadar yang membuat tokoh membeku secara spontan. Reaksi refleks tanpa berpikir ini merupakan insting bertahan hidup untuk menghindari ancaman yang dirasakan.</a:t>
            </a:r>
          </a:p>
          <a:p>
            <a:pPr algn="just">
              <a:lnSpc>
                <a:spcPts val="3887"/>
              </a:lnSpc>
            </a:pPr>
            <a:endParaRPr lang="en-US" sz="2776">
              <a:solidFill>
                <a:srgbClr val="000000"/>
              </a:solidFill>
              <a:latin typeface="Inter"/>
              <a:ea typeface="Inter"/>
              <a:cs typeface="Inter"/>
              <a:sym typeface="Inter"/>
            </a:endParaRPr>
          </a:p>
          <a:p>
            <a:pPr algn="just">
              <a:lnSpc>
                <a:spcPts val="3887"/>
              </a:lnSpc>
            </a:pPr>
            <a:endParaRPr lang="en-US" sz="2776">
              <a:solidFill>
                <a:srgbClr val="000000"/>
              </a:solidFill>
              <a:latin typeface="Inter"/>
              <a:ea typeface="Inter"/>
              <a:cs typeface="Inter"/>
              <a:sym typeface="Inter"/>
            </a:endParaRPr>
          </a:p>
          <a:p>
            <a:pPr algn="just">
              <a:lnSpc>
                <a:spcPts val="3887"/>
              </a:lnSpc>
            </a:pPr>
            <a:endParaRPr lang="en-US" sz="2776">
              <a:solidFill>
                <a:srgbClr val="000000"/>
              </a:solidFill>
              <a:latin typeface="Inter"/>
              <a:ea typeface="Inter"/>
              <a:cs typeface="Inter"/>
              <a:sym typeface="Inter"/>
            </a:endParaRP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HASIL DAN PEMBAHASAN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1028700" y="3820146"/>
            <a:ext cx="16230600" cy="3387040"/>
          </a:xfrm>
          <a:prstGeom prst="rect">
            <a:avLst/>
          </a:prstGeom>
        </p:spPr>
        <p:txBody>
          <a:bodyPr lIns="0" tIns="0" rIns="0" bIns="0" rtlCol="0" anchor="t">
            <a:spAutoFit/>
          </a:bodyPr>
          <a:lstStyle/>
          <a:p>
            <a:pPr algn="just">
              <a:lnSpc>
                <a:spcPts val="3887"/>
              </a:lnSpc>
            </a:pPr>
            <a:r>
              <a:rPr lang="en-US" sz="2776">
                <a:solidFill>
                  <a:srgbClr val="000000"/>
                </a:solidFill>
                <a:latin typeface="Inter"/>
                <a:ea typeface="Inter"/>
                <a:cs typeface="Inter"/>
                <a:sym typeface="Inter"/>
              </a:rPr>
              <a:t>Penelitian ini menyimpulkan bahwa novel Kidung Rindu di Tapal Batas merepresentasikan dua bentuk trauma, yaitu trauma psikologis dan trauma neurosis. Melalui pendekatan psikoanalisis Freud, terlihat bahwa id, ego, dan superego berperan dalam membentuk respons tokoh terhadap pengalaman traumatis. Trauma dalam novel tidak hanya menggambarkan penderitaan, tetapi juga perjuangan batin tokoh untuk memulihkan diri. Penelitian ini berkontribusi pada kajian psikologi sastra dan dapat menjadi rujukan dalam pembelajaran untuk memahami kondisi psikologis tokoh dalam karya sastra.</a:t>
            </a: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SIMPULAN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1028700" y="3820146"/>
            <a:ext cx="16230600" cy="2415490"/>
          </a:xfrm>
          <a:prstGeom prst="rect">
            <a:avLst/>
          </a:prstGeom>
        </p:spPr>
        <p:txBody>
          <a:bodyPr lIns="0" tIns="0" rIns="0" bIns="0" rtlCol="0" anchor="t">
            <a:spAutoFit/>
          </a:bodyPr>
          <a:lstStyle/>
          <a:p>
            <a:pPr marL="599544" lvl="1" indent="-299772" algn="just">
              <a:lnSpc>
                <a:spcPts val="3887"/>
              </a:lnSpc>
              <a:buFont typeface="Arial"/>
              <a:buChar char="•"/>
            </a:pPr>
            <a:r>
              <a:rPr lang="en-US" sz="2776">
                <a:solidFill>
                  <a:srgbClr val="000000"/>
                </a:solidFill>
                <a:latin typeface="Inter"/>
                <a:ea typeface="Inter"/>
                <a:cs typeface="Inter"/>
                <a:sym typeface="Inter"/>
              </a:rPr>
              <a:t>Meneliti trauma tokoh menggunakan teori psikoanalisis lain, seperti Jung atau Lacan.</a:t>
            </a:r>
          </a:p>
          <a:p>
            <a:pPr marL="599544" lvl="1" indent="-299772" algn="just">
              <a:lnSpc>
                <a:spcPts val="3887"/>
              </a:lnSpc>
              <a:buFont typeface="Arial"/>
              <a:buChar char="•"/>
            </a:pPr>
            <a:r>
              <a:rPr lang="en-US" sz="2776">
                <a:solidFill>
                  <a:srgbClr val="000000"/>
                </a:solidFill>
                <a:latin typeface="Inter"/>
                <a:ea typeface="Inter"/>
                <a:cs typeface="Inter"/>
                <a:sym typeface="Inter"/>
              </a:rPr>
              <a:t>Meneliti hubungan antara pengalaman masa lalu tokoh dan munculnya konflik Id, Ego, dan Superego secara lebih mendalam.</a:t>
            </a:r>
          </a:p>
          <a:p>
            <a:pPr marL="599544" lvl="1" indent="-299772" algn="just">
              <a:lnSpc>
                <a:spcPts val="3887"/>
              </a:lnSpc>
              <a:buFont typeface="Arial"/>
              <a:buChar char="•"/>
            </a:pPr>
            <a:r>
              <a:rPr lang="en-US" sz="2776">
                <a:solidFill>
                  <a:srgbClr val="000000"/>
                </a:solidFill>
                <a:latin typeface="Inter"/>
                <a:ea typeface="Inter"/>
                <a:cs typeface="Inter"/>
                <a:sym typeface="Inter"/>
              </a:rPr>
              <a:t>Mengembangkan penelitian dengan mengkaji proses penanganan atau pemulihan trauma yang dialami tokoh menggunakan teori psikologi.</a:t>
            </a: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REKOMENDASI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TextBox 3"/>
          <p:cNvSpPr txBox="1"/>
          <p:nvPr/>
        </p:nvSpPr>
        <p:spPr>
          <a:xfrm>
            <a:off x="6680758" y="2121644"/>
            <a:ext cx="6961048" cy="396749"/>
          </a:xfrm>
          <a:prstGeom prst="rect">
            <a:avLst/>
          </a:prstGeom>
        </p:spPr>
        <p:txBody>
          <a:bodyPr lIns="0" tIns="0" rIns="0" bIns="0" rtlCol="0" anchor="t">
            <a:spAutoFit/>
          </a:bodyPr>
          <a:lstStyle/>
          <a:p>
            <a:pPr algn="ctr">
              <a:lnSpc>
                <a:spcPts val="3257"/>
              </a:lnSpc>
              <a:spcBef>
                <a:spcPct val="0"/>
              </a:spcBef>
            </a:pPr>
            <a:r>
              <a:rPr lang="en-US" sz="2326" b="1">
                <a:solidFill>
                  <a:srgbClr val="FFFFFF"/>
                </a:solidFill>
                <a:latin typeface="Inter Bold"/>
                <a:ea typeface="Inter Bold"/>
                <a:cs typeface="Inter Bold"/>
                <a:sym typeface="Inter Bold"/>
              </a:rPr>
              <a:t>Mempercepat Digitalisasi Sektor Kreatif</a:t>
            </a:r>
          </a:p>
        </p:txBody>
      </p:sp>
      <p:sp>
        <p:nvSpPr>
          <p:cNvPr id="4" name="TextBox 4"/>
          <p:cNvSpPr txBox="1"/>
          <p:nvPr/>
        </p:nvSpPr>
        <p:spPr>
          <a:xfrm>
            <a:off x="4577709" y="3896346"/>
            <a:ext cx="9132581" cy="3872815"/>
          </a:xfrm>
          <a:prstGeom prst="rect">
            <a:avLst/>
          </a:prstGeom>
        </p:spPr>
        <p:txBody>
          <a:bodyPr lIns="0" tIns="0" rIns="0" bIns="0" rtlCol="0" anchor="t">
            <a:spAutoFit/>
          </a:bodyPr>
          <a:lstStyle/>
          <a:p>
            <a:pPr marL="599544" lvl="1" indent="-299772" algn="just">
              <a:lnSpc>
                <a:spcPts val="3887"/>
              </a:lnSpc>
              <a:buFont typeface="Arial"/>
              <a:buChar char="•"/>
            </a:pPr>
            <a:r>
              <a:rPr lang="en-US" sz="2776">
                <a:solidFill>
                  <a:srgbClr val="000000"/>
                </a:solidFill>
                <a:latin typeface="Inter"/>
                <a:ea typeface="Inter"/>
                <a:cs typeface="Inter"/>
                <a:sym typeface="Inter"/>
              </a:rPr>
              <a:t>Penyusunan artikel sesuai template jurnal.</a:t>
            </a:r>
          </a:p>
          <a:p>
            <a:pPr marL="599544" lvl="1" indent="-299772" algn="just">
              <a:lnSpc>
                <a:spcPts val="3887"/>
              </a:lnSpc>
              <a:buFont typeface="Arial"/>
              <a:buChar char="•"/>
            </a:pPr>
            <a:r>
              <a:rPr lang="en-US" sz="2776">
                <a:solidFill>
                  <a:srgbClr val="000000"/>
                </a:solidFill>
                <a:latin typeface="Inter"/>
                <a:ea typeface="Inter"/>
                <a:cs typeface="Inter"/>
                <a:sym typeface="Inter"/>
              </a:rPr>
              <a:t>Submit ke sistem jurnal.</a:t>
            </a:r>
          </a:p>
          <a:p>
            <a:pPr marL="599544" lvl="1" indent="-299772" algn="just">
              <a:lnSpc>
                <a:spcPts val="3887"/>
              </a:lnSpc>
              <a:buFont typeface="Arial"/>
              <a:buChar char="•"/>
            </a:pPr>
            <a:r>
              <a:rPr lang="en-US" sz="2776">
                <a:solidFill>
                  <a:srgbClr val="000000"/>
                </a:solidFill>
                <a:latin typeface="Inter"/>
                <a:ea typeface="Inter"/>
                <a:cs typeface="Inter"/>
                <a:sym typeface="Inter"/>
              </a:rPr>
              <a:t>Screening editor (cek kesesuaian topik &amp; plagiasi).</a:t>
            </a:r>
          </a:p>
          <a:p>
            <a:pPr marL="599544" lvl="1" indent="-299772" algn="just">
              <a:lnSpc>
                <a:spcPts val="3887"/>
              </a:lnSpc>
              <a:buFont typeface="Arial"/>
              <a:buChar char="•"/>
            </a:pPr>
            <a:r>
              <a:rPr lang="en-US" sz="2776">
                <a:solidFill>
                  <a:srgbClr val="000000"/>
                </a:solidFill>
                <a:latin typeface="Inter"/>
                <a:ea typeface="Inter"/>
                <a:cs typeface="Inter"/>
                <a:sym typeface="Inter"/>
              </a:rPr>
              <a:t>Review oleh reviewer (1-2 kali).</a:t>
            </a:r>
          </a:p>
          <a:p>
            <a:pPr marL="599544" lvl="1" indent="-299772" algn="just">
              <a:lnSpc>
                <a:spcPts val="3887"/>
              </a:lnSpc>
              <a:buFont typeface="Arial"/>
              <a:buChar char="•"/>
            </a:pPr>
            <a:r>
              <a:rPr lang="en-US" sz="2776">
                <a:solidFill>
                  <a:srgbClr val="000000"/>
                </a:solidFill>
                <a:latin typeface="Inter"/>
                <a:ea typeface="Inter"/>
                <a:cs typeface="Inter"/>
                <a:sym typeface="Inter"/>
              </a:rPr>
              <a:t>Revisi artikel sesuai masukan reviewer.</a:t>
            </a:r>
          </a:p>
          <a:p>
            <a:pPr marL="599544" lvl="1" indent="-299772" algn="just">
              <a:lnSpc>
                <a:spcPts val="3887"/>
              </a:lnSpc>
              <a:buFont typeface="Arial"/>
              <a:buChar char="•"/>
            </a:pPr>
            <a:r>
              <a:rPr lang="en-US" sz="2776">
                <a:solidFill>
                  <a:srgbClr val="000000"/>
                </a:solidFill>
                <a:latin typeface="Inter"/>
                <a:ea typeface="Inter"/>
                <a:cs typeface="Inter"/>
                <a:sym typeface="Inter"/>
              </a:rPr>
              <a:t>Final acceptance dari editor.</a:t>
            </a:r>
          </a:p>
          <a:p>
            <a:pPr marL="599544" lvl="1" indent="-299772" algn="just">
              <a:lnSpc>
                <a:spcPts val="3887"/>
              </a:lnSpc>
              <a:buFont typeface="Arial"/>
              <a:buChar char="•"/>
            </a:pPr>
            <a:r>
              <a:rPr lang="en-US" sz="2776">
                <a:solidFill>
                  <a:srgbClr val="000000"/>
                </a:solidFill>
                <a:latin typeface="Inter"/>
                <a:ea typeface="Inter"/>
                <a:cs typeface="Inter"/>
                <a:sym typeface="Inter"/>
              </a:rPr>
              <a:t>Layouting &amp; proofreading oleh tim jurnal.</a:t>
            </a:r>
          </a:p>
          <a:p>
            <a:pPr marL="599544" lvl="1" indent="-299772" algn="just">
              <a:lnSpc>
                <a:spcPts val="3887"/>
              </a:lnSpc>
              <a:buFont typeface="Arial"/>
              <a:buChar char="•"/>
            </a:pPr>
            <a:r>
              <a:rPr lang="en-US" sz="2776">
                <a:solidFill>
                  <a:srgbClr val="000000"/>
                </a:solidFill>
                <a:latin typeface="Inter"/>
                <a:ea typeface="Inter"/>
                <a:cs typeface="Inter"/>
                <a:sym typeface="Inter"/>
              </a:rPr>
              <a:t>Artikel terbit dalam edisi jurnal.</a:t>
            </a:r>
          </a:p>
        </p:txBody>
      </p:sp>
      <p:grpSp>
        <p:nvGrpSpPr>
          <p:cNvPr id="5" name="Group 5"/>
          <p:cNvGrpSpPr/>
          <p:nvPr/>
        </p:nvGrpSpPr>
        <p:grpSpPr>
          <a:xfrm rot="-10800000">
            <a:off x="-1544616" y="-1100074"/>
            <a:ext cx="20281036" cy="2481218"/>
            <a:chOff x="0" y="0"/>
            <a:chExt cx="5341507" cy="653489"/>
          </a:xfrm>
        </p:grpSpPr>
        <p:sp>
          <p:nvSpPr>
            <p:cNvPr id="6" name="Freeform 6"/>
            <p:cNvSpPr/>
            <p:nvPr/>
          </p:nvSpPr>
          <p:spPr>
            <a:xfrm>
              <a:off x="0" y="0"/>
              <a:ext cx="5341508" cy="653489"/>
            </a:xfrm>
            <a:custGeom>
              <a:avLst/>
              <a:gdLst/>
              <a:ahLst/>
              <a:cxnLst/>
              <a:rect l="l" t="t" r="r" b="b"/>
              <a:pathLst>
                <a:path w="5341508" h="653489">
                  <a:moveTo>
                    <a:pt x="0" y="0"/>
                  </a:moveTo>
                  <a:lnTo>
                    <a:pt x="5341508" y="0"/>
                  </a:lnTo>
                  <a:lnTo>
                    <a:pt x="5341508" y="653489"/>
                  </a:lnTo>
                  <a:lnTo>
                    <a:pt x="0" y="653489"/>
                  </a:lnTo>
                  <a:close/>
                </a:path>
              </a:pathLst>
            </a:custGeom>
            <a:gradFill rotWithShape="1">
              <a:gsLst>
                <a:gs pos="0">
                  <a:srgbClr val="0D6EBF">
                    <a:alpha val="100000"/>
                  </a:srgbClr>
                </a:gs>
                <a:gs pos="100000">
                  <a:srgbClr val="330674">
                    <a:alpha val="100000"/>
                  </a:srgbClr>
                </a:gs>
              </a:gsLst>
              <a:lin ang="0"/>
            </a:gradFill>
          </p:spPr>
        </p:sp>
        <p:sp>
          <p:nvSpPr>
            <p:cNvPr id="7" name="TextBox 7"/>
            <p:cNvSpPr txBox="1"/>
            <p:nvPr/>
          </p:nvSpPr>
          <p:spPr>
            <a:xfrm>
              <a:off x="0" y="-38100"/>
              <a:ext cx="5341507" cy="69158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3621" y="10001232"/>
            <a:ext cx="20146168" cy="1820030"/>
            <a:chOff x="0" y="0"/>
            <a:chExt cx="5305987" cy="479349"/>
          </a:xfrm>
        </p:grpSpPr>
        <p:sp>
          <p:nvSpPr>
            <p:cNvPr id="9" name="Freeform 9"/>
            <p:cNvSpPr/>
            <p:nvPr/>
          </p:nvSpPr>
          <p:spPr>
            <a:xfrm>
              <a:off x="0" y="0"/>
              <a:ext cx="5305987" cy="479349"/>
            </a:xfrm>
            <a:custGeom>
              <a:avLst/>
              <a:gdLst/>
              <a:ahLst/>
              <a:cxnLst/>
              <a:rect l="l" t="t" r="r" b="b"/>
              <a:pathLst>
                <a:path w="5305987" h="479349">
                  <a:moveTo>
                    <a:pt x="0" y="0"/>
                  </a:moveTo>
                  <a:lnTo>
                    <a:pt x="5305987" y="0"/>
                  </a:lnTo>
                  <a:lnTo>
                    <a:pt x="5305987" y="479349"/>
                  </a:lnTo>
                  <a:lnTo>
                    <a:pt x="0" y="479349"/>
                  </a:lnTo>
                  <a:close/>
                </a:path>
              </a:pathLst>
            </a:custGeom>
            <a:gradFill rotWithShape="1">
              <a:gsLst>
                <a:gs pos="0">
                  <a:srgbClr val="0D6EBF">
                    <a:alpha val="100000"/>
                  </a:srgbClr>
                </a:gs>
                <a:gs pos="100000">
                  <a:srgbClr val="330674">
                    <a:alpha val="100000"/>
                  </a:srgbClr>
                </a:gs>
              </a:gsLst>
              <a:lin ang="0"/>
            </a:gradFill>
          </p:spPr>
        </p:sp>
        <p:sp>
          <p:nvSpPr>
            <p:cNvPr id="10" name="TextBox 10"/>
            <p:cNvSpPr txBox="1"/>
            <p:nvPr/>
          </p:nvSpPr>
          <p:spPr>
            <a:xfrm>
              <a:off x="0" y="-38100"/>
              <a:ext cx="5305987" cy="51744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28725" y="211244"/>
            <a:ext cx="1944990" cy="708236"/>
          </a:xfrm>
          <a:prstGeom prst="rect">
            <a:avLst/>
          </a:prstGeom>
        </p:spPr>
        <p:txBody>
          <a:bodyPr lIns="0" tIns="0" rIns="0" bIns="0" rtlCol="0" anchor="t">
            <a:spAutoFit/>
          </a:bodyPr>
          <a:lstStyle/>
          <a:p>
            <a:pPr algn="just">
              <a:lnSpc>
                <a:spcPts val="1913"/>
              </a:lnSpc>
              <a:spcBef>
                <a:spcPct val="0"/>
              </a:spcBef>
            </a:pPr>
            <a:r>
              <a:rPr lang="en-US" sz="1366" b="1">
                <a:solidFill>
                  <a:srgbClr val="FFFFFF"/>
                </a:solidFill>
                <a:latin typeface="Inter Bold"/>
                <a:ea typeface="Inter Bold"/>
                <a:cs typeface="Inter Bold"/>
                <a:sym typeface="Inter Bold"/>
              </a:rPr>
              <a:t>UNIVERSITAS MUHAMMADIYAH JEMBER</a:t>
            </a:r>
          </a:p>
        </p:txBody>
      </p:sp>
      <p:sp>
        <p:nvSpPr>
          <p:cNvPr id="12" name="Freeform 12"/>
          <p:cNvSpPr/>
          <p:nvPr/>
        </p:nvSpPr>
        <p:spPr>
          <a:xfrm>
            <a:off x="294177" y="294429"/>
            <a:ext cx="734523" cy="538205"/>
          </a:xfrm>
          <a:custGeom>
            <a:avLst/>
            <a:gdLst/>
            <a:ahLst/>
            <a:cxnLst/>
            <a:rect l="l" t="t" r="r" b="b"/>
            <a:pathLst>
              <a:path w="734523" h="538205">
                <a:moveTo>
                  <a:pt x="0" y="0"/>
                </a:moveTo>
                <a:lnTo>
                  <a:pt x="734523" y="0"/>
                </a:lnTo>
                <a:lnTo>
                  <a:pt x="734523" y="538205"/>
                </a:lnTo>
                <a:lnTo>
                  <a:pt x="0" y="538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712529" y="211244"/>
            <a:ext cx="2316465" cy="946361"/>
          </a:xfrm>
          <a:prstGeom prst="rect">
            <a:avLst/>
          </a:prstGeom>
        </p:spPr>
        <p:txBody>
          <a:bodyPr lIns="0" tIns="0" rIns="0" bIns="0" rtlCol="0" anchor="t">
            <a:spAutoFit/>
          </a:bodyPr>
          <a:lstStyle/>
          <a:p>
            <a:pPr algn="ctr">
              <a:lnSpc>
                <a:spcPts val="1913"/>
              </a:lnSpc>
            </a:pPr>
            <a:r>
              <a:rPr lang="en-US" sz="1366" b="1">
                <a:solidFill>
                  <a:srgbClr val="FFFFFF"/>
                </a:solidFill>
                <a:latin typeface="Inter Bold"/>
                <a:ea typeface="Inter Bold"/>
                <a:cs typeface="Inter Bold"/>
                <a:sym typeface="Inter Bold"/>
              </a:rPr>
              <a:t>FAKULTAS KEGURUAN DAN ILMU PENDIDIKAN</a:t>
            </a:r>
          </a:p>
          <a:p>
            <a:pPr algn="ctr">
              <a:lnSpc>
                <a:spcPts val="1913"/>
              </a:lnSpc>
            </a:pPr>
            <a:endParaRPr lang="en-US" sz="1366" b="1">
              <a:solidFill>
                <a:srgbClr val="FFFFFF"/>
              </a:solidFill>
              <a:latin typeface="Inter Bold"/>
              <a:ea typeface="Inter Bold"/>
              <a:cs typeface="Inter Bold"/>
              <a:sym typeface="Inter Bold"/>
            </a:endParaRPr>
          </a:p>
          <a:p>
            <a:pPr algn="ctr">
              <a:lnSpc>
                <a:spcPts val="1913"/>
              </a:lnSpc>
              <a:spcBef>
                <a:spcPct val="0"/>
              </a:spcBef>
            </a:pPr>
            <a:r>
              <a:rPr lang="en-US" sz="1366" b="1">
                <a:solidFill>
                  <a:srgbClr val="FFFFFF"/>
                </a:solidFill>
                <a:latin typeface="Inter Bold"/>
                <a:ea typeface="Inter Bold"/>
                <a:cs typeface="Inter Bold"/>
                <a:sym typeface="Inter Bold"/>
              </a:rPr>
              <a:t>PBSI</a:t>
            </a:r>
          </a:p>
        </p:txBody>
      </p:sp>
      <p:sp>
        <p:nvSpPr>
          <p:cNvPr id="14" name="TextBox 14"/>
          <p:cNvSpPr txBox="1"/>
          <p:nvPr/>
        </p:nvSpPr>
        <p:spPr>
          <a:xfrm>
            <a:off x="2914932" y="1711939"/>
            <a:ext cx="13055674" cy="1450981"/>
          </a:xfrm>
          <a:prstGeom prst="rect">
            <a:avLst/>
          </a:prstGeom>
        </p:spPr>
        <p:txBody>
          <a:bodyPr lIns="0" tIns="0" rIns="0" bIns="0" rtlCol="0" anchor="t">
            <a:spAutoFit/>
          </a:bodyPr>
          <a:lstStyle/>
          <a:p>
            <a:pPr algn="ctr">
              <a:lnSpc>
                <a:spcPts val="11899"/>
              </a:lnSpc>
              <a:spcBef>
                <a:spcPct val="0"/>
              </a:spcBef>
            </a:pPr>
            <a:r>
              <a:rPr lang="en-US" sz="8499">
                <a:solidFill>
                  <a:srgbClr val="002772"/>
                </a:solidFill>
                <a:latin typeface="League Gothic"/>
                <a:ea typeface="League Gothic"/>
                <a:cs typeface="League Gothic"/>
                <a:sym typeface="League Gothic"/>
              </a:rPr>
              <a:t>PROSES PUBLIKASI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916</Words>
  <Application>Microsoft Office PowerPoint</Application>
  <PresentationFormat>Custom</PresentationFormat>
  <Paragraphs>113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League Spartan</vt:lpstr>
      <vt:lpstr>Inter Bold</vt:lpstr>
      <vt:lpstr>League Gothic</vt:lpstr>
      <vt:lpstr>Calibri</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dan Putih Modern Penggerak Inovasi Dalam Ekonomi Kreatif Presentasi</dc:title>
  <dc:creator>NOVI</dc:creator>
  <cp:lastModifiedBy>Novi Afriliya</cp:lastModifiedBy>
  <cp:revision>3</cp:revision>
  <dcterms:created xsi:type="dcterms:W3CDTF">2006-08-16T00:00:00Z</dcterms:created>
  <dcterms:modified xsi:type="dcterms:W3CDTF">2026-01-25T23:36:18Z</dcterms:modified>
  <dc:identifier>DAG6DdpQZc8</dc:identifier>
</cp:coreProperties>
</file>