
<file path=[Content_Types].xml><?xml version="1.0" encoding="utf-8"?>
<Types xmlns="http://schemas.openxmlformats.org/package/2006/content-types">
  <Default ContentType="application/x-fontdata" Extension="fntdata"/>
  <Default ContentType="image/jpeg" Extension="jpeg"/>
  <Default ContentType="image/png" Extension="png"/>
  <Default ContentType="application/vnd.openxmlformats-package.relationships+xml" Extension="rels"/>
  <Default ContentType="image/svg+xml" Extension="svg"/>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embedTrueTypeFonts="true">
  <p:sldMasterIdLst>
    <p:sldMasterId id="2147483648" r:id="rId1"/>
  </p:sldMasterIdLst>
  <p:sldIdLst>
    <p:sldId id="256" r:id="rId6"/>
    <p:sldId id="257" r:id="rId7"/>
    <p:sldId id="258" r:id="rId8"/>
    <p:sldId id="259" r:id="rId9"/>
    <p:sldId id="260" r:id="rId10"/>
    <p:sldId id="261" r:id="rId11"/>
    <p:sldId id="262" r:id="rId12"/>
    <p:sldId id="263" r:id="rId13"/>
    <p:sldId id="264" r:id="rId14"/>
    <p:sldId id="265" r:id="rId15"/>
  </p:sldIdLst>
  <p:sldSz cx="18288000" cy="10287000"/>
  <p:notesSz cx="6858000" cy="9144000"/>
  <p:embeddedFontLst>
    <p:embeddedFont>
      <p:font typeface="Poppins" charset="1" panose="00000500000000000000"/>
      <p:regular r:id="rId16"/>
    </p:embeddedFont>
    <p:embeddedFont>
      <p:font typeface="Poppins Bold" charset="1" panose="00000800000000000000"/>
      <p:regular r:id="rId17"/>
    </p:embeddedFont>
    <p:embeddedFont>
      <p:font typeface="Poppins Semi-Bold" charset="1" panose="00000700000000000000"/>
      <p:regular r:id="rId18"/>
    </p:embeddedFont>
    <p:embeddedFont>
      <p:font typeface="Poppins Heavy" charset="1" panose="00000A00000000000000"/>
      <p:regular r:id="rId19"/>
    </p:embeddedFont>
    <p:embeddedFont>
      <p:font typeface="Open Sans Bold" charset="1" panose="020B0806030504020204"/>
      <p:regular r:id="rId20"/>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74" d="100"/>
          <a:sy n="74" d="100"/>
        </p:scale>
        <p:origin x="-10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5.xml" Type="http://schemas.openxmlformats.org/officeDocument/2006/relationships/slide"/><Relationship Id="rId11" Target="slides/slide6.xml" Type="http://schemas.openxmlformats.org/officeDocument/2006/relationships/slide"/><Relationship Id="rId12" Target="slides/slide7.xml" Type="http://schemas.openxmlformats.org/officeDocument/2006/relationships/slide"/><Relationship Id="rId13" Target="slides/slide8.xml" Type="http://schemas.openxmlformats.org/officeDocument/2006/relationships/slide"/><Relationship Id="rId14" Target="slides/slide9.xml" Type="http://schemas.openxmlformats.org/officeDocument/2006/relationships/slide"/><Relationship Id="rId15" Target="slides/slide10.xml" Type="http://schemas.openxmlformats.org/officeDocument/2006/relationships/slide"/><Relationship Id="rId16" Target="fonts/font16.fntdata" Type="http://schemas.openxmlformats.org/officeDocument/2006/relationships/font"/><Relationship Id="rId17" Target="fonts/font17.fntdata" Type="http://schemas.openxmlformats.org/officeDocument/2006/relationships/font"/><Relationship Id="rId18" Target="fonts/font18.fntdata" Type="http://schemas.openxmlformats.org/officeDocument/2006/relationships/font"/><Relationship Id="rId19" Target="fonts/font19.fntdata" Type="http://schemas.openxmlformats.org/officeDocument/2006/relationships/font"/><Relationship Id="rId2" Target="presProps.xml" Type="http://schemas.openxmlformats.org/officeDocument/2006/relationships/presProps"/><Relationship Id="rId20" Target="fonts/font20.fntdata" Type="http://schemas.openxmlformats.org/officeDocument/2006/relationships/font"/><Relationship Id="rId3" Target="viewProps.xml" Type="http://schemas.openxmlformats.org/officeDocument/2006/relationships/viewProps"/><Relationship Id="rId4" Target="theme/theme1.xml" Type="http://schemas.openxmlformats.org/officeDocument/2006/relationships/theme"/><Relationship Id="rId5" Target="tableStyles.xml" Type="http://schemas.openxmlformats.org/officeDocument/2006/relationships/tableStyles"/><Relationship Id="rId6" Target="slides/slide1.xml" Type="http://schemas.openxmlformats.org/officeDocument/2006/relationships/slide"/><Relationship Id="rId7" Target="slides/slide2.xml" Type="http://schemas.openxmlformats.org/officeDocument/2006/relationships/slide"/><Relationship Id="rId8" Target="slides/slide3.xml" Type="http://schemas.openxmlformats.org/officeDocument/2006/relationships/slide"/><Relationship Id="rId9" Target="slides/slide4.xml" Type="http://schemas.openxmlformats.org/officeDocument/2006/relationships/slide"/></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 Id="rId3" Target="../media/image2.png" Type="http://schemas.openxmlformats.org/officeDocument/2006/relationships/image"/><Relationship Id="rId4" Target="../media/image3.svg" Type="http://schemas.openxmlformats.org/officeDocument/2006/relationships/image"/></Relationships>
</file>

<file path=ppt/slides/_rels/slide10.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7.jpeg" Type="http://schemas.openxmlformats.org/officeDocument/2006/relationships/image"/><Relationship Id="rId3" Target="../media/image2.png" Type="http://schemas.openxmlformats.org/officeDocument/2006/relationships/image"/><Relationship Id="rId4" Target="../media/image3.sv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2.png" Type="http://schemas.openxmlformats.org/officeDocument/2006/relationships/image"/><Relationship Id="rId3" Target="../media/image3.svg" Type="http://schemas.openxmlformats.org/officeDocument/2006/relationships/image"/><Relationship Id="rId4" Target="../media/image4.png" Type="http://schemas.openxmlformats.org/officeDocument/2006/relationships/image"/><Relationship Id="rId5" Target="../media/image5.sv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2.png" Type="http://schemas.openxmlformats.org/officeDocument/2006/relationships/image"/><Relationship Id="rId3" Target="../media/image3.sv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2.png" Type="http://schemas.openxmlformats.org/officeDocument/2006/relationships/image"/><Relationship Id="rId3" Target="../media/image3.svg" Type="http://schemas.openxmlformats.org/officeDocument/2006/relationships/image"/><Relationship Id="rId4" Target="../media/image4.png" Type="http://schemas.openxmlformats.org/officeDocument/2006/relationships/image"/><Relationship Id="rId5" Target="../media/image5.sv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2.png" Type="http://schemas.openxmlformats.org/officeDocument/2006/relationships/image"/><Relationship Id="rId3" Target="../media/image3.svg" Type="http://schemas.openxmlformats.org/officeDocument/2006/relationships/image"/><Relationship Id="rId4" Target="../media/image6.png" Type="http://schemas.openxmlformats.org/officeDocument/2006/relationships/image"/></Relationships>
</file>

<file path=ppt/slides/_rels/slide6.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2.png" Type="http://schemas.openxmlformats.org/officeDocument/2006/relationships/image"/><Relationship Id="rId3" Target="../media/image3.svg" Type="http://schemas.openxmlformats.org/officeDocument/2006/relationships/image"/></Relationships>
</file>

<file path=ppt/slides/_rels/slide7.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2.png" Type="http://schemas.openxmlformats.org/officeDocument/2006/relationships/image"/><Relationship Id="rId3" Target="../media/image3.svg" Type="http://schemas.openxmlformats.org/officeDocument/2006/relationships/image"/></Relationships>
</file>

<file path=ppt/slides/_rels/slide8.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2.png" Type="http://schemas.openxmlformats.org/officeDocument/2006/relationships/image"/><Relationship Id="rId3" Target="../media/image3.svg" Type="http://schemas.openxmlformats.org/officeDocument/2006/relationships/image"/></Relationships>
</file>

<file path=ppt/slides/_rels/slide9.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2.png" Type="http://schemas.openxmlformats.org/officeDocument/2006/relationships/image"/><Relationship Id="rId3" Target="../media/image3.svg" Type="http://schemas.openxmlformats.org/officeDocument/2006/relationships/image"/></Relationships>
</file>

<file path=ppt/slides/slide1.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0">
            <a:off x="0" y="0"/>
            <a:ext cx="18288000" cy="10287000"/>
          </a:xfrm>
          <a:custGeom>
            <a:avLst/>
            <a:gdLst/>
            <a:ahLst/>
            <a:cxnLst/>
            <a:rect r="r" b="b" t="t" l="l"/>
            <a:pathLst>
              <a:path h="10287000" w="18288000">
                <a:moveTo>
                  <a:pt x="0" y="0"/>
                </a:moveTo>
                <a:lnTo>
                  <a:pt x="18288000" y="0"/>
                </a:lnTo>
                <a:lnTo>
                  <a:pt x="18288000" y="10287000"/>
                </a:lnTo>
                <a:lnTo>
                  <a:pt x="0" y="10287000"/>
                </a:lnTo>
                <a:lnTo>
                  <a:pt x="0" y="0"/>
                </a:lnTo>
                <a:close/>
              </a:path>
            </a:pathLst>
          </a:custGeom>
          <a:blipFill>
            <a:blip r:embed="rId2"/>
            <a:stretch>
              <a:fillRect l="0" t="-16666" r="0" b="-16666"/>
            </a:stretch>
          </a:blipFill>
        </p:spPr>
      </p:sp>
      <p:grpSp>
        <p:nvGrpSpPr>
          <p:cNvPr name="Group 3" id="3"/>
          <p:cNvGrpSpPr/>
          <p:nvPr/>
        </p:nvGrpSpPr>
        <p:grpSpPr>
          <a:xfrm rot="0">
            <a:off x="-3480723" y="-2809697"/>
            <a:ext cx="25249446" cy="11000340"/>
            <a:chOff x="0" y="0"/>
            <a:chExt cx="1122198" cy="488904"/>
          </a:xfrm>
        </p:grpSpPr>
        <p:sp>
          <p:nvSpPr>
            <p:cNvPr name="Freeform 4" id="4"/>
            <p:cNvSpPr/>
            <p:nvPr/>
          </p:nvSpPr>
          <p:spPr>
            <a:xfrm flipH="false" flipV="false" rot="0">
              <a:off x="0" y="0"/>
              <a:ext cx="1122198" cy="488904"/>
            </a:xfrm>
            <a:custGeom>
              <a:avLst/>
              <a:gdLst/>
              <a:ahLst/>
              <a:cxnLst/>
              <a:rect r="r" b="b" t="t" l="l"/>
              <a:pathLst>
                <a:path h="488904" w="1122198">
                  <a:moveTo>
                    <a:pt x="561099" y="0"/>
                  </a:moveTo>
                  <a:cubicBezTo>
                    <a:pt x="251213" y="0"/>
                    <a:pt x="0" y="109445"/>
                    <a:pt x="0" y="244452"/>
                  </a:cubicBezTo>
                  <a:cubicBezTo>
                    <a:pt x="0" y="379459"/>
                    <a:pt x="251213" y="488904"/>
                    <a:pt x="561099" y="488904"/>
                  </a:cubicBezTo>
                  <a:cubicBezTo>
                    <a:pt x="870985" y="488904"/>
                    <a:pt x="1122198" y="379459"/>
                    <a:pt x="1122198" y="244452"/>
                  </a:cubicBezTo>
                  <a:cubicBezTo>
                    <a:pt x="1122198" y="109445"/>
                    <a:pt x="870985" y="0"/>
                    <a:pt x="561099" y="0"/>
                  </a:cubicBezTo>
                  <a:close/>
                </a:path>
              </a:pathLst>
            </a:custGeom>
            <a:solidFill>
              <a:srgbClr val="00288D">
                <a:alpha val="87843"/>
              </a:srgbClr>
            </a:solidFill>
          </p:spPr>
        </p:sp>
        <p:sp>
          <p:nvSpPr>
            <p:cNvPr name="TextBox 5" id="5"/>
            <p:cNvSpPr txBox="true"/>
            <p:nvPr/>
          </p:nvSpPr>
          <p:spPr>
            <a:xfrm>
              <a:off x="105206" y="7735"/>
              <a:ext cx="911786" cy="435335"/>
            </a:xfrm>
            <a:prstGeom prst="rect">
              <a:avLst/>
            </a:prstGeom>
          </p:spPr>
          <p:txBody>
            <a:bodyPr anchor="ctr" rtlCol="false" tIns="50800" lIns="50800" bIns="50800" rIns="50800"/>
            <a:lstStyle/>
            <a:p>
              <a:pPr algn="ctr">
                <a:lnSpc>
                  <a:spcPts val="2659"/>
                </a:lnSpc>
              </a:pPr>
            </a:p>
          </p:txBody>
        </p:sp>
      </p:grpSp>
      <p:grpSp>
        <p:nvGrpSpPr>
          <p:cNvPr name="Group 6" id="6"/>
          <p:cNvGrpSpPr/>
          <p:nvPr/>
        </p:nvGrpSpPr>
        <p:grpSpPr>
          <a:xfrm rot="0">
            <a:off x="1028700" y="9059736"/>
            <a:ext cx="198564" cy="198564"/>
            <a:chOff x="0" y="0"/>
            <a:chExt cx="812800" cy="812800"/>
          </a:xfrm>
        </p:grpSpPr>
        <p:sp>
          <p:nvSpPr>
            <p:cNvPr name="Freeform 7" id="7"/>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013148"/>
            </a:solidFill>
          </p:spPr>
        </p:sp>
        <p:sp>
          <p:nvSpPr>
            <p:cNvPr name="TextBox 8" id="8"/>
            <p:cNvSpPr txBox="true"/>
            <p:nvPr/>
          </p:nvSpPr>
          <p:spPr>
            <a:xfrm>
              <a:off x="76200" y="38100"/>
              <a:ext cx="660400" cy="698500"/>
            </a:xfrm>
            <a:prstGeom prst="rect">
              <a:avLst/>
            </a:prstGeom>
          </p:spPr>
          <p:txBody>
            <a:bodyPr anchor="ctr" rtlCol="false" tIns="50800" lIns="50800" bIns="50800" rIns="50800"/>
            <a:lstStyle/>
            <a:p>
              <a:pPr algn="ctr">
                <a:lnSpc>
                  <a:spcPts val="2659"/>
                </a:lnSpc>
              </a:pPr>
            </a:p>
          </p:txBody>
        </p:sp>
      </p:grpSp>
      <p:grpSp>
        <p:nvGrpSpPr>
          <p:cNvPr name="Group 9" id="9"/>
          <p:cNvGrpSpPr/>
          <p:nvPr/>
        </p:nvGrpSpPr>
        <p:grpSpPr>
          <a:xfrm rot="0">
            <a:off x="16523787" y="9059736"/>
            <a:ext cx="198564" cy="198564"/>
            <a:chOff x="0" y="0"/>
            <a:chExt cx="812800" cy="812800"/>
          </a:xfrm>
        </p:grpSpPr>
        <p:sp>
          <p:nvSpPr>
            <p:cNvPr name="Freeform 10" id="10"/>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013148"/>
            </a:solidFill>
          </p:spPr>
        </p:sp>
        <p:sp>
          <p:nvSpPr>
            <p:cNvPr name="TextBox 11" id="11"/>
            <p:cNvSpPr txBox="true"/>
            <p:nvPr/>
          </p:nvSpPr>
          <p:spPr>
            <a:xfrm>
              <a:off x="76200" y="38100"/>
              <a:ext cx="660400" cy="698500"/>
            </a:xfrm>
            <a:prstGeom prst="rect">
              <a:avLst/>
            </a:prstGeom>
          </p:spPr>
          <p:txBody>
            <a:bodyPr anchor="ctr" rtlCol="false" tIns="50800" lIns="50800" bIns="50800" rIns="50800"/>
            <a:lstStyle/>
            <a:p>
              <a:pPr algn="ctr">
                <a:lnSpc>
                  <a:spcPts val="2659"/>
                </a:lnSpc>
              </a:pPr>
            </a:p>
          </p:txBody>
        </p:sp>
      </p:grpSp>
      <p:grpSp>
        <p:nvGrpSpPr>
          <p:cNvPr name="Group 12" id="12"/>
          <p:cNvGrpSpPr/>
          <p:nvPr/>
        </p:nvGrpSpPr>
        <p:grpSpPr>
          <a:xfrm rot="0">
            <a:off x="1297175" y="9059736"/>
            <a:ext cx="198564" cy="198564"/>
            <a:chOff x="0" y="0"/>
            <a:chExt cx="812800" cy="812800"/>
          </a:xfrm>
        </p:grpSpPr>
        <p:sp>
          <p:nvSpPr>
            <p:cNvPr name="Freeform 13" id="13"/>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013148"/>
            </a:solidFill>
          </p:spPr>
        </p:sp>
        <p:sp>
          <p:nvSpPr>
            <p:cNvPr name="TextBox 14" id="14"/>
            <p:cNvSpPr txBox="true"/>
            <p:nvPr/>
          </p:nvSpPr>
          <p:spPr>
            <a:xfrm>
              <a:off x="76200" y="38100"/>
              <a:ext cx="660400" cy="698500"/>
            </a:xfrm>
            <a:prstGeom prst="rect">
              <a:avLst/>
            </a:prstGeom>
          </p:spPr>
          <p:txBody>
            <a:bodyPr anchor="ctr" rtlCol="false" tIns="50800" lIns="50800" bIns="50800" rIns="50800"/>
            <a:lstStyle/>
            <a:p>
              <a:pPr algn="ctr">
                <a:lnSpc>
                  <a:spcPts val="2659"/>
                </a:lnSpc>
              </a:pPr>
            </a:p>
          </p:txBody>
        </p:sp>
      </p:grpSp>
      <p:grpSp>
        <p:nvGrpSpPr>
          <p:cNvPr name="Group 15" id="15"/>
          <p:cNvGrpSpPr/>
          <p:nvPr/>
        </p:nvGrpSpPr>
        <p:grpSpPr>
          <a:xfrm rot="0">
            <a:off x="16792261" y="9059736"/>
            <a:ext cx="198564" cy="198564"/>
            <a:chOff x="0" y="0"/>
            <a:chExt cx="812800" cy="812800"/>
          </a:xfrm>
        </p:grpSpPr>
        <p:sp>
          <p:nvSpPr>
            <p:cNvPr name="Freeform 16" id="16"/>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013148"/>
            </a:solidFill>
          </p:spPr>
        </p:sp>
        <p:sp>
          <p:nvSpPr>
            <p:cNvPr name="TextBox 17" id="17"/>
            <p:cNvSpPr txBox="true"/>
            <p:nvPr/>
          </p:nvSpPr>
          <p:spPr>
            <a:xfrm>
              <a:off x="76200" y="38100"/>
              <a:ext cx="660400" cy="698500"/>
            </a:xfrm>
            <a:prstGeom prst="rect">
              <a:avLst/>
            </a:prstGeom>
          </p:spPr>
          <p:txBody>
            <a:bodyPr anchor="ctr" rtlCol="false" tIns="50800" lIns="50800" bIns="50800" rIns="50800"/>
            <a:lstStyle/>
            <a:p>
              <a:pPr algn="ctr">
                <a:lnSpc>
                  <a:spcPts val="2659"/>
                </a:lnSpc>
              </a:pPr>
            </a:p>
          </p:txBody>
        </p:sp>
      </p:grpSp>
      <p:grpSp>
        <p:nvGrpSpPr>
          <p:cNvPr name="Group 18" id="18"/>
          <p:cNvGrpSpPr/>
          <p:nvPr/>
        </p:nvGrpSpPr>
        <p:grpSpPr>
          <a:xfrm rot="0">
            <a:off x="1565650" y="9059736"/>
            <a:ext cx="198564" cy="198564"/>
            <a:chOff x="0" y="0"/>
            <a:chExt cx="812800" cy="812800"/>
          </a:xfrm>
        </p:grpSpPr>
        <p:sp>
          <p:nvSpPr>
            <p:cNvPr name="Freeform 19" id="19"/>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013148"/>
            </a:solidFill>
          </p:spPr>
        </p:sp>
        <p:sp>
          <p:nvSpPr>
            <p:cNvPr name="TextBox 20" id="20"/>
            <p:cNvSpPr txBox="true"/>
            <p:nvPr/>
          </p:nvSpPr>
          <p:spPr>
            <a:xfrm>
              <a:off x="76200" y="38100"/>
              <a:ext cx="660400" cy="698500"/>
            </a:xfrm>
            <a:prstGeom prst="rect">
              <a:avLst/>
            </a:prstGeom>
          </p:spPr>
          <p:txBody>
            <a:bodyPr anchor="ctr" rtlCol="false" tIns="50800" lIns="50800" bIns="50800" rIns="50800"/>
            <a:lstStyle/>
            <a:p>
              <a:pPr algn="ctr">
                <a:lnSpc>
                  <a:spcPts val="2659"/>
                </a:lnSpc>
              </a:pPr>
            </a:p>
          </p:txBody>
        </p:sp>
      </p:grpSp>
      <p:grpSp>
        <p:nvGrpSpPr>
          <p:cNvPr name="Group 21" id="21"/>
          <p:cNvGrpSpPr/>
          <p:nvPr/>
        </p:nvGrpSpPr>
        <p:grpSpPr>
          <a:xfrm rot="0">
            <a:off x="17060736" y="9059736"/>
            <a:ext cx="198564" cy="198564"/>
            <a:chOff x="0" y="0"/>
            <a:chExt cx="812800" cy="812800"/>
          </a:xfrm>
        </p:grpSpPr>
        <p:sp>
          <p:nvSpPr>
            <p:cNvPr name="Freeform 22" id="22"/>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013148"/>
            </a:solidFill>
          </p:spPr>
        </p:sp>
        <p:sp>
          <p:nvSpPr>
            <p:cNvPr name="TextBox 23" id="23"/>
            <p:cNvSpPr txBox="true"/>
            <p:nvPr/>
          </p:nvSpPr>
          <p:spPr>
            <a:xfrm>
              <a:off x="76200" y="38100"/>
              <a:ext cx="660400" cy="698500"/>
            </a:xfrm>
            <a:prstGeom prst="rect">
              <a:avLst/>
            </a:prstGeom>
          </p:spPr>
          <p:txBody>
            <a:bodyPr anchor="ctr" rtlCol="false" tIns="50800" lIns="50800" bIns="50800" rIns="50800"/>
            <a:lstStyle/>
            <a:p>
              <a:pPr algn="ctr">
                <a:lnSpc>
                  <a:spcPts val="2659"/>
                </a:lnSpc>
              </a:pPr>
            </a:p>
          </p:txBody>
        </p:sp>
      </p:grpSp>
      <p:sp>
        <p:nvSpPr>
          <p:cNvPr name="Freeform 24" id="24"/>
          <p:cNvSpPr/>
          <p:nvPr/>
        </p:nvSpPr>
        <p:spPr>
          <a:xfrm flipH="false" flipV="false" rot="0">
            <a:off x="1028700" y="1028700"/>
            <a:ext cx="467039" cy="323530"/>
          </a:xfrm>
          <a:custGeom>
            <a:avLst/>
            <a:gdLst/>
            <a:ahLst/>
            <a:cxnLst/>
            <a:rect r="r" b="b" t="t" l="l"/>
            <a:pathLst>
              <a:path h="323530" w="467039">
                <a:moveTo>
                  <a:pt x="0" y="0"/>
                </a:moveTo>
                <a:lnTo>
                  <a:pt x="467039" y="0"/>
                </a:lnTo>
                <a:lnTo>
                  <a:pt x="467039" y="323530"/>
                </a:lnTo>
                <a:lnTo>
                  <a:pt x="0" y="323530"/>
                </a:lnTo>
                <a:lnTo>
                  <a:pt x="0"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TextBox 25" id="25"/>
          <p:cNvSpPr txBox="true"/>
          <p:nvPr/>
        </p:nvSpPr>
        <p:spPr>
          <a:xfrm rot="0">
            <a:off x="1707553" y="1760275"/>
            <a:ext cx="14681975" cy="1010285"/>
          </a:xfrm>
          <a:prstGeom prst="rect">
            <a:avLst/>
          </a:prstGeom>
        </p:spPr>
        <p:txBody>
          <a:bodyPr anchor="t" rtlCol="false" tIns="0" lIns="0" bIns="0" rIns="0">
            <a:spAutoFit/>
          </a:bodyPr>
          <a:lstStyle/>
          <a:p>
            <a:pPr algn="ctr">
              <a:lnSpc>
                <a:spcPts val="7840"/>
              </a:lnSpc>
            </a:pPr>
            <a:r>
              <a:rPr lang="en-US" sz="5600">
                <a:solidFill>
                  <a:srgbClr val="FFFFFF"/>
                </a:solidFill>
                <a:latin typeface="Poppins"/>
                <a:ea typeface="Poppins"/>
                <a:cs typeface="Poppins"/>
                <a:sym typeface="Poppins"/>
              </a:rPr>
              <a:t>SIDANG TABS ARTIKEL</a:t>
            </a:r>
          </a:p>
        </p:txBody>
      </p:sp>
      <p:sp>
        <p:nvSpPr>
          <p:cNvPr name="TextBox 26" id="26"/>
          <p:cNvSpPr txBox="true"/>
          <p:nvPr/>
        </p:nvSpPr>
        <p:spPr>
          <a:xfrm rot="0">
            <a:off x="837781" y="2618160"/>
            <a:ext cx="16421519" cy="2921293"/>
          </a:xfrm>
          <a:prstGeom prst="rect">
            <a:avLst/>
          </a:prstGeom>
        </p:spPr>
        <p:txBody>
          <a:bodyPr anchor="t" rtlCol="false" tIns="0" lIns="0" bIns="0" rIns="0">
            <a:spAutoFit/>
          </a:bodyPr>
          <a:lstStyle/>
          <a:p>
            <a:pPr algn="ctr">
              <a:lnSpc>
                <a:spcPts val="7636"/>
              </a:lnSpc>
            </a:pPr>
            <a:r>
              <a:rPr lang="en-US" b="true" sz="5454">
                <a:solidFill>
                  <a:srgbClr val="FDB813"/>
                </a:solidFill>
                <a:latin typeface="Poppins Bold"/>
                <a:ea typeface="Poppins Bold"/>
                <a:cs typeface="Poppins Bold"/>
                <a:sym typeface="Poppins Bold"/>
              </a:rPr>
              <a:t>SOLIDARITAS SOSIAL DALAM NOVEL TANAH PARA BANDIT KARYA TERE LIYE : ANALISIS WACANA KRITIS</a:t>
            </a:r>
          </a:p>
        </p:txBody>
      </p:sp>
      <p:grpSp>
        <p:nvGrpSpPr>
          <p:cNvPr name="Group 27" id="27"/>
          <p:cNvGrpSpPr/>
          <p:nvPr/>
        </p:nvGrpSpPr>
        <p:grpSpPr>
          <a:xfrm rot="0">
            <a:off x="9586461" y="9059564"/>
            <a:ext cx="198564" cy="198564"/>
            <a:chOff x="0" y="0"/>
            <a:chExt cx="812800" cy="812800"/>
          </a:xfrm>
        </p:grpSpPr>
        <p:sp>
          <p:nvSpPr>
            <p:cNvPr name="Freeform 28" id="28"/>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DB813"/>
            </a:solidFill>
          </p:spPr>
        </p:sp>
        <p:sp>
          <p:nvSpPr>
            <p:cNvPr name="TextBox 29" id="29"/>
            <p:cNvSpPr txBox="true"/>
            <p:nvPr/>
          </p:nvSpPr>
          <p:spPr>
            <a:xfrm>
              <a:off x="76200" y="38100"/>
              <a:ext cx="660400" cy="698500"/>
            </a:xfrm>
            <a:prstGeom prst="rect">
              <a:avLst/>
            </a:prstGeom>
          </p:spPr>
          <p:txBody>
            <a:bodyPr anchor="ctr" rtlCol="false" tIns="50800" lIns="50800" bIns="50800" rIns="50800"/>
            <a:lstStyle/>
            <a:p>
              <a:pPr algn="ctr">
                <a:lnSpc>
                  <a:spcPts val="2659"/>
                </a:lnSpc>
              </a:pPr>
            </a:p>
          </p:txBody>
        </p:sp>
      </p:grpSp>
      <p:grpSp>
        <p:nvGrpSpPr>
          <p:cNvPr name="Group 30" id="30"/>
          <p:cNvGrpSpPr/>
          <p:nvPr/>
        </p:nvGrpSpPr>
        <p:grpSpPr>
          <a:xfrm rot="0">
            <a:off x="8502976" y="9059736"/>
            <a:ext cx="198564" cy="198564"/>
            <a:chOff x="0" y="0"/>
            <a:chExt cx="812800" cy="812800"/>
          </a:xfrm>
        </p:grpSpPr>
        <p:sp>
          <p:nvSpPr>
            <p:cNvPr name="Freeform 31" id="31"/>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DB813"/>
            </a:solidFill>
          </p:spPr>
        </p:sp>
        <p:sp>
          <p:nvSpPr>
            <p:cNvPr name="TextBox 32" id="32"/>
            <p:cNvSpPr txBox="true"/>
            <p:nvPr/>
          </p:nvSpPr>
          <p:spPr>
            <a:xfrm>
              <a:off x="76200" y="38100"/>
              <a:ext cx="660400" cy="698500"/>
            </a:xfrm>
            <a:prstGeom prst="rect">
              <a:avLst/>
            </a:prstGeom>
          </p:spPr>
          <p:txBody>
            <a:bodyPr anchor="ctr" rtlCol="false" tIns="50800" lIns="50800" bIns="50800" rIns="50800"/>
            <a:lstStyle/>
            <a:p>
              <a:pPr algn="ctr">
                <a:lnSpc>
                  <a:spcPts val="2659"/>
                </a:lnSpc>
              </a:pPr>
            </a:p>
          </p:txBody>
        </p:sp>
      </p:grpSp>
      <p:sp>
        <p:nvSpPr>
          <p:cNvPr name="TextBox 33" id="33"/>
          <p:cNvSpPr txBox="true"/>
          <p:nvPr/>
        </p:nvSpPr>
        <p:spPr>
          <a:xfrm rot="0">
            <a:off x="4091300" y="5607594"/>
            <a:ext cx="9580463" cy="568570"/>
          </a:xfrm>
          <a:prstGeom prst="rect">
            <a:avLst/>
          </a:prstGeom>
        </p:spPr>
        <p:txBody>
          <a:bodyPr anchor="t" rtlCol="false" tIns="0" lIns="0" bIns="0" rIns="0">
            <a:spAutoFit/>
          </a:bodyPr>
          <a:lstStyle/>
          <a:p>
            <a:pPr algn="ctr">
              <a:lnSpc>
                <a:spcPts val="4482"/>
              </a:lnSpc>
            </a:pPr>
            <a:r>
              <a:rPr lang="en-US" b="true" sz="3201">
                <a:solidFill>
                  <a:srgbClr val="FFFFFF"/>
                </a:solidFill>
                <a:latin typeface="Poppins Semi-Bold"/>
                <a:ea typeface="Poppins Semi-Bold"/>
                <a:cs typeface="Poppins Semi-Bold"/>
                <a:sym typeface="Poppins Semi-Bold"/>
              </a:rPr>
              <a:t>OLEH : M DWI BINTANG RAMADHAN</a:t>
            </a:r>
          </a:p>
        </p:txBody>
      </p:sp>
      <p:sp>
        <p:nvSpPr>
          <p:cNvPr name="TextBox 34" id="34"/>
          <p:cNvSpPr txBox="true"/>
          <p:nvPr/>
        </p:nvSpPr>
        <p:spPr>
          <a:xfrm rot="0">
            <a:off x="1664932" y="1007342"/>
            <a:ext cx="2632110" cy="899795"/>
          </a:xfrm>
          <a:prstGeom prst="rect">
            <a:avLst/>
          </a:prstGeom>
        </p:spPr>
        <p:txBody>
          <a:bodyPr anchor="t" rtlCol="false" tIns="0" lIns="0" bIns="0" rIns="0">
            <a:spAutoFit/>
          </a:bodyPr>
          <a:lstStyle/>
          <a:p>
            <a:pPr algn="l">
              <a:lnSpc>
                <a:spcPts val="2380"/>
              </a:lnSpc>
            </a:pPr>
            <a:r>
              <a:rPr lang="en-US" sz="1700">
                <a:solidFill>
                  <a:srgbClr val="FFFFFF"/>
                </a:solidFill>
                <a:latin typeface="Poppins"/>
                <a:ea typeface="Poppins"/>
                <a:cs typeface="Poppins"/>
                <a:sym typeface="Poppins"/>
              </a:rPr>
              <a:t>Universitas Muhammadiyah Jember</a:t>
            </a:r>
          </a:p>
        </p:txBody>
      </p:sp>
      <p:sp>
        <p:nvSpPr>
          <p:cNvPr name="TextBox 35" id="35"/>
          <p:cNvSpPr txBox="true"/>
          <p:nvPr/>
        </p:nvSpPr>
        <p:spPr>
          <a:xfrm rot="0">
            <a:off x="14627190" y="1007342"/>
            <a:ext cx="2632110" cy="309245"/>
          </a:xfrm>
          <a:prstGeom prst="rect">
            <a:avLst/>
          </a:prstGeom>
        </p:spPr>
        <p:txBody>
          <a:bodyPr anchor="t" rtlCol="false" tIns="0" lIns="0" bIns="0" rIns="0">
            <a:spAutoFit/>
          </a:bodyPr>
          <a:lstStyle/>
          <a:p>
            <a:pPr algn="r">
              <a:lnSpc>
                <a:spcPts val="2380"/>
              </a:lnSpc>
            </a:pPr>
            <a:r>
              <a:rPr lang="en-US" sz="1700" b="true">
                <a:solidFill>
                  <a:srgbClr val="FFFFFF"/>
                </a:solidFill>
                <a:latin typeface="Poppins Semi-Bold"/>
                <a:ea typeface="Poppins Semi-Bold"/>
                <a:cs typeface="Poppins Semi-Bold"/>
                <a:sym typeface="Poppins Semi-Bold"/>
              </a:rPr>
              <a:t>FKIP</a:t>
            </a:r>
          </a:p>
        </p:txBody>
      </p:sp>
      <p:sp>
        <p:nvSpPr>
          <p:cNvPr name="TextBox 36" id="36"/>
          <p:cNvSpPr txBox="true"/>
          <p:nvPr/>
        </p:nvSpPr>
        <p:spPr>
          <a:xfrm rot="0">
            <a:off x="8881531" y="8904846"/>
            <a:ext cx="524938" cy="441325"/>
          </a:xfrm>
          <a:prstGeom prst="rect">
            <a:avLst/>
          </a:prstGeom>
        </p:spPr>
        <p:txBody>
          <a:bodyPr anchor="t" rtlCol="false" tIns="0" lIns="0" bIns="0" rIns="0">
            <a:spAutoFit/>
          </a:bodyPr>
          <a:lstStyle/>
          <a:p>
            <a:pPr algn="ctr">
              <a:lnSpc>
                <a:spcPts val="3499"/>
              </a:lnSpc>
            </a:pPr>
            <a:r>
              <a:rPr lang="en-US" sz="2499" b="true">
                <a:solidFill>
                  <a:srgbClr val="013148"/>
                </a:solidFill>
                <a:latin typeface="Poppins Heavy"/>
                <a:ea typeface="Poppins Heavy"/>
                <a:cs typeface="Poppins Heavy"/>
                <a:sym typeface="Poppins Heavy"/>
              </a:rPr>
              <a:t>01</a:t>
            </a:r>
          </a:p>
        </p:txBody>
      </p:sp>
      <p:sp>
        <p:nvSpPr>
          <p:cNvPr name="TextBox 37" id="37"/>
          <p:cNvSpPr txBox="true"/>
          <p:nvPr/>
        </p:nvSpPr>
        <p:spPr>
          <a:xfrm rot="0">
            <a:off x="2663846" y="6500535"/>
            <a:ext cx="9580463" cy="568570"/>
          </a:xfrm>
          <a:prstGeom prst="rect">
            <a:avLst/>
          </a:prstGeom>
        </p:spPr>
        <p:txBody>
          <a:bodyPr anchor="t" rtlCol="false" tIns="0" lIns="0" bIns="0" rIns="0">
            <a:spAutoFit/>
          </a:bodyPr>
          <a:lstStyle/>
          <a:p>
            <a:pPr algn="ctr">
              <a:lnSpc>
                <a:spcPts val="4482"/>
              </a:lnSpc>
            </a:pPr>
          </a:p>
        </p:txBody>
      </p:sp>
      <p:sp>
        <p:nvSpPr>
          <p:cNvPr name="TextBox 38" id="38"/>
          <p:cNvSpPr txBox="true"/>
          <p:nvPr/>
        </p:nvSpPr>
        <p:spPr>
          <a:xfrm rot="0">
            <a:off x="1900665" y="7922816"/>
            <a:ext cx="6361741" cy="1054735"/>
          </a:xfrm>
          <a:prstGeom prst="rect">
            <a:avLst/>
          </a:prstGeom>
        </p:spPr>
        <p:txBody>
          <a:bodyPr anchor="t" rtlCol="false" tIns="0" lIns="0" bIns="0" rIns="0">
            <a:spAutoFit/>
          </a:bodyPr>
          <a:lstStyle/>
          <a:p>
            <a:pPr algn="ctr">
              <a:lnSpc>
                <a:spcPts val="4339"/>
              </a:lnSpc>
            </a:pPr>
            <a:r>
              <a:rPr lang="en-US" sz="3099" b="true">
                <a:solidFill>
                  <a:srgbClr val="000000"/>
                </a:solidFill>
                <a:latin typeface="Open Sans Bold"/>
                <a:ea typeface="Open Sans Bold"/>
                <a:cs typeface="Open Sans Bold"/>
                <a:sym typeface="Open Sans Bold"/>
              </a:rPr>
              <a:t>Dosen Pembimbing 1</a:t>
            </a:r>
          </a:p>
          <a:p>
            <a:pPr algn="ctr">
              <a:lnSpc>
                <a:spcPts val="4339"/>
              </a:lnSpc>
            </a:pPr>
            <a:r>
              <a:rPr lang="en-US" sz="3099" b="true">
                <a:solidFill>
                  <a:srgbClr val="000000"/>
                </a:solidFill>
                <a:latin typeface="Open Sans Bold"/>
                <a:ea typeface="Open Sans Bold"/>
                <a:cs typeface="Open Sans Bold"/>
                <a:sym typeface="Open Sans Bold"/>
              </a:rPr>
              <a:t>Dr. Hasan Suaedi, M.Pd</a:t>
            </a:r>
          </a:p>
        </p:txBody>
      </p:sp>
      <p:sp>
        <p:nvSpPr>
          <p:cNvPr name="TextBox 39" id="39"/>
          <p:cNvSpPr txBox="true"/>
          <p:nvPr/>
        </p:nvSpPr>
        <p:spPr>
          <a:xfrm rot="0">
            <a:off x="10027787" y="7922816"/>
            <a:ext cx="6361741" cy="1054735"/>
          </a:xfrm>
          <a:prstGeom prst="rect">
            <a:avLst/>
          </a:prstGeom>
        </p:spPr>
        <p:txBody>
          <a:bodyPr anchor="t" rtlCol="false" tIns="0" lIns="0" bIns="0" rIns="0">
            <a:spAutoFit/>
          </a:bodyPr>
          <a:lstStyle/>
          <a:p>
            <a:pPr algn="ctr">
              <a:lnSpc>
                <a:spcPts val="4339"/>
              </a:lnSpc>
            </a:pPr>
            <a:r>
              <a:rPr lang="en-US" sz="3099" b="true">
                <a:solidFill>
                  <a:srgbClr val="000000"/>
                </a:solidFill>
                <a:latin typeface="Open Sans Bold"/>
                <a:ea typeface="Open Sans Bold"/>
                <a:cs typeface="Open Sans Bold"/>
                <a:sym typeface="Open Sans Bold"/>
              </a:rPr>
              <a:t>Dosen Pembimbing 2</a:t>
            </a:r>
          </a:p>
          <a:p>
            <a:pPr algn="ctr">
              <a:lnSpc>
                <a:spcPts val="4339"/>
              </a:lnSpc>
            </a:pPr>
            <a:r>
              <a:rPr lang="en-US" sz="3099" b="true">
                <a:solidFill>
                  <a:srgbClr val="000000"/>
                </a:solidFill>
                <a:latin typeface="Open Sans Bold"/>
                <a:ea typeface="Open Sans Bold"/>
                <a:cs typeface="Open Sans Bold"/>
                <a:sym typeface="Open Sans Bold"/>
              </a:rPr>
              <a:t>Dr. Mohamad Afrizal, M.A </a:t>
            </a:r>
          </a:p>
        </p:txBody>
      </p:sp>
      <p:sp>
        <p:nvSpPr>
          <p:cNvPr name="TextBox 40" id="40"/>
          <p:cNvSpPr txBox="true"/>
          <p:nvPr/>
        </p:nvSpPr>
        <p:spPr>
          <a:xfrm rot="0">
            <a:off x="5963129" y="6506131"/>
            <a:ext cx="6361741" cy="1054735"/>
          </a:xfrm>
          <a:prstGeom prst="rect">
            <a:avLst/>
          </a:prstGeom>
        </p:spPr>
        <p:txBody>
          <a:bodyPr anchor="t" rtlCol="false" tIns="0" lIns="0" bIns="0" rIns="0">
            <a:spAutoFit/>
          </a:bodyPr>
          <a:lstStyle/>
          <a:p>
            <a:pPr algn="ctr">
              <a:lnSpc>
                <a:spcPts val="4339"/>
              </a:lnSpc>
            </a:pPr>
            <a:r>
              <a:rPr lang="en-US" sz="3099" b="true">
                <a:solidFill>
                  <a:srgbClr val="000000"/>
                </a:solidFill>
                <a:latin typeface="Open Sans Bold"/>
                <a:ea typeface="Open Sans Bold"/>
                <a:cs typeface="Open Sans Bold"/>
                <a:sym typeface="Open Sans Bold"/>
              </a:rPr>
              <a:t>Dosen Penguji</a:t>
            </a:r>
          </a:p>
          <a:p>
            <a:pPr algn="ctr">
              <a:lnSpc>
                <a:spcPts val="4339"/>
              </a:lnSpc>
            </a:pPr>
            <a:r>
              <a:rPr lang="en-US" sz="3099" b="true">
                <a:solidFill>
                  <a:srgbClr val="000000"/>
                </a:solidFill>
                <a:latin typeface="Open Sans Bold"/>
                <a:ea typeface="Open Sans Bold"/>
                <a:cs typeface="Open Sans Bold"/>
                <a:sym typeface="Open Sans Bold"/>
              </a:rPr>
              <a:t>Dr. Eka Nova Ali Vardani, M.Pd</a:t>
            </a:r>
          </a:p>
        </p:txBody>
      </p:sp>
    </p:spTree>
  </p:cSld>
  <p:clrMapOvr>
    <a:masterClrMapping/>
  </p:clrMapOvr>
</p:sld>
</file>

<file path=ppt/slides/slide10.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0">
            <a:off x="0" y="0"/>
            <a:ext cx="18288000" cy="10287000"/>
          </a:xfrm>
          <a:custGeom>
            <a:avLst/>
            <a:gdLst/>
            <a:ahLst/>
            <a:cxnLst/>
            <a:rect r="r" b="b" t="t" l="l"/>
            <a:pathLst>
              <a:path h="10287000" w="18288000">
                <a:moveTo>
                  <a:pt x="0" y="0"/>
                </a:moveTo>
                <a:lnTo>
                  <a:pt x="18288000" y="0"/>
                </a:lnTo>
                <a:lnTo>
                  <a:pt x="18288000" y="10287000"/>
                </a:lnTo>
                <a:lnTo>
                  <a:pt x="0" y="10287000"/>
                </a:lnTo>
                <a:lnTo>
                  <a:pt x="0" y="0"/>
                </a:lnTo>
                <a:close/>
              </a:path>
            </a:pathLst>
          </a:custGeom>
          <a:blipFill>
            <a:blip r:embed="rId2"/>
            <a:stretch>
              <a:fillRect l="0" t="-16666" r="0" b="-16666"/>
            </a:stretch>
          </a:blipFill>
        </p:spPr>
      </p:sp>
      <p:grpSp>
        <p:nvGrpSpPr>
          <p:cNvPr name="Group 3" id="3"/>
          <p:cNvGrpSpPr/>
          <p:nvPr/>
        </p:nvGrpSpPr>
        <p:grpSpPr>
          <a:xfrm rot="0">
            <a:off x="-3480723" y="-2809697"/>
            <a:ext cx="25249446" cy="11000340"/>
            <a:chOff x="0" y="0"/>
            <a:chExt cx="1122198" cy="488904"/>
          </a:xfrm>
        </p:grpSpPr>
        <p:sp>
          <p:nvSpPr>
            <p:cNvPr name="Freeform 4" id="4"/>
            <p:cNvSpPr/>
            <p:nvPr/>
          </p:nvSpPr>
          <p:spPr>
            <a:xfrm flipH="false" flipV="false" rot="0">
              <a:off x="0" y="0"/>
              <a:ext cx="1122198" cy="488904"/>
            </a:xfrm>
            <a:custGeom>
              <a:avLst/>
              <a:gdLst/>
              <a:ahLst/>
              <a:cxnLst/>
              <a:rect r="r" b="b" t="t" l="l"/>
              <a:pathLst>
                <a:path h="488904" w="1122198">
                  <a:moveTo>
                    <a:pt x="561099" y="0"/>
                  </a:moveTo>
                  <a:cubicBezTo>
                    <a:pt x="251213" y="0"/>
                    <a:pt x="0" y="109445"/>
                    <a:pt x="0" y="244452"/>
                  </a:cubicBezTo>
                  <a:cubicBezTo>
                    <a:pt x="0" y="379459"/>
                    <a:pt x="251213" y="488904"/>
                    <a:pt x="561099" y="488904"/>
                  </a:cubicBezTo>
                  <a:cubicBezTo>
                    <a:pt x="870985" y="488904"/>
                    <a:pt x="1122198" y="379459"/>
                    <a:pt x="1122198" y="244452"/>
                  </a:cubicBezTo>
                  <a:cubicBezTo>
                    <a:pt x="1122198" y="109445"/>
                    <a:pt x="870985" y="0"/>
                    <a:pt x="561099" y="0"/>
                  </a:cubicBezTo>
                  <a:close/>
                </a:path>
              </a:pathLst>
            </a:custGeom>
            <a:solidFill>
              <a:srgbClr val="00288D">
                <a:alpha val="87843"/>
              </a:srgbClr>
            </a:solidFill>
          </p:spPr>
        </p:sp>
        <p:sp>
          <p:nvSpPr>
            <p:cNvPr name="TextBox 5" id="5"/>
            <p:cNvSpPr txBox="true"/>
            <p:nvPr/>
          </p:nvSpPr>
          <p:spPr>
            <a:xfrm>
              <a:off x="105206" y="7735"/>
              <a:ext cx="911786" cy="435335"/>
            </a:xfrm>
            <a:prstGeom prst="rect">
              <a:avLst/>
            </a:prstGeom>
          </p:spPr>
          <p:txBody>
            <a:bodyPr anchor="ctr" rtlCol="false" tIns="50800" lIns="50800" bIns="50800" rIns="50800"/>
            <a:lstStyle/>
            <a:p>
              <a:pPr algn="ctr">
                <a:lnSpc>
                  <a:spcPts val="2659"/>
                </a:lnSpc>
              </a:pPr>
            </a:p>
          </p:txBody>
        </p:sp>
      </p:grpSp>
      <p:sp>
        <p:nvSpPr>
          <p:cNvPr name="Freeform 6" id="6"/>
          <p:cNvSpPr/>
          <p:nvPr/>
        </p:nvSpPr>
        <p:spPr>
          <a:xfrm flipH="false" flipV="false" rot="0">
            <a:off x="1028700" y="1028700"/>
            <a:ext cx="467039" cy="323530"/>
          </a:xfrm>
          <a:custGeom>
            <a:avLst/>
            <a:gdLst/>
            <a:ahLst/>
            <a:cxnLst/>
            <a:rect r="r" b="b" t="t" l="l"/>
            <a:pathLst>
              <a:path h="323530" w="467039">
                <a:moveTo>
                  <a:pt x="0" y="0"/>
                </a:moveTo>
                <a:lnTo>
                  <a:pt x="467039" y="0"/>
                </a:lnTo>
                <a:lnTo>
                  <a:pt x="467039" y="323530"/>
                </a:lnTo>
                <a:lnTo>
                  <a:pt x="0" y="323530"/>
                </a:lnTo>
                <a:lnTo>
                  <a:pt x="0"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TextBox 7" id="7"/>
          <p:cNvSpPr txBox="true"/>
          <p:nvPr/>
        </p:nvSpPr>
        <p:spPr>
          <a:xfrm rot="0">
            <a:off x="2725510" y="2768006"/>
            <a:ext cx="12836980" cy="2375494"/>
          </a:xfrm>
          <a:prstGeom prst="rect">
            <a:avLst/>
          </a:prstGeom>
        </p:spPr>
        <p:txBody>
          <a:bodyPr anchor="t" rtlCol="false" tIns="0" lIns="0" bIns="0" rIns="0">
            <a:spAutoFit/>
          </a:bodyPr>
          <a:lstStyle/>
          <a:p>
            <a:pPr algn="ctr">
              <a:lnSpc>
                <a:spcPts val="18431"/>
              </a:lnSpc>
            </a:pPr>
            <a:r>
              <a:rPr lang="en-US" sz="13165">
                <a:solidFill>
                  <a:srgbClr val="FFFFFF"/>
                </a:solidFill>
                <a:latin typeface="Poppins"/>
                <a:ea typeface="Poppins"/>
                <a:cs typeface="Poppins"/>
                <a:sym typeface="Poppins"/>
              </a:rPr>
              <a:t>TERIMA KASIH</a:t>
            </a:r>
          </a:p>
        </p:txBody>
      </p:sp>
      <p:sp>
        <p:nvSpPr>
          <p:cNvPr name="TextBox 8" id="8"/>
          <p:cNvSpPr txBox="true"/>
          <p:nvPr/>
        </p:nvSpPr>
        <p:spPr>
          <a:xfrm rot="0">
            <a:off x="3094788" y="4924425"/>
            <a:ext cx="12467702" cy="1437191"/>
          </a:xfrm>
          <a:prstGeom prst="rect">
            <a:avLst/>
          </a:prstGeom>
        </p:spPr>
        <p:txBody>
          <a:bodyPr anchor="t" rtlCol="false" tIns="0" lIns="0" bIns="0" rIns="0">
            <a:spAutoFit/>
          </a:bodyPr>
          <a:lstStyle/>
          <a:p>
            <a:pPr algn="ctr">
              <a:lnSpc>
                <a:spcPts val="11203"/>
              </a:lnSpc>
            </a:pPr>
            <a:r>
              <a:rPr lang="en-US" b="true" sz="8002">
                <a:solidFill>
                  <a:srgbClr val="FDB813"/>
                </a:solidFill>
                <a:latin typeface="Poppins Bold"/>
                <a:ea typeface="Poppins Bold"/>
                <a:cs typeface="Poppins Bold"/>
                <a:sym typeface="Poppins Bold"/>
              </a:rPr>
              <a:t>ATAS PERHATIANNYA</a:t>
            </a:r>
          </a:p>
        </p:txBody>
      </p:sp>
      <p:sp>
        <p:nvSpPr>
          <p:cNvPr name="TextBox 9" id="9"/>
          <p:cNvSpPr txBox="true"/>
          <p:nvPr/>
        </p:nvSpPr>
        <p:spPr>
          <a:xfrm rot="0">
            <a:off x="1664932" y="1007342"/>
            <a:ext cx="2632110" cy="899795"/>
          </a:xfrm>
          <a:prstGeom prst="rect">
            <a:avLst/>
          </a:prstGeom>
        </p:spPr>
        <p:txBody>
          <a:bodyPr anchor="t" rtlCol="false" tIns="0" lIns="0" bIns="0" rIns="0">
            <a:spAutoFit/>
          </a:bodyPr>
          <a:lstStyle/>
          <a:p>
            <a:pPr algn="l">
              <a:lnSpc>
                <a:spcPts val="2380"/>
              </a:lnSpc>
            </a:pPr>
            <a:r>
              <a:rPr lang="en-US" sz="1700">
                <a:solidFill>
                  <a:srgbClr val="FFFFFF"/>
                </a:solidFill>
                <a:latin typeface="Poppins"/>
                <a:ea typeface="Poppins"/>
                <a:cs typeface="Poppins"/>
                <a:sym typeface="Poppins"/>
              </a:rPr>
              <a:t>Universitas Muhammadiyah Jember</a:t>
            </a:r>
          </a:p>
        </p:txBody>
      </p:sp>
      <p:sp>
        <p:nvSpPr>
          <p:cNvPr name="TextBox 10" id="10"/>
          <p:cNvSpPr txBox="true"/>
          <p:nvPr/>
        </p:nvSpPr>
        <p:spPr>
          <a:xfrm rot="0">
            <a:off x="14627190" y="1007342"/>
            <a:ext cx="2632110" cy="309245"/>
          </a:xfrm>
          <a:prstGeom prst="rect">
            <a:avLst/>
          </a:prstGeom>
        </p:spPr>
        <p:txBody>
          <a:bodyPr anchor="t" rtlCol="false" tIns="0" lIns="0" bIns="0" rIns="0">
            <a:spAutoFit/>
          </a:bodyPr>
          <a:lstStyle/>
          <a:p>
            <a:pPr algn="r">
              <a:lnSpc>
                <a:spcPts val="2380"/>
              </a:lnSpc>
            </a:pPr>
            <a:r>
              <a:rPr lang="en-US" sz="1700" b="true">
                <a:solidFill>
                  <a:srgbClr val="FFFFFF"/>
                </a:solidFill>
                <a:latin typeface="Poppins Semi-Bold"/>
                <a:ea typeface="Poppins Semi-Bold"/>
                <a:cs typeface="Poppins Semi-Bold"/>
                <a:sym typeface="Poppins Semi-Bold"/>
              </a:rPr>
              <a:t>FKIP</a:t>
            </a:r>
          </a:p>
        </p:txBody>
      </p:sp>
      <p:grpSp>
        <p:nvGrpSpPr>
          <p:cNvPr name="Group 11" id="11"/>
          <p:cNvGrpSpPr/>
          <p:nvPr/>
        </p:nvGrpSpPr>
        <p:grpSpPr>
          <a:xfrm rot="0">
            <a:off x="1028700" y="9059736"/>
            <a:ext cx="198564" cy="198564"/>
            <a:chOff x="0" y="0"/>
            <a:chExt cx="812800" cy="812800"/>
          </a:xfrm>
        </p:grpSpPr>
        <p:sp>
          <p:nvSpPr>
            <p:cNvPr name="Freeform 12" id="12"/>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DB813"/>
            </a:solidFill>
          </p:spPr>
        </p:sp>
        <p:sp>
          <p:nvSpPr>
            <p:cNvPr name="TextBox 13" id="13"/>
            <p:cNvSpPr txBox="true"/>
            <p:nvPr/>
          </p:nvSpPr>
          <p:spPr>
            <a:xfrm>
              <a:off x="76200" y="38100"/>
              <a:ext cx="660400" cy="698500"/>
            </a:xfrm>
            <a:prstGeom prst="rect">
              <a:avLst/>
            </a:prstGeom>
          </p:spPr>
          <p:txBody>
            <a:bodyPr anchor="ctr" rtlCol="false" tIns="50800" lIns="50800" bIns="50800" rIns="50800"/>
            <a:lstStyle/>
            <a:p>
              <a:pPr algn="ctr">
                <a:lnSpc>
                  <a:spcPts val="2659"/>
                </a:lnSpc>
              </a:pPr>
            </a:p>
          </p:txBody>
        </p:sp>
      </p:grpSp>
      <p:grpSp>
        <p:nvGrpSpPr>
          <p:cNvPr name="Group 14" id="14"/>
          <p:cNvGrpSpPr/>
          <p:nvPr/>
        </p:nvGrpSpPr>
        <p:grpSpPr>
          <a:xfrm rot="0">
            <a:off x="16523787" y="9059736"/>
            <a:ext cx="198564" cy="198564"/>
            <a:chOff x="0" y="0"/>
            <a:chExt cx="812800" cy="812800"/>
          </a:xfrm>
        </p:grpSpPr>
        <p:sp>
          <p:nvSpPr>
            <p:cNvPr name="Freeform 15" id="15"/>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DB813"/>
            </a:solidFill>
          </p:spPr>
        </p:sp>
        <p:sp>
          <p:nvSpPr>
            <p:cNvPr name="TextBox 16" id="16"/>
            <p:cNvSpPr txBox="true"/>
            <p:nvPr/>
          </p:nvSpPr>
          <p:spPr>
            <a:xfrm>
              <a:off x="76200" y="38100"/>
              <a:ext cx="660400" cy="698500"/>
            </a:xfrm>
            <a:prstGeom prst="rect">
              <a:avLst/>
            </a:prstGeom>
          </p:spPr>
          <p:txBody>
            <a:bodyPr anchor="ctr" rtlCol="false" tIns="50800" lIns="50800" bIns="50800" rIns="50800"/>
            <a:lstStyle/>
            <a:p>
              <a:pPr algn="ctr">
                <a:lnSpc>
                  <a:spcPts val="2659"/>
                </a:lnSpc>
              </a:pPr>
            </a:p>
          </p:txBody>
        </p:sp>
      </p:grpSp>
      <p:grpSp>
        <p:nvGrpSpPr>
          <p:cNvPr name="Group 17" id="17"/>
          <p:cNvGrpSpPr/>
          <p:nvPr/>
        </p:nvGrpSpPr>
        <p:grpSpPr>
          <a:xfrm rot="0">
            <a:off x="1297175" y="9059736"/>
            <a:ext cx="198564" cy="198564"/>
            <a:chOff x="0" y="0"/>
            <a:chExt cx="812800" cy="812800"/>
          </a:xfrm>
        </p:grpSpPr>
        <p:sp>
          <p:nvSpPr>
            <p:cNvPr name="Freeform 18" id="18"/>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DB813"/>
            </a:solidFill>
          </p:spPr>
        </p:sp>
        <p:sp>
          <p:nvSpPr>
            <p:cNvPr name="TextBox 19" id="19"/>
            <p:cNvSpPr txBox="true"/>
            <p:nvPr/>
          </p:nvSpPr>
          <p:spPr>
            <a:xfrm>
              <a:off x="76200" y="38100"/>
              <a:ext cx="660400" cy="698500"/>
            </a:xfrm>
            <a:prstGeom prst="rect">
              <a:avLst/>
            </a:prstGeom>
          </p:spPr>
          <p:txBody>
            <a:bodyPr anchor="ctr" rtlCol="false" tIns="50800" lIns="50800" bIns="50800" rIns="50800"/>
            <a:lstStyle/>
            <a:p>
              <a:pPr algn="ctr">
                <a:lnSpc>
                  <a:spcPts val="2659"/>
                </a:lnSpc>
              </a:pPr>
            </a:p>
          </p:txBody>
        </p:sp>
      </p:grpSp>
      <p:grpSp>
        <p:nvGrpSpPr>
          <p:cNvPr name="Group 20" id="20"/>
          <p:cNvGrpSpPr/>
          <p:nvPr/>
        </p:nvGrpSpPr>
        <p:grpSpPr>
          <a:xfrm rot="0">
            <a:off x="16792261" y="9059736"/>
            <a:ext cx="198564" cy="198564"/>
            <a:chOff x="0" y="0"/>
            <a:chExt cx="812800" cy="812800"/>
          </a:xfrm>
        </p:grpSpPr>
        <p:sp>
          <p:nvSpPr>
            <p:cNvPr name="Freeform 21" id="21"/>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DB813"/>
            </a:solidFill>
          </p:spPr>
        </p:sp>
        <p:sp>
          <p:nvSpPr>
            <p:cNvPr name="TextBox 22" id="22"/>
            <p:cNvSpPr txBox="true"/>
            <p:nvPr/>
          </p:nvSpPr>
          <p:spPr>
            <a:xfrm>
              <a:off x="76200" y="38100"/>
              <a:ext cx="660400" cy="698500"/>
            </a:xfrm>
            <a:prstGeom prst="rect">
              <a:avLst/>
            </a:prstGeom>
          </p:spPr>
          <p:txBody>
            <a:bodyPr anchor="ctr" rtlCol="false" tIns="50800" lIns="50800" bIns="50800" rIns="50800"/>
            <a:lstStyle/>
            <a:p>
              <a:pPr algn="ctr">
                <a:lnSpc>
                  <a:spcPts val="2659"/>
                </a:lnSpc>
              </a:pPr>
            </a:p>
          </p:txBody>
        </p:sp>
      </p:grpSp>
      <p:grpSp>
        <p:nvGrpSpPr>
          <p:cNvPr name="Group 23" id="23"/>
          <p:cNvGrpSpPr/>
          <p:nvPr/>
        </p:nvGrpSpPr>
        <p:grpSpPr>
          <a:xfrm rot="0">
            <a:off x="1565650" y="9059736"/>
            <a:ext cx="198564" cy="198564"/>
            <a:chOff x="0" y="0"/>
            <a:chExt cx="812800" cy="812800"/>
          </a:xfrm>
        </p:grpSpPr>
        <p:sp>
          <p:nvSpPr>
            <p:cNvPr name="Freeform 24" id="24"/>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DB813"/>
            </a:solidFill>
          </p:spPr>
        </p:sp>
        <p:sp>
          <p:nvSpPr>
            <p:cNvPr name="TextBox 25" id="25"/>
            <p:cNvSpPr txBox="true"/>
            <p:nvPr/>
          </p:nvSpPr>
          <p:spPr>
            <a:xfrm>
              <a:off x="76200" y="38100"/>
              <a:ext cx="660400" cy="698500"/>
            </a:xfrm>
            <a:prstGeom prst="rect">
              <a:avLst/>
            </a:prstGeom>
          </p:spPr>
          <p:txBody>
            <a:bodyPr anchor="ctr" rtlCol="false" tIns="50800" lIns="50800" bIns="50800" rIns="50800"/>
            <a:lstStyle/>
            <a:p>
              <a:pPr algn="ctr">
                <a:lnSpc>
                  <a:spcPts val="2659"/>
                </a:lnSpc>
              </a:pPr>
            </a:p>
          </p:txBody>
        </p:sp>
      </p:grpSp>
      <p:grpSp>
        <p:nvGrpSpPr>
          <p:cNvPr name="Group 26" id="26"/>
          <p:cNvGrpSpPr/>
          <p:nvPr/>
        </p:nvGrpSpPr>
        <p:grpSpPr>
          <a:xfrm rot="0">
            <a:off x="17060736" y="9059736"/>
            <a:ext cx="198564" cy="198564"/>
            <a:chOff x="0" y="0"/>
            <a:chExt cx="812800" cy="812800"/>
          </a:xfrm>
        </p:grpSpPr>
        <p:sp>
          <p:nvSpPr>
            <p:cNvPr name="Freeform 27" id="27"/>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DB813"/>
            </a:solidFill>
          </p:spPr>
        </p:sp>
        <p:sp>
          <p:nvSpPr>
            <p:cNvPr name="TextBox 28" id="28"/>
            <p:cNvSpPr txBox="true"/>
            <p:nvPr/>
          </p:nvSpPr>
          <p:spPr>
            <a:xfrm>
              <a:off x="76200" y="38100"/>
              <a:ext cx="660400" cy="698500"/>
            </a:xfrm>
            <a:prstGeom prst="rect">
              <a:avLst/>
            </a:prstGeom>
          </p:spPr>
          <p:txBody>
            <a:bodyPr anchor="ctr" rtlCol="false" tIns="50800" lIns="50800" bIns="50800" rIns="50800"/>
            <a:lstStyle/>
            <a:p>
              <a:pPr algn="ctr">
                <a:lnSpc>
                  <a:spcPts val="2659"/>
                </a:lnSpc>
              </a:pPr>
            </a:p>
          </p:txBody>
        </p:sp>
      </p:grpSp>
      <p:grpSp>
        <p:nvGrpSpPr>
          <p:cNvPr name="Group 29" id="29"/>
          <p:cNvGrpSpPr/>
          <p:nvPr/>
        </p:nvGrpSpPr>
        <p:grpSpPr>
          <a:xfrm rot="0">
            <a:off x="8311092" y="7882967"/>
            <a:ext cx="1665816" cy="508175"/>
            <a:chOff x="0" y="0"/>
            <a:chExt cx="438734" cy="133840"/>
          </a:xfrm>
        </p:grpSpPr>
        <p:sp>
          <p:nvSpPr>
            <p:cNvPr name="Freeform 30" id="30"/>
            <p:cNvSpPr/>
            <p:nvPr/>
          </p:nvSpPr>
          <p:spPr>
            <a:xfrm flipH="false" flipV="false" rot="0">
              <a:off x="0" y="0"/>
              <a:ext cx="438734" cy="133840"/>
            </a:xfrm>
            <a:custGeom>
              <a:avLst/>
              <a:gdLst/>
              <a:ahLst/>
              <a:cxnLst/>
              <a:rect r="r" b="b" t="t" l="l"/>
              <a:pathLst>
                <a:path h="133840" w="438734">
                  <a:moveTo>
                    <a:pt x="66920" y="0"/>
                  </a:moveTo>
                  <a:lnTo>
                    <a:pt x="371813" y="0"/>
                  </a:lnTo>
                  <a:cubicBezTo>
                    <a:pt x="389562" y="0"/>
                    <a:pt x="406583" y="7051"/>
                    <a:pt x="419133" y="19600"/>
                  </a:cubicBezTo>
                  <a:cubicBezTo>
                    <a:pt x="431683" y="32150"/>
                    <a:pt x="438734" y="49172"/>
                    <a:pt x="438734" y="66920"/>
                  </a:cubicBezTo>
                  <a:lnTo>
                    <a:pt x="438734" y="66920"/>
                  </a:lnTo>
                  <a:cubicBezTo>
                    <a:pt x="438734" y="84669"/>
                    <a:pt x="431683" y="101690"/>
                    <a:pt x="419133" y="114240"/>
                  </a:cubicBezTo>
                  <a:cubicBezTo>
                    <a:pt x="406583" y="126790"/>
                    <a:pt x="389562" y="133840"/>
                    <a:pt x="371813" y="133840"/>
                  </a:cubicBezTo>
                  <a:lnTo>
                    <a:pt x="66920" y="133840"/>
                  </a:lnTo>
                  <a:cubicBezTo>
                    <a:pt x="49172" y="133840"/>
                    <a:pt x="32150" y="126790"/>
                    <a:pt x="19600" y="114240"/>
                  </a:cubicBezTo>
                  <a:cubicBezTo>
                    <a:pt x="7051" y="101690"/>
                    <a:pt x="0" y="84669"/>
                    <a:pt x="0" y="66920"/>
                  </a:cubicBezTo>
                  <a:lnTo>
                    <a:pt x="0" y="66920"/>
                  </a:lnTo>
                  <a:cubicBezTo>
                    <a:pt x="0" y="49172"/>
                    <a:pt x="7051" y="32150"/>
                    <a:pt x="19600" y="19600"/>
                  </a:cubicBezTo>
                  <a:cubicBezTo>
                    <a:pt x="32150" y="7051"/>
                    <a:pt x="49172" y="0"/>
                    <a:pt x="66920" y="0"/>
                  </a:cubicBezTo>
                  <a:close/>
                </a:path>
              </a:pathLst>
            </a:custGeom>
            <a:solidFill>
              <a:srgbClr val="FDB813"/>
            </a:solidFill>
          </p:spPr>
        </p:sp>
        <p:sp>
          <p:nvSpPr>
            <p:cNvPr name="TextBox 31" id="31"/>
            <p:cNvSpPr txBox="true"/>
            <p:nvPr/>
          </p:nvSpPr>
          <p:spPr>
            <a:xfrm>
              <a:off x="0" y="-38100"/>
              <a:ext cx="438734" cy="171940"/>
            </a:xfrm>
            <a:prstGeom prst="rect">
              <a:avLst/>
            </a:prstGeom>
          </p:spPr>
          <p:txBody>
            <a:bodyPr anchor="ctr" rtlCol="false" tIns="50800" lIns="50800" bIns="50800" rIns="50800"/>
            <a:lstStyle/>
            <a:p>
              <a:pPr algn="ctr">
                <a:lnSpc>
                  <a:spcPts val="2659"/>
                </a:lnSpc>
              </a:pPr>
            </a:p>
          </p:txBody>
        </p:sp>
      </p:grpSp>
      <p:sp>
        <p:nvSpPr>
          <p:cNvPr name="TextBox 32" id="32"/>
          <p:cNvSpPr txBox="true"/>
          <p:nvPr/>
        </p:nvSpPr>
        <p:spPr>
          <a:xfrm rot="0">
            <a:off x="8423849" y="7929113"/>
            <a:ext cx="1440302" cy="358658"/>
          </a:xfrm>
          <a:prstGeom prst="rect">
            <a:avLst/>
          </a:prstGeom>
        </p:spPr>
        <p:txBody>
          <a:bodyPr anchor="t" rtlCol="false" tIns="0" lIns="0" bIns="0" rIns="0">
            <a:spAutoFit/>
          </a:bodyPr>
          <a:lstStyle/>
          <a:p>
            <a:pPr algn="ctr">
              <a:lnSpc>
                <a:spcPts val="2802"/>
              </a:lnSpc>
            </a:pPr>
            <a:r>
              <a:rPr lang="en-US" b="true" sz="2001">
                <a:solidFill>
                  <a:srgbClr val="013148"/>
                </a:solidFill>
                <a:latin typeface="Poppins Bold"/>
                <a:ea typeface="Poppins Bold"/>
                <a:cs typeface="Poppins Bold"/>
                <a:sym typeface="Poppins Bold"/>
              </a:rPr>
              <a:t>SELESAI</a:t>
            </a:r>
          </a:p>
        </p:txBody>
      </p:sp>
      <p:grpSp>
        <p:nvGrpSpPr>
          <p:cNvPr name="Group 33" id="33"/>
          <p:cNvGrpSpPr/>
          <p:nvPr/>
        </p:nvGrpSpPr>
        <p:grpSpPr>
          <a:xfrm rot="0">
            <a:off x="9586461" y="9059564"/>
            <a:ext cx="198564" cy="198564"/>
            <a:chOff x="0" y="0"/>
            <a:chExt cx="812800" cy="812800"/>
          </a:xfrm>
        </p:grpSpPr>
        <p:sp>
          <p:nvSpPr>
            <p:cNvPr name="Freeform 34" id="34"/>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DB813"/>
            </a:solidFill>
          </p:spPr>
        </p:sp>
        <p:sp>
          <p:nvSpPr>
            <p:cNvPr name="TextBox 35" id="35"/>
            <p:cNvSpPr txBox="true"/>
            <p:nvPr/>
          </p:nvSpPr>
          <p:spPr>
            <a:xfrm>
              <a:off x="76200" y="38100"/>
              <a:ext cx="660400" cy="698500"/>
            </a:xfrm>
            <a:prstGeom prst="rect">
              <a:avLst/>
            </a:prstGeom>
          </p:spPr>
          <p:txBody>
            <a:bodyPr anchor="ctr" rtlCol="false" tIns="50800" lIns="50800" bIns="50800" rIns="50800"/>
            <a:lstStyle/>
            <a:p>
              <a:pPr algn="ctr">
                <a:lnSpc>
                  <a:spcPts val="2659"/>
                </a:lnSpc>
              </a:pPr>
            </a:p>
          </p:txBody>
        </p:sp>
      </p:grpSp>
      <p:grpSp>
        <p:nvGrpSpPr>
          <p:cNvPr name="Group 36" id="36"/>
          <p:cNvGrpSpPr/>
          <p:nvPr/>
        </p:nvGrpSpPr>
        <p:grpSpPr>
          <a:xfrm rot="0">
            <a:off x="8502976" y="9059736"/>
            <a:ext cx="198564" cy="198564"/>
            <a:chOff x="0" y="0"/>
            <a:chExt cx="812800" cy="812800"/>
          </a:xfrm>
        </p:grpSpPr>
        <p:sp>
          <p:nvSpPr>
            <p:cNvPr name="Freeform 37" id="37"/>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DB813"/>
            </a:solidFill>
          </p:spPr>
        </p:sp>
        <p:sp>
          <p:nvSpPr>
            <p:cNvPr name="TextBox 38" id="38"/>
            <p:cNvSpPr txBox="true"/>
            <p:nvPr/>
          </p:nvSpPr>
          <p:spPr>
            <a:xfrm>
              <a:off x="76200" y="38100"/>
              <a:ext cx="660400" cy="698500"/>
            </a:xfrm>
            <a:prstGeom prst="rect">
              <a:avLst/>
            </a:prstGeom>
          </p:spPr>
          <p:txBody>
            <a:bodyPr anchor="ctr" rtlCol="false" tIns="50800" lIns="50800" bIns="50800" rIns="50800"/>
            <a:lstStyle/>
            <a:p>
              <a:pPr algn="ctr">
                <a:lnSpc>
                  <a:spcPts val="2659"/>
                </a:lnSpc>
              </a:pPr>
            </a:p>
          </p:txBody>
        </p:sp>
      </p:grpSp>
      <p:sp>
        <p:nvSpPr>
          <p:cNvPr name="TextBox 39" id="39"/>
          <p:cNvSpPr txBox="true"/>
          <p:nvPr/>
        </p:nvSpPr>
        <p:spPr>
          <a:xfrm rot="0">
            <a:off x="8881531" y="8904846"/>
            <a:ext cx="524938" cy="441325"/>
          </a:xfrm>
          <a:prstGeom prst="rect">
            <a:avLst/>
          </a:prstGeom>
        </p:spPr>
        <p:txBody>
          <a:bodyPr anchor="t" rtlCol="false" tIns="0" lIns="0" bIns="0" rIns="0">
            <a:spAutoFit/>
          </a:bodyPr>
          <a:lstStyle/>
          <a:p>
            <a:pPr algn="ctr">
              <a:lnSpc>
                <a:spcPts val="3499"/>
              </a:lnSpc>
            </a:pPr>
            <a:r>
              <a:rPr lang="en-US" sz="2499" b="true">
                <a:solidFill>
                  <a:srgbClr val="013148"/>
                </a:solidFill>
                <a:latin typeface="Poppins Heavy"/>
                <a:ea typeface="Poppins Heavy"/>
                <a:cs typeface="Poppins Heavy"/>
                <a:sym typeface="Poppins Heavy"/>
              </a:rPr>
              <a:t>10</a:t>
            </a:r>
          </a:p>
        </p:txBody>
      </p:sp>
    </p:spTree>
  </p:cSld>
  <p:clrMapOvr>
    <a:masterClrMapping/>
  </p:clrMapOvr>
</p:sld>
</file>

<file path=ppt/slides/slide2.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grpSp>
        <p:nvGrpSpPr>
          <p:cNvPr name="Group 2" id="2"/>
          <p:cNvGrpSpPr/>
          <p:nvPr/>
        </p:nvGrpSpPr>
        <p:grpSpPr>
          <a:xfrm rot="0">
            <a:off x="0" y="-225204"/>
            <a:ext cx="18288000" cy="1803404"/>
            <a:chOff x="0" y="0"/>
            <a:chExt cx="4816593" cy="474971"/>
          </a:xfrm>
        </p:grpSpPr>
        <p:sp>
          <p:nvSpPr>
            <p:cNvPr name="Freeform 3" id="3"/>
            <p:cNvSpPr/>
            <p:nvPr/>
          </p:nvSpPr>
          <p:spPr>
            <a:xfrm flipH="false" flipV="false" rot="0">
              <a:off x="0" y="0"/>
              <a:ext cx="4816592" cy="474971"/>
            </a:xfrm>
            <a:custGeom>
              <a:avLst/>
              <a:gdLst/>
              <a:ahLst/>
              <a:cxnLst/>
              <a:rect r="r" b="b" t="t" l="l"/>
              <a:pathLst>
                <a:path h="474971" w="4816592">
                  <a:moveTo>
                    <a:pt x="8467" y="0"/>
                  </a:moveTo>
                  <a:lnTo>
                    <a:pt x="4808126" y="0"/>
                  </a:lnTo>
                  <a:cubicBezTo>
                    <a:pt x="4810371" y="0"/>
                    <a:pt x="4812525" y="892"/>
                    <a:pt x="4814113" y="2480"/>
                  </a:cubicBezTo>
                  <a:cubicBezTo>
                    <a:pt x="4815700" y="4068"/>
                    <a:pt x="4816592" y="6221"/>
                    <a:pt x="4816592" y="8467"/>
                  </a:cubicBezTo>
                  <a:lnTo>
                    <a:pt x="4816592" y="466504"/>
                  </a:lnTo>
                  <a:cubicBezTo>
                    <a:pt x="4816592" y="471180"/>
                    <a:pt x="4812802" y="474971"/>
                    <a:pt x="4808126" y="474971"/>
                  </a:cubicBezTo>
                  <a:lnTo>
                    <a:pt x="8467" y="474971"/>
                  </a:lnTo>
                  <a:cubicBezTo>
                    <a:pt x="3791" y="474971"/>
                    <a:pt x="0" y="471180"/>
                    <a:pt x="0" y="466504"/>
                  </a:cubicBezTo>
                  <a:lnTo>
                    <a:pt x="0" y="8467"/>
                  </a:lnTo>
                  <a:cubicBezTo>
                    <a:pt x="0" y="3791"/>
                    <a:pt x="3791" y="0"/>
                    <a:pt x="8467" y="0"/>
                  </a:cubicBezTo>
                  <a:close/>
                </a:path>
              </a:pathLst>
            </a:custGeom>
            <a:solidFill>
              <a:srgbClr val="00288D"/>
            </a:solidFill>
            <a:ln cap="sq">
              <a:noFill/>
              <a:prstDash val="solid"/>
              <a:miter/>
            </a:ln>
          </p:spPr>
        </p:sp>
        <p:sp>
          <p:nvSpPr>
            <p:cNvPr name="TextBox 4" id="4"/>
            <p:cNvSpPr txBox="true"/>
            <p:nvPr/>
          </p:nvSpPr>
          <p:spPr>
            <a:xfrm>
              <a:off x="0" y="-38100"/>
              <a:ext cx="4816593" cy="513071"/>
            </a:xfrm>
            <a:prstGeom prst="rect">
              <a:avLst/>
            </a:prstGeom>
          </p:spPr>
          <p:txBody>
            <a:bodyPr anchor="ctr" rtlCol="false" tIns="50800" lIns="50800" bIns="50800" rIns="50800"/>
            <a:lstStyle/>
            <a:p>
              <a:pPr algn="ctr">
                <a:lnSpc>
                  <a:spcPts val="2659"/>
                </a:lnSpc>
              </a:pPr>
            </a:p>
          </p:txBody>
        </p:sp>
      </p:grpSp>
      <p:sp>
        <p:nvSpPr>
          <p:cNvPr name="Freeform 5" id="5"/>
          <p:cNvSpPr/>
          <p:nvPr/>
        </p:nvSpPr>
        <p:spPr>
          <a:xfrm flipH="false" flipV="false" rot="0">
            <a:off x="1028700" y="514733"/>
            <a:ext cx="467039" cy="323530"/>
          </a:xfrm>
          <a:custGeom>
            <a:avLst/>
            <a:gdLst/>
            <a:ahLst/>
            <a:cxnLst/>
            <a:rect r="r" b="b" t="t" l="l"/>
            <a:pathLst>
              <a:path h="323530" w="467039">
                <a:moveTo>
                  <a:pt x="0" y="0"/>
                </a:moveTo>
                <a:lnTo>
                  <a:pt x="467039" y="0"/>
                </a:lnTo>
                <a:lnTo>
                  <a:pt x="467039" y="323530"/>
                </a:lnTo>
                <a:lnTo>
                  <a:pt x="0" y="323530"/>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AutoShape 6" id="6"/>
          <p:cNvSpPr/>
          <p:nvPr/>
        </p:nvSpPr>
        <p:spPr>
          <a:xfrm flipV="true">
            <a:off x="1674457" y="2681492"/>
            <a:ext cx="0" cy="707917"/>
          </a:xfrm>
          <a:prstGeom prst="line">
            <a:avLst/>
          </a:prstGeom>
          <a:ln cap="rnd" w="19050">
            <a:solidFill>
              <a:srgbClr val="013148"/>
            </a:solidFill>
            <a:prstDash val="solid"/>
            <a:headEnd type="none" len="sm" w="sm"/>
            <a:tailEnd type="none" len="sm" w="sm"/>
          </a:ln>
        </p:spPr>
      </p:sp>
      <p:sp>
        <p:nvSpPr>
          <p:cNvPr name="Freeform 7" id="7"/>
          <p:cNvSpPr/>
          <p:nvPr/>
        </p:nvSpPr>
        <p:spPr>
          <a:xfrm flipH="false" flipV="false" rot="0">
            <a:off x="10223216" y="3029047"/>
            <a:ext cx="811523" cy="686214"/>
          </a:xfrm>
          <a:custGeom>
            <a:avLst/>
            <a:gdLst/>
            <a:ahLst/>
            <a:cxnLst/>
            <a:rect r="r" b="b" t="t" l="l"/>
            <a:pathLst>
              <a:path h="686214" w="811523">
                <a:moveTo>
                  <a:pt x="0" y="0"/>
                </a:moveTo>
                <a:lnTo>
                  <a:pt x="811523" y="0"/>
                </a:lnTo>
                <a:lnTo>
                  <a:pt x="811523" y="686214"/>
                </a:lnTo>
                <a:lnTo>
                  <a:pt x="0" y="686214"/>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TextBox 8" id="8"/>
          <p:cNvSpPr txBox="true"/>
          <p:nvPr/>
        </p:nvSpPr>
        <p:spPr>
          <a:xfrm rot="0">
            <a:off x="1963826" y="2606900"/>
            <a:ext cx="6336562" cy="777240"/>
          </a:xfrm>
          <a:prstGeom prst="rect">
            <a:avLst/>
          </a:prstGeom>
        </p:spPr>
        <p:txBody>
          <a:bodyPr anchor="t" rtlCol="false" tIns="0" lIns="0" bIns="0" rIns="0">
            <a:spAutoFit/>
          </a:bodyPr>
          <a:lstStyle/>
          <a:p>
            <a:pPr algn="l">
              <a:lnSpc>
                <a:spcPts val="5565"/>
              </a:lnSpc>
            </a:pPr>
            <a:r>
              <a:rPr lang="en-US" sz="5300" b="true">
                <a:solidFill>
                  <a:srgbClr val="013148"/>
                </a:solidFill>
                <a:latin typeface="Poppins Semi-Bold"/>
                <a:ea typeface="Poppins Semi-Bold"/>
                <a:cs typeface="Poppins Semi-Bold"/>
                <a:sym typeface="Poppins Semi-Bold"/>
              </a:rPr>
              <a:t>LATAR BELAKANG</a:t>
            </a:r>
          </a:p>
        </p:txBody>
      </p:sp>
      <p:sp>
        <p:nvSpPr>
          <p:cNvPr name="TextBox 9" id="9"/>
          <p:cNvSpPr txBox="true"/>
          <p:nvPr/>
        </p:nvSpPr>
        <p:spPr>
          <a:xfrm rot="0">
            <a:off x="1664932" y="431730"/>
            <a:ext cx="2632110" cy="899795"/>
          </a:xfrm>
          <a:prstGeom prst="rect">
            <a:avLst/>
          </a:prstGeom>
        </p:spPr>
        <p:txBody>
          <a:bodyPr anchor="t" rtlCol="false" tIns="0" lIns="0" bIns="0" rIns="0">
            <a:spAutoFit/>
          </a:bodyPr>
          <a:lstStyle/>
          <a:p>
            <a:pPr algn="l">
              <a:lnSpc>
                <a:spcPts val="2380"/>
              </a:lnSpc>
            </a:pPr>
            <a:r>
              <a:rPr lang="en-US" sz="1700">
                <a:solidFill>
                  <a:srgbClr val="FFFFFF"/>
                </a:solidFill>
                <a:latin typeface="Poppins"/>
                <a:ea typeface="Poppins"/>
                <a:cs typeface="Poppins"/>
                <a:sym typeface="Poppins"/>
              </a:rPr>
              <a:t>Universitas muhammadiyah jember</a:t>
            </a:r>
          </a:p>
        </p:txBody>
      </p:sp>
      <p:sp>
        <p:nvSpPr>
          <p:cNvPr name="TextBox 10" id="10"/>
          <p:cNvSpPr txBox="true"/>
          <p:nvPr/>
        </p:nvSpPr>
        <p:spPr>
          <a:xfrm rot="0">
            <a:off x="1830888" y="3629536"/>
            <a:ext cx="15505024" cy="5958205"/>
          </a:xfrm>
          <a:prstGeom prst="rect">
            <a:avLst/>
          </a:prstGeom>
        </p:spPr>
        <p:txBody>
          <a:bodyPr anchor="t" rtlCol="false" tIns="0" lIns="0" bIns="0" rIns="0">
            <a:spAutoFit/>
          </a:bodyPr>
          <a:lstStyle/>
          <a:p>
            <a:pPr algn="l" marL="604519" indent="-302260" lvl="1">
              <a:lnSpc>
                <a:spcPts val="3919"/>
              </a:lnSpc>
              <a:buFont typeface="Arial"/>
              <a:buChar char="•"/>
            </a:pPr>
            <a:r>
              <a:rPr lang="en-US" sz="2799">
                <a:solidFill>
                  <a:srgbClr val="000000"/>
                </a:solidFill>
                <a:latin typeface="Poppins"/>
                <a:ea typeface="Poppins"/>
                <a:cs typeface="Poppins"/>
                <a:sym typeface="Poppins"/>
              </a:rPr>
              <a:t>Sastra tidak hanya bersifat estetis, tetapi merepresentasikan realitas sosial.</a:t>
            </a:r>
          </a:p>
          <a:p>
            <a:pPr algn="l" marL="604519" indent="-302260" lvl="1">
              <a:lnSpc>
                <a:spcPts val="3919"/>
              </a:lnSpc>
              <a:buFont typeface="Arial"/>
              <a:buChar char="•"/>
            </a:pPr>
            <a:r>
              <a:rPr lang="en-US" sz="2799">
                <a:solidFill>
                  <a:srgbClr val="000000"/>
                </a:solidFill>
                <a:latin typeface="Poppins"/>
                <a:ea typeface="Poppins"/>
                <a:cs typeface="Poppins"/>
                <a:sym typeface="Poppins"/>
              </a:rPr>
              <a:t>Novel Tan</a:t>
            </a:r>
            <a:r>
              <a:rPr lang="en-US" sz="2799">
                <a:solidFill>
                  <a:srgbClr val="000000"/>
                </a:solidFill>
                <a:latin typeface="Poppins"/>
                <a:ea typeface="Poppins"/>
                <a:cs typeface="Poppins"/>
                <a:sym typeface="Poppins"/>
              </a:rPr>
              <a:t>ah Para Bandit karya Tere Liye memuat kritik terhadap ketimpangan sosial.</a:t>
            </a:r>
          </a:p>
          <a:p>
            <a:pPr algn="l" marL="604519" indent="-302260" lvl="1">
              <a:lnSpc>
                <a:spcPts val="3919"/>
              </a:lnSpc>
              <a:buFont typeface="Arial"/>
              <a:buChar char="•"/>
            </a:pPr>
            <a:r>
              <a:rPr lang="en-US" sz="2799">
                <a:solidFill>
                  <a:srgbClr val="000000"/>
                </a:solidFill>
                <a:latin typeface="Poppins"/>
                <a:ea typeface="Poppins"/>
                <a:cs typeface="Poppins"/>
                <a:sym typeface="Poppins"/>
              </a:rPr>
              <a:t>So</a:t>
            </a:r>
            <a:r>
              <a:rPr lang="en-US" sz="2799">
                <a:solidFill>
                  <a:srgbClr val="000000"/>
                </a:solidFill>
                <a:latin typeface="Poppins"/>
                <a:ea typeface="Poppins"/>
                <a:cs typeface="Poppins"/>
                <a:sym typeface="Poppins"/>
              </a:rPr>
              <a:t>lidaritas sosial menjadi kekuatan utama masyarakat dalam menghadapi ketidakadilan.</a:t>
            </a:r>
          </a:p>
          <a:p>
            <a:pPr algn="l" marL="604519" indent="-302260" lvl="1">
              <a:lnSpc>
                <a:spcPts val="3919"/>
              </a:lnSpc>
              <a:buFont typeface="Arial"/>
              <a:buChar char="•"/>
            </a:pPr>
            <a:r>
              <a:rPr lang="en-US" sz="2799">
                <a:solidFill>
                  <a:srgbClr val="000000"/>
                </a:solidFill>
                <a:latin typeface="Poppins"/>
                <a:ea typeface="Poppins"/>
                <a:cs typeface="Poppins"/>
                <a:sym typeface="Poppins"/>
              </a:rPr>
              <a:t>Bahasa dalam novel berfungsi membangun relasi sosial dan relasi kuasa.</a:t>
            </a:r>
          </a:p>
          <a:p>
            <a:pPr algn="l" marL="604519" indent="-302260" lvl="1">
              <a:lnSpc>
                <a:spcPts val="3919"/>
              </a:lnSpc>
              <a:buFont typeface="Arial"/>
              <a:buChar char="•"/>
            </a:pPr>
            <a:r>
              <a:rPr lang="en-US" sz="2799">
                <a:solidFill>
                  <a:srgbClr val="000000"/>
                </a:solidFill>
                <a:latin typeface="Poppins"/>
                <a:ea typeface="Poppins"/>
                <a:cs typeface="Poppins"/>
                <a:sym typeface="Poppins"/>
              </a:rPr>
              <a:t>Penelitian sebelumnya lebih fokus pada nilai moral dan sosial, belum menelaah bahasa sebagai praktik kekuasaan.</a:t>
            </a:r>
          </a:p>
          <a:p>
            <a:pPr algn="l" marL="604519" indent="-302260" lvl="1">
              <a:lnSpc>
                <a:spcPts val="3919"/>
              </a:lnSpc>
              <a:buFont typeface="Arial"/>
              <a:buChar char="•"/>
            </a:pPr>
            <a:r>
              <a:rPr lang="en-US" sz="2799">
                <a:solidFill>
                  <a:srgbClr val="000000"/>
                </a:solidFill>
                <a:latin typeface="Poppins"/>
                <a:ea typeface="Poppins"/>
                <a:cs typeface="Poppins"/>
                <a:sym typeface="Poppins"/>
              </a:rPr>
              <a:t>Oleh karena itu, penelitian ini mengkaji solidaritas sosial melalui pendekatan Analisis Wacana Kritis.</a:t>
            </a:r>
          </a:p>
          <a:p>
            <a:pPr algn="l">
              <a:lnSpc>
                <a:spcPts val="3919"/>
              </a:lnSpc>
            </a:pPr>
          </a:p>
          <a:p>
            <a:pPr algn="l">
              <a:lnSpc>
                <a:spcPts val="3919"/>
              </a:lnSpc>
            </a:pPr>
          </a:p>
        </p:txBody>
      </p:sp>
      <p:sp>
        <p:nvSpPr>
          <p:cNvPr name="TextBox 11" id="11"/>
          <p:cNvSpPr txBox="true"/>
          <p:nvPr/>
        </p:nvSpPr>
        <p:spPr>
          <a:xfrm rot="0">
            <a:off x="17468850" y="4889500"/>
            <a:ext cx="524938" cy="441325"/>
          </a:xfrm>
          <a:prstGeom prst="rect">
            <a:avLst/>
          </a:prstGeom>
        </p:spPr>
        <p:txBody>
          <a:bodyPr anchor="t" rtlCol="false" tIns="0" lIns="0" bIns="0" rIns="0">
            <a:spAutoFit/>
          </a:bodyPr>
          <a:lstStyle/>
          <a:p>
            <a:pPr algn="ctr">
              <a:lnSpc>
                <a:spcPts val="3499"/>
              </a:lnSpc>
            </a:pPr>
            <a:r>
              <a:rPr lang="en-US" sz="2499" b="true">
                <a:solidFill>
                  <a:srgbClr val="000000"/>
                </a:solidFill>
                <a:latin typeface="Poppins Heavy"/>
                <a:ea typeface="Poppins Heavy"/>
                <a:cs typeface="Poppins Heavy"/>
                <a:sym typeface="Poppins Heavy"/>
              </a:rPr>
              <a:t>02</a:t>
            </a:r>
          </a:p>
        </p:txBody>
      </p:sp>
      <p:grpSp>
        <p:nvGrpSpPr>
          <p:cNvPr name="Group 12" id="12"/>
          <p:cNvGrpSpPr/>
          <p:nvPr/>
        </p:nvGrpSpPr>
        <p:grpSpPr>
          <a:xfrm rot="0">
            <a:off x="1028700" y="9059736"/>
            <a:ext cx="198564" cy="198564"/>
            <a:chOff x="0" y="0"/>
            <a:chExt cx="812800" cy="812800"/>
          </a:xfrm>
        </p:grpSpPr>
        <p:sp>
          <p:nvSpPr>
            <p:cNvPr name="Freeform 13" id="13"/>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DB813"/>
            </a:solidFill>
          </p:spPr>
        </p:sp>
        <p:sp>
          <p:nvSpPr>
            <p:cNvPr name="TextBox 14" id="14"/>
            <p:cNvSpPr txBox="true"/>
            <p:nvPr/>
          </p:nvSpPr>
          <p:spPr>
            <a:xfrm>
              <a:off x="76200" y="38100"/>
              <a:ext cx="660400" cy="698500"/>
            </a:xfrm>
            <a:prstGeom prst="rect">
              <a:avLst/>
            </a:prstGeom>
          </p:spPr>
          <p:txBody>
            <a:bodyPr anchor="ctr" rtlCol="false" tIns="50800" lIns="50800" bIns="50800" rIns="50800"/>
            <a:lstStyle/>
            <a:p>
              <a:pPr algn="ctr">
                <a:lnSpc>
                  <a:spcPts val="2659"/>
                </a:lnSpc>
              </a:pPr>
            </a:p>
          </p:txBody>
        </p:sp>
      </p:grpSp>
      <p:grpSp>
        <p:nvGrpSpPr>
          <p:cNvPr name="Group 15" id="15"/>
          <p:cNvGrpSpPr/>
          <p:nvPr/>
        </p:nvGrpSpPr>
        <p:grpSpPr>
          <a:xfrm rot="0">
            <a:off x="1297175" y="9059736"/>
            <a:ext cx="198564" cy="198564"/>
            <a:chOff x="0" y="0"/>
            <a:chExt cx="812800" cy="812800"/>
          </a:xfrm>
        </p:grpSpPr>
        <p:sp>
          <p:nvSpPr>
            <p:cNvPr name="Freeform 16" id="16"/>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DB813"/>
            </a:solidFill>
          </p:spPr>
        </p:sp>
        <p:sp>
          <p:nvSpPr>
            <p:cNvPr name="TextBox 17" id="17"/>
            <p:cNvSpPr txBox="true"/>
            <p:nvPr/>
          </p:nvSpPr>
          <p:spPr>
            <a:xfrm>
              <a:off x="76200" y="38100"/>
              <a:ext cx="660400" cy="698500"/>
            </a:xfrm>
            <a:prstGeom prst="rect">
              <a:avLst/>
            </a:prstGeom>
          </p:spPr>
          <p:txBody>
            <a:bodyPr anchor="ctr" rtlCol="false" tIns="50800" lIns="50800" bIns="50800" rIns="50800"/>
            <a:lstStyle/>
            <a:p>
              <a:pPr algn="ctr">
                <a:lnSpc>
                  <a:spcPts val="2659"/>
                </a:lnSpc>
              </a:pPr>
            </a:p>
          </p:txBody>
        </p:sp>
      </p:grpSp>
      <p:grpSp>
        <p:nvGrpSpPr>
          <p:cNvPr name="Group 18" id="18"/>
          <p:cNvGrpSpPr/>
          <p:nvPr/>
        </p:nvGrpSpPr>
        <p:grpSpPr>
          <a:xfrm rot="0">
            <a:off x="1565650" y="9059736"/>
            <a:ext cx="198564" cy="198564"/>
            <a:chOff x="0" y="0"/>
            <a:chExt cx="812800" cy="812800"/>
          </a:xfrm>
        </p:grpSpPr>
        <p:sp>
          <p:nvSpPr>
            <p:cNvPr name="Freeform 19" id="19"/>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DB813"/>
            </a:solidFill>
          </p:spPr>
        </p:sp>
        <p:sp>
          <p:nvSpPr>
            <p:cNvPr name="TextBox 20" id="20"/>
            <p:cNvSpPr txBox="true"/>
            <p:nvPr/>
          </p:nvSpPr>
          <p:spPr>
            <a:xfrm>
              <a:off x="76200" y="38100"/>
              <a:ext cx="660400" cy="698500"/>
            </a:xfrm>
            <a:prstGeom prst="rect">
              <a:avLst/>
            </a:prstGeom>
          </p:spPr>
          <p:txBody>
            <a:bodyPr anchor="ctr" rtlCol="false" tIns="50800" lIns="50800" bIns="50800" rIns="50800"/>
            <a:lstStyle/>
            <a:p>
              <a:pPr algn="ctr">
                <a:lnSpc>
                  <a:spcPts val="2659"/>
                </a:lnSpc>
              </a:pPr>
            </a:p>
          </p:txBody>
        </p:sp>
      </p:grpSp>
      <p:grpSp>
        <p:nvGrpSpPr>
          <p:cNvPr name="Group 21" id="21"/>
          <p:cNvGrpSpPr/>
          <p:nvPr/>
        </p:nvGrpSpPr>
        <p:grpSpPr>
          <a:xfrm rot="0">
            <a:off x="17632037" y="5435945"/>
            <a:ext cx="198564" cy="198564"/>
            <a:chOff x="0" y="0"/>
            <a:chExt cx="812800" cy="812800"/>
          </a:xfrm>
        </p:grpSpPr>
        <p:sp>
          <p:nvSpPr>
            <p:cNvPr name="Freeform 22" id="22"/>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DB813"/>
            </a:solidFill>
            <a:ln w="38100" cap="sq">
              <a:solidFill>
                <a:srgbClr val="FDB813"/>
              </a:solidFill>
              <a:prstDash val="solid"/>
              <a:miter/>
            </a:ln>
          </p:spPr>
        </p:sp>
        <p:sp>
          <p:nvSpPr>
            <p:cNvPr name="TextBox 23" id="23"/>
            <p:cNvSpPr txBox="true"/>
            <p:nvPr/>
          </p:nvSpPr>
          <p:spPr>
            <a:xfrm>
              <a:off x="76200" y="38100"/>
              <a:ext cx="660400" cy="698500"/>
            </a:xfrm>
            <a:prstGeom prst="rect">
              <a:avLst/>
            </a:prstGeom>
          </p:spPr>
          <p:txBody>
            <a:bodyPr anchor="ctr" rtlCol="false" tIns="50800" lIns="50800" bIns="50800" rIns="50800"/>
            <a:lstStyle/>
            <a:p>
              <a:pPr algn="ctr">
                <a:lnSpc>
                  <a:spcPts val="2659"/>
                </a:lnSpc>
              </a:pPr>
            </a:p>
          </p:txBody>
        </p:sp>
      </p:grpSp>
      <p:grpSp>
        <p:nvGrpSpPr>
          <p:cNvPr name="Group 24" id="24"/>
          <p:cNvGrpSpPr/>
          <p:nvPr/>
        </p:nvGrpSpPr>
        <p:grpSpPr>
          <a:xfrm rot="0">
            <a:off x="17632037" y="4652836"/>
            <a:ext cx="198564" cy="198564"/>
            <a:chOff x="0" y="0"/>
            <a:chExt cx="812800" cy="812800"/>
          </a:xfrm>
        </p:grpSpPr>
        <p:sp>
          <p:nvSpPr>
            <p:cNvPr name="Freeform 25" id="25"/>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DB813"/>
            </a:solidFill>
            <a:ln w="38100" cap="sq">
              <a:solidFill>
                <a:srgbClr val="FDB813"/>
              </a:solidFill>
              <a:prstDash val="solid"/>
              <a:miter/>
            </a:ln>
          </p:spPr>
        </p:sp>
        <p:sp>
          <p:nvSpPr>
            <p:cNvPr name="TextBox 26" id="26"/>
            <p:cNvSpPr txBox="true"/>
            <p:nvPr/>
          </p:nvSpPr>
          <p:spPr>
            <a:xfrm>
              <a:off x="76200" y="38100"/>
              <a:ext cx="660400" cy="698500"/>
            </a:xfrm>
            <a:prstGeom prst="rect">
              <a:avLst/>
            </a:prstGeom>
          </p:spPr>
          <p:txBody>
            <a:bodyPr anchor="ctr" rtlCol="false" tIns="50800" lIns="50800" bIns="50800" rIns="50800"/>
            <a:lstStyle/>
            <a:p>
              <a:pPr algn="ctr">
                <a:lnSpc>
                  <a:spcPts val="2659"/>
                </a:lnSpc>
              </a:pPr>
            </a:p>
          </p:txBody>
        </p:sp>
      </p:grpSp>
      <p:sp>
        <p:nvSpPr>
          <p:cNvPr name="TextBox 27" id="27"/>
          <p:cNvSpPr txBox="true"/>
          <p:nvPr/>
        </p:nvSpPr>
        <p:spPr>
          <a:xfrm rot="0">
            <a:off x="14627190" y="727005"/>
            <a:ext cx="2632110" cy="309245"/>
          </a:xfrm>
          <a:prstGeom prst="rect">
            <a:avLst/>
          </a:prstGeom>
        </p:spPr>
        <p:txBody>
          <a:bodyPr anchor="t" rtlCol="false" tIns="0" lIns="0" bIns="0" rIns="0">
            <a:spAutoFit/>
          </a:bodyPr>
          <a:lstStyle/>
          <a:p>
            <a:pPr algn="r">
              <a:lnSpc>
                <a:spcPts val="2380"/>
              </a:lnSpc>
            </a:pPr>
            <a:r>
              <a:rPr lang="en-US" sz="1700" b="true">
                <a:solidFill>
                  <a:srgbClr val="FFFFFF"/>
                </a:solidFill>
                <a:latin typeface="Poppins Semi-Bold"/>
                <a:ea typeface="Poppins Semi-Bold"/>
                <a:cs typeface="Poppins Semi-Bold"/>
                <a:sym typeface="Poppins Semi-Bold"/>
              </a:rPr>
              <a:t>FKIP</a:t>
            </a:r>
          </a:p>
        </p:txBody>
      </p:sp>
    </p:spTree>
  </p:cSld>
  <p:clrMapOvr>
    <a:masterClrMapping/>
  </p:clrMapOvr>
</p:sld>
</file>

<file path=ppt/slides/slide3.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TextBox 2" id="2"/>
          <p:cNvSpPr txBox="true"/>
          <p:nvPr/>
        </p:nvSpPr>
        <p:spPr>
          <a:xfrm rot="0">
            <a:off x="17468850" y="4889500"/>
            <a:ext cx="524938" cy="441325"/>
          </a:xfrm>
          <a:prstGeom prst="rect">
            <a:avLst/>
          </a:prstGeom>
        </p:spPr>
        <p:txBody>
          <a:bodyPr anchor="t" rtlCol="false" tIns="0" lIns="0" bIns="0" rIns="0">
            <a:spAutoFit/>
          </a:bodyPr>
          <a:lstStyle/>
          <a:p>
            <a:pPr algn="ctr">
              <a:lnSpc>
                <a:spcPts val="3499"/>
              </a:lnSpc>
            </a:pPr>
            <a:r>
              <a:rPr lang="en-US" sz="2499" b="true">
                <a:solidFill>
                  <a:srgbClr val="000000"/>
                </a:solidFill>
                <a:latin typeface="Poppins Heavy"/>
                <a:ea typeface="Poppins Heavy"/>
                <a:cs typeface="Poppins Heavy"/>
                <a:sym typeface="Poppins Heavy"/>
              </a:rPr>
              <a:t>03</a:t>
            </a:r>
          </a:p>
        </p:txBody>
      </p:sp>
      <p:grpSp>
        <p:nvGrpSpPr>
          <p:cNvPr name="Group 3" id="3"/>
          <p:cNvGrpSpPr/>
          <p:nvPr/>
        </p:nvGrpSpPr>
        <p:grpSpPr>
          <a:xfrm rot="0">
            <a:off x="16523787" y="9059736"/>
            <a:ext cx="198564" cy="198564"/>
            <a:chOff x="0" y="0"/>
            <a:chExt cx="812800" cy="812800"/>
          </a:xfrm>
        </p:grpSpPr>
        <p:sp>
          <p:nvSpPr>
            <p:cNvPr name="Freeform 4" id="4"/>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013148"/>
            </a:solidFill>
          </p:spPr>
        </p:sp>
        <p:sp>
          <p:nvSpPr>
            <p:cNvPr name="TextBox 5" id="5"/>
            <p:cNvSpPr txBox="true"/>
            <p:nvPr/>
          </p:nvSpPr>
          <p:spPr>
            <a:xfrm>
              <a:off x="76200" y="38100"/>
              <a:ext cx="660400" cy="698500"/>
            </a:xfrm>
            <a:prstGeom prst="rect">
              <a:avLst/>
            </a:prstGeom>
          </p:spPr>
          <p:txBody>
            <a:bodyPr anchor="ctr" rtlCol="false" tIns="50800" lIns="50800" bIns="50800" rIns="50800"/>
            <a:lstStyle/>
            <a:p>
              <a:pPr algn="ctr">
                <a:lnSpc>
                  <a:spcPts val="2659"/>
                </a:lnSpc>
              </a:pPr>
            </a:p>
          </p:txBody>
        </p:sp>
      </p:grpSp>
      <p:grpSp>
        <p:nvGrpSpPr>
          <p:cNvPr name="Group 6" id="6"/>
          <p:cNvGrpSpPr/>
          <p:nvPr/>
        </p:nvGrpSpPr>
        <p:grpSpPr>
          <a:xfrm rot="0">
            <a:off x="16792261" y="9059736"/>
            <a:ext cx="198564" cy="198564"/>
            <a:chOff x="0" y="0"/>
            <a:chExt cx="812800" cy="812800"/>
          </a:xfrm>
        </p:grpSpPr>
        <p:sp>
          <p:nvSpPr>
            <p:cNvPr name="Freeform 7" id="7"/>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013148"/>
            </a:solidFill>
          </p:spPr>
        </p:sp>
        <p:sp>
          <p:nvSpPr>
            <p:cNvPr name="TextBox 8" id="8"/>
            <p:cNvSpPr txBox="true"/>
            <p:nvPr/>
          </p:nvSpPr>
          <p:spPr>
            <a:xfrm>
              <a:off x="76200" y="38100"/>
              <a:ext cx="660400" cy="698500"/>
            </a:xfrm>
            <a:prstGeom prst="rect">
              <a:avLst/>
            </a:prstGeom>
          </p:spPr>
          <p:txBody>
            <a:bodyPr anchor="ctr" rtlCol="false" tIns="50800" lIns="50800" bIns="50800" rIns="50800"/>
            <a:lstStyle/>
            <a:p>
              <a:pPr algn="ctr">
                <a:lnSpc>
                  <a:spcPts val="2659"/>
                </a:lnSpc>
              </a:pPr>
            </a:p>
          </p:txBody>
        </p:sp>
      </p:grpSp>
      <p:grpSp>
        <p:nvGrpSpPr>
          <p:cNvPr name="Group 9" id="9"/>
          <p:cNvGrpSpPr/>
          <p:nvPr/>
        </p:nvGrpSpPr>
        <p:grpSpPr>
          <a:xfrm rot="0">
            <a:off x="17060736" y="9059736"/>
            <a:ext cx="198564" cy="198564"/>
            <a:chOff x="0" y="0"/>
            <a:chExt cx="812800" cy="812800"/>
          </a:xfrm>
        </p:grpSpPr>
        <p:sp>
          <p:nvSpPr>
            <p:cNvPr name="Freeform 10" id="10"/>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013148"/>
            </a:solidFill>
          </p:spPr>
        </p:sp>
        <p:sp>
          <p:nvSpPr>
            <p:cNvPr name="TextBox 11" id="11"/>
            <p:cNvSpPr txBox="true"/>
            <p:nvPr/>
          </p:nvSpPr>
          <p:spPr>
            <a:xfrm>
              <a:off x="76200" y="38100"/>
              <a:ext cx="660400" cy="698500"/>
            </a:xfrm>
            <a:prstGeom prst="rect">
              <a:avLst/>
            </a:prstGeom>
          </p:spPr>
          <p:txBody>
            <a:bodyPr anchor="ctr" rtlCol="false" tIns="50800" lIns="50800" bIns="50800" rIns="50800"/>
            <a:lstStyle/>
            <a:p>
              <a:pPr algn="ctr">
                <a:lnSpc>
                  <a:spcPts val="2659"/>
                </a:lnSpc>
              </a:pPr>
            </a:p>
          </p:txBody>
        </p:sp>
      </p:grpSp>
      <p:grpSp>
        <p:nvGrpSpPr>
          <p:cNvPr name="Group 12" id="12"/>
          <p:cNvGrpSpPr/>
          <p:nvPr/>
        </p:nvGrpSpPr>
        <p:grpSpPr>
          <a:xfrm rot="0">
            <a:off x="17632037" y="5435945"/>
            <a:ext cx="198564" cy="198564"/>
            <a:chOff x="0" y="0"/>
            <a:chExt cx="812800" cy="812800"/>
          </a:xfrm>
        </p:grpSpPr>
        <p:sp>
          <p:nvSpPr>
            <p:cNvPr name="Freeform 13" id="13"/>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DB813"/>
            </a:solidFill>
          </p:spPr>
        </p:sp>
        <p:sp>
          <p:nvSpPr>
            <p:cNvPr name="TextBox 14" id="14"/>
            <p:cNvSpPr txBox="true"/>
            <p:nvPr/>
          </p:nvSpPr>
          <p:spPr>
            <a:xfrm>
              <a:off x="76200" y="38100"/>
              <a:ext cx="660400" cy="698500"/>
            </a:xfrm>
            <a:prstGeom prst="rect">
              <a:avLst/>
            </a:prstGeom>
          </p:spPr>
          <p:txBody>
            <a:bodyPr anchor="ctr" rtlCol="false" tIns="50800" lIns="50800" bIns="50800" rIns="50800"/>
            <a:lstStyle/>
            <a:p>
              <a:pPr algn="ctr">
                <a:lnSpc>
                  <a:spcPts val="2659"/>
                </a:lnSpc>
              </a:pPr>
            </a:p>
          </p:txBody>
        </p:sp>
      </p:grpSp>
      <p:grpSp>
        <p:nvGrpSpPr>
          <p:cNvPr name="Group 15" id="15"/>
          <p:cNvGrpSpPr/>
          <p:nvPr/>
        </p:nvGrpSpPr>
        <p:grpSpPr>
          <a:xfrm rot="0">
            <a:off x="17632037" y="4652836"/>
            <a:ext cx="198564" cy="198564"/>
            <a:chOff x="0" y="0"/>
            <a:chExt cx="812800" cy="812800"/>
          </a:xfrm>
        </p:grpSpPr>
        <p:sp>
          <p:nvSpPr>
            <p:cNvPr name="Freeform 16" id="16"/>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DB813"/>
            </a:solidFill>
          </p:spPr>
        </p:sp>
        <p:sp>
          <p:nvSpPr>
            <p:cNvPr name="TextBox 17" id="17"/>
            <p:cNvSpPr txBox="true"/>
            <p:nvPr/>
          </p:nvSpPr>
          <p:spPr>
            <a:xfrm>
              <a:off x="76200" y="38100"/>
              <a:ext cx="660400" cy="698500"/>
            </a:xfrm>
            <a:prstGeom prst="rect">
              <a:avLst/>
            </a:prstGeom>
          </p:spPr>
          <p:txBody>
            <a:bodyPr anchor="ctr" rtlCol="false" tIns="50800" lIns="50800" bIns="50800" rIns="50800"/>
            <a:lstStyle/>
            <a:p>
              <a:pPr algn="ctr">
                <a:lnSpc>
                  <a:spcPts val="2659"/>
                </a:lnSpc>
              </a:pPr>
            </a:p>
          </p:txBody>
        </p:sp>
      </p:grpSp>
      <p:sp>
        <p:nvSpPr>
          <p:cNvPr name="AutoShape 18" id="18"/>
          <p:cNvSpPr/>
          <p:nvPr/>
        </p:nvSpPr>
        <p:spPr>
          <a:xfrm flipV="true">
            <a:off x="1655407" y="2424730"/>
            <a:ext cx="0" cy="1453885"/>
          </a:xfrm>
          <a:prstGeom prst="line">
            <a:avLst/>
          </a:prstGeom>
          <a:ln cap="rnd" w="19050">
            <a:solidFill>
              <a:srgbClr val="013148"/>
            </a:solidFill>
            <a:prstDash val="solid"/>
            <a:headEnd type="none" len="sm" w="sm"/>
            <a:tailEnd type="none" len="sm" w="sm"/>
          </a:ln>
        </p:spPr>
      </p:sp>
      <p:sp>
        <p:nvSpPr>
          <p:cNvPr name="TextBox 19" id="19"/>
          <p:cNvSpPr txBox="true"/>
          <p:nvPr/>
        </p:nvSpPr>
        <p:spPr>
          <a:xfrm rot="0">
            <a:off x="1990667" y="2183165"/>
            <a:ext cx="6518963" cy="1695450"/>
          </a:xfrm>
          <a:prstGeom prst="rect">
            <a:avLst/>
          </a:prstGeom>
        </p:spPr>
        <p:txBody>
          <a:bodyPr anchor="t" rtlCol="false" tIns="0" lIns="0" bIns="0" rIns="0">
            <a:spAutoFit/>
          </a:bodyPr>
          <a:lstStyle/>
          <a:p>
            <a:pPr algn="l">
              <a:lnSpc>
                <a:spcPts val="6300"/>
              </a:lnSpc>
            </a:pPr>
            <a:r>
              <a:rPr lang="en-US" sz="6000" b="true">
                <a:solidFill>
                  <a:srgbClr val="013148"/>
                </a:solidFill>
                <a:latin typeface="Poppins Semi-Bold"/>
                <a:ea typeface="Poppins Semi-Bold"/>
                <a:cs typeface="Poppins Semi-Bold"/>
                <a:sym typeface="Poppins Semi-Bold"/>
              </a:rPr>
              <a:t>RUMUSAN MASALAH</a:t>
            </a:r>
          </a:p>
        </p:txBody>
      </p:sp>
      <p:sp>
        <p:nvSpPr>
          <p:cNvPr name="TextBox 20" id="20"/>
          <p:cNvSpPr txBox="true"/>
          <p:nvPr/>
        </p:nvSpPr>
        <p:spPr>
          <a:xfrm rot="0">
            <a:off x="1447529" y="4364390"/>
            <a:ext cx="7186854" cy="5708650"/>
          </a:xfrm>
          <a:prstGeom prst="rect">
            <a:avLst/>
          </a:prstGeom>
        </p:spPr>
        <p:txBody>
          <a:bodyPr anchor="t" rtlCol="false" tIns="0" lIns="0" bIns="0" rIns="0">
            <a:spAutoFit/>
          </a:bodyPr>
          <a:lstStyle/>
          <a:p>
            <a:pPr algn="l" marL="539753" indent="-269876" lvl="1">
              <a:lnSpc>
                <a:spcPts val="3500"/>
              </a:lnSpc>
              <a:buAutoNum type="arabicPeriod" startAt="1"/>
            </a:pPr>
            <a:r>
              <a:rPr lang="en-US" sz="2500">
                <a:solidFill>
                  <a:srgbClr val="000000"/>
                </a:solidFill>
                <a:latin typeface="Poppins"/>
                <a:ea typeface="Poppins"/>
                <a:cs typeface="Poppins"/>
                <a:sym typeface="Poppins"/>
              </a:rPr>
              <a:t>Bagaimana bentuk-bentuk solidaritas sosial mekanik dan organik direpresentasikan dalam novel Tanah Para Bandit karya Tere Liye berdasarkan teori solidaritas sosial Émile Durkheim?</a:t>
            </a:r>
          </a:p>
          <a:p>
            <a:pPr algn="l" marL="539753" indent="-269876" lvl="1">
              <a:lnSpc>
                <a:spcPts val="3500"/>
              </a:lnSpc>
              <a:buAutoNum type="arabicPeriod" startAt="1"/>
            </a:pPr>
            <a:r>
              <a:rPr lang="en-US" sz="2500">
                <a:solidFill>
                  <a:srgbClr val="000000"/>
                </a:solidFill>
                <a:latin typeface="Poppins"/>
                <a:ea typeface="Poppins"/>
                <a:cs typeface="Poppins"/>
                <a:sym typeface="Poppins"/>
              </a:rPr>
              <a:t>Bagaimana penggunaan bahasa dalam novel Tanah Para Bandit membangun wacana solidaritas sosial sekaligus merepresentasikan relasi kuasa melalui perspektif Analisis Wacana Kritis Norman Fairclough?</a:t>
            </a:r>
          </a:p>
          <a:p>
            <a:pPr algn="l">
              <a:lnSpc>
                <a:spcPts val="3500"/>
              </a:lnSpc>
            </a:pPr>
          </a:p>
          <a:p>
            <a:pPr algn="l">
              <a:lnSpc>
                <a:spcPts val="3500"/>
              </a:lnSpc>
            </a:pPr>
          </a:p>
        </p:txBody>
      </p:sp>
      <p:sp>
        <p:nvSpPr>
          <p:cNvPr name="TextBox 21" id="21"/>
          <p:cNvSpPr txBox="true"/>
          <p:nvPr/>
        </p:nvSpPr>
        <p:spPr>
          <a:xfrm rot="0">
            <a:off x="9729758" y="4392965"/>
            <a:ext cx="6794028" cy="6146800"/>
          </a:xfrm>
          <a:prstGeom prst="rect">
            <a:avLst/>
          </a:prstGeom>
        </p:spPr>
        <p:txBody>
          <a:bodyPr anchor="t" rtlCol="false" tIns="0" lIns="0" bIns="0" rIns="0">
            <a:spAutoFit/>
          </a:bodyPr>
          <a:lstStyle/>
          <a:p>
            <a:pPr algn="l" marL="539753" indent="-269876" lvl="1">
              <a:lnSpc>
                <a:spcPts val="3500"/>
              </a:lnSpc>
              <a:buFont typeface="Arial"/>
              <a:buChar char="•"/>
            </a:pPr>
            <a:r>
              <a:rPr lang="en-US" sz="2500">
                <a:solidFill>
                  <a:srgbClr val="000000"/>
                </a:solidFill>
                <a:latin typeface="Poppins"/>
                <a:ea typeface="Poppins"/>
                <a:cs typeface="Poppins"/>
                <a:sym typeface="Poppins"/>
              </a:rPr>
              <a:t>Mendeskripsikan dan menganalisis bentuk solidaritas sosial mekanik dan organik yang ditampilkan dalam novel Tanah Para Bandit karya Tere Liye berdasarkan teori Émile Durkheim.</a:t>
            </a:r>
          </a:p>
          <a:p>
            <a:pPr algn="l" marL="539753" indent="-269876" lvl="1">
              <a:lnSpc>
                <a:spcPts val="3500"/>
              </a:lnSpc>
              <a:buFont typeface="Arial"/>
              <a:buChar char="•"/>
            </a:pPr>
            <a:r>
              <a:rPr lang="en-US" sz="2500">
                <a:solidFill>
                  <a:srgbClr val="000000"/>
                </a:solidFill>
                <a:latin typeface="Poppins"/>
                <a:ea typeface="Poppins"/>
                <a:cs typeface="Poppins"/>
                <a:sym typeface="Poppins"/>
              </a:rPr>
              <a:t>Mengungkap cara bahasa digunakan sebagai praktik sosial untuk membangun wacana solidaritas sosial dan relasi kuasa dalam novel Tanah Para Bandit melalui pendekatan Analisis Wacana Kritis Norman Fairclough.</a:t>
            </a:r>
          </a:p>
          <a:p>
            <a:pPr algn="l">
              <a:lnSpc>
                <a:spcPts val="3500"/>
              </a:lnSpc>
            </a:pPr>
          </a:p>
          <a:p>
            <a:pPr algn="l">
              <a:lnSpc>
                <a:spcPts val="3500"/>
              </a:lnSpc>
            </a:pPr>
          </a:p>
        </p:txBody>
      </p:sp>
      <p:grpSp>
        <p:nvGrpSpPr>
          <p:cNvPr name="Group 22" id="22"/>
          <p:cNvGrpSpPr/>
          <p:nvPr/>
        </p:nvGrpSpPr>
        <p:grpSpPr>
          <a:xfrm rot="0">
            <a:off x="0" y="-225204"/>
            <a:ext cx="18288000" cy="1803404"/>
            <a:chOff x="0" y="0"/>
            <a:chExt cx="4816593" cy="474971"/>
          </a:xfrm>
        </p:grpSpPr>
        <p:sp>
          <p:nvSpPr>
            <p:cNvPr name="Freeform 23" id="23"/>
            <p:cNvSpPr/>
            <p:nvPr/>
          </p:nvSpPr>
          <p:spPr>
            <a:xfrm flipH="false" flipV="false" rot="0">
              <a:off x="0" y="0"/>
              <a:ext cx="4816592" cy="474971"/>
            </a:xfrm>
            <a:custGeom>
              <a:avLst/>
              <a:gdLst/>
              <a:ahLst/>
              <a:cxnLst/>
              <a:rect r="r" b="b" t="t" l="l"/>
              <a:pathLst>
                <a:path h="474971" w="4816592">
                  <a:moveTo>
                    <a:pt x="8467" y="0"/>
                  </a:moveTo>
                  <a:lnTo>
                    <a:pt x="4808126" y="0"/>
                  </a:lnTo>
                  <a:cubicBezTo>
                    <a:pt x="4810371" y="0"/>
                    <a:pt x="4812525" y="892"/>
                    <a:pt x="4814113" y="2480"/>
                  </a:cubicBezTo>
                  <a:cubicBezTo>
                    <a:pt x="4815700" y="4068"/>
                    <a:pt x="4816592" y="6221"/>
                    <a:pt x="4816592" y="8467"/>
                  </a:cubicBezTo>
                  <a:lnTo>
                    <a:pt x="4816592" y="466504"/>
                  </a:lnTo>
                  <a:cubicBezTo>
                    <a:pt x="4816592" y="471180"/>
                    <a:pt x="4812802" y="474971"/>
                    <a:pt x="4808126" y="474971"/>
                  </a:cubicBezTo>
                  <a:lnTo>
                    <a:pt x="8467" y="474971"/>
                  </a:lnTo>
                  <a:cubicBezTo>
                    <a:pt x="3791" y="474971"/>
                    <a:pt x="0" y="471180"/>
                    <a:pt x="0" y="466504"/>
                  </a:cubicBezTo>
                  <a:lnTo>
                    <a:pt x="0" y="8467"/>
                  </a:lnTo>
                  <a:cubicBezTo>
                    <a:pt x="0" y="3791"/>
                    <a:pt x="3791" y="0"/>
                    <a:pt x="8467" y="0"/>
                  </a:cubicBezTo>
                  <a:close/>
                </a:path>
              </a:pathLst>
            </a:custGeom>
            <a:solidFill>
              <a:srgbClr val="00288D"/>
            </a:solidFill>
            <a:ln cap="sq">
              <a:noFill/>
              <a:prstDash val="solid"/>
              <a:miter/>
            </a:ln>
          </p:spPr>
        </p:sp>
        <p:sp>
          <p:nvSpPr>
            <p:cNvPr name="TextBox 24" id="24"/>
            <p:cNvSpPr txBox="true"/>
            <p:nvPr/>
          </p:nvSpPr>
          <p:spPr>
            <a:xfrm>
              <a:off x="0" y="-38100"/>
              <a:ext cx="4816593" cy="513071"/>
            </a:xfrm>
            <a:prstGeom prst="rect">
              <a:avLst/>
            </a:prstGeom>
          </p:spPr>
          <p:txBody>
            <a:bodyPr anchor="ctr" rtlCol="false" tIns="50800" lIns="50800" bIns="50800" rIns="50800"/>
            <a:lstStyle/>
            <a:p>
              <a:pPr algn="ctr">
                <a:lnSpc>
                  <a:spcPts val="2659"/>
                </a:lnSpc>
              </a:pPr>
            </a:p>
          </p:txBody>
        </p:sp>
      </p:grpSp>
      <p:sp>
        <p:nvSpPr>
          <p:cNvPr name="Freeform 25" id="25"/>
          <p:cNvSpPr/>
          <p:nvPr/>
        </p:nvSpPr>
        <p:spPr>
          <a:xfrm flipH="false" flipV="false" rot="0">
            <a:off x="1028700" y="514733"/>
            <a:ext cx="467039" cy="323530"/>
          </a:xfrm>
          <a:custGeom>
            <a:avLst/>
            <a:gdLst/>
            <a:ahLst/>
            <a:cxnLst/>
            <a:rect r="r" b="b" t="t" l="l"/>
            <a:pathLst>
              <a:path h="323530" w="467039">
                <a:moveTo>
                  <a:pt x="0" y="0"/>
                </a:moveTo>
                <a:lnTo>
                  <a:pt x="467039" y="0"/>
                </a:lnTo>
                <a:lnTo>
                  <a:pt x="467039" y="323530"/>
                </a:lnTo>
                <a:lnTo>
                  <a:pt x="0" y="323530"/>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TextBox 26" id="26"/>
          <p:cNvSpPr txBox="true"/>
          <p:nvPr/>
        </p:nvSpPr>
        <p:spPr>
          <a:xfrm rot="0">
            <a:off x="1655407" y="410140"/>
            <a:ext cx="2632110" cy="1195070"/>
          </a:xfrm>
          <a:prstGeom prst="rect">
            <a:avLst/>
          </a:prstGeom>
        </p:spPr>
        <p:txBody>
          <a:bodyPr anchor="t" rtlCol="false" tIns="0" lIns="0" bIns="0" rIns="0">
            <a:spAutoFit/>
          </a:bodyPr>
          <a:lstStyle/>
          <a:p>
            <a:pPr algn="l">
              <a:lnSpc>
                <a:spcPts val="2380"/>
              </a:lnSpc>
            </a:pPr>
            <a:r>
              <a:rPr lang="en-US" sz="1700">
                <a:solidFill>
                  <a:srgbClr val="FFFFFF"/>
                </a:solidFill>
                <a:latin typeface="Poppins"/>
                <a:ea typeface="Poppins"/>
                <a:cs typeface="Poppins"/>
                <a:sym typeface="Poppins"/>
              </a:rPr>
              <a:t>Universitas muhammadiyah jember</a:t>
            </a:r>
          </a:p>
          <a:p>
            <a:pPr algn="l">
              <a:lnSpc>
                <a:spcPts val="2380"/>
              </a:lnSpc>
            </a:pPr>
          </a:p>
        </p:txBody>
      </p:sp>
      <p:sp>
        <p:nvSpPr>
          <p:cNvPr name="TextBox 27" id="27"/>
          <p:cNvSpPr txBox="true"/>
          <p:nvPr/>
        </p:nvSpPr>
        <p:spPr>
          <a:xfrm rot="0">
            <a:off x="14627190" y="727005"/>
            <a:ext cx="2632110" cy="309245"/>
          </a:xfrm>
          <a:prstGeom prst="rect">
            <a:avLst/>
          </a:prstGeom>
        </p:spPr>
        <p:txBody>
          <a:bodyPr anchor="t" rtlCol="false" tIns="0" lIns="0" bIns="0" rIns="0">
            <a:spAutoFit/>
          </a:bodyPr>
          <a:lstStyle/>
          <a:p>
            <a:pPr algn="r">
              <a:lnSpc>
                <a:spcPts val="2380"/>
              </a:lnSpc>
            </a:pPr>
            <a:r>
              <a:rPr lang="en-US" sz="1700" b="true">
                <a:solidFill>
                  <a:srgbClr val="FFFFFF"/>
                </a:solidFill>
                <a:latin typeface="Poppins Semi-Bold"/>
                <a:ea typeface="Poppins Semi-Bold"/>
                <a:cs typeface="Poppins Semi-Bold"/>
                <a:sym typeface="Poppins Semi-Bold"/>
              </a:rPr>
              <a:t>FKIP</a:t>
            </a:r>
          </a:p>
        </p:txBody>
      </p:sp>
      <p:sp>
        <p:nvSpPr>
          <p:cNvPr name="TextBox 28" id="28"/>
          <p:cNvSpPr txBox="true"/>
          <p:nvPr/>
        </p:nvSpPr>
        <p:spPr>
          <a:xfrm rot="0">
            <a:off x="10104106" y="2183165"/>
            <a:ext cx="6518963" cy="1695450"/>
          </a:xfrm>
          <a:prstGeom prst="rect">
            <a:avLst/>
          </a:prstGeom>
        </p:spPr>
        <p:txBody>
          <a:bodyPr anchor="t" rtlCol="false" tIns="0" lIns="0" bIns="0" rIns="0">
            <a:spAutoFit/>
          </a:bodyPr>
          <a:lstStyle/>
          <a:p>
            <a:pPr algn="l">
              <a:lnSpc>
                <a:spcPts val="6300"/>
              </a:lnSpc>
            </a:pPr>
            <a:r>
              <a:rPr lang="en-US" sz="6000" b="true">
                <a:solidFill>
                  <a:srgbClr val="013148"/>
                </a:solidFill>
                <a:latin typeface="Poppins Semi-Bold"/>
                <a:ea typeface="Poppins Semi-Bold"/>
                <a:cs typeface="Poppins Semi-Bold"/>
                <a:sym typeface="Poppins Semi-Bold"/>
              </a:rPr>
              <a:t>TUJUAN PENELITIAN</a:t>
            </a:r>
          </a:p>
        </p:txBody>
      </p:sp>
      <p:sp>
        <p:nvSpPr>
          <p:cNvPr name="AutoShape 29" id="29"/>
          <p:cNvSpPr/>
          <p:nvPr/>
        </p:nvSpPr>
        <p:spPr>
          <a:xfrm flipV="true">
            <a:off x="9729758" y="2388576"/>
            <a:ext cx="0" cy="1453885"/>
          </a:xfrm>
          <a:prstGeom prst="line">
            <a:avLst/>
          </a:prstGeom>
          <a:ln cap="rnd" w="19050">
            <a:solidFill>
              <a:srgbClr val="013148"/>
            </a:solidFill>
            <a:prstDash val="solid"/>
            <a:headEnd type="none" len="sm" w="sm"/>
            <a:tailEnd type="none" len="sm" w="sm"/>
          </a:ln>
        </p:spPr>
      </p:sp>
    </p:spTree>
  </p:cSld>
  <p:clrMapOvr>
    <a:masterClrMapping/>
  </p:clrMapOvr>
</p:sld>
</file>

<file path=ppt/slides/slide4.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grpSp>
        <p:nvGrpSpPr>
          <p:cNvPr name="Group 2" id="2"/>
          <p:cNvGrpSpPr/>
          <p:nvPr/>
        </p:nvGrpSpPr>
        <p:grpSpPr>
          <a:xfrm rot="0">
            <a:off x="0" y="-225204"/>
            <a:ext cx="18288000" cy="1803404"/>
            <a:chOff x="0" y="0"/>
            <a:chExt cx="4816593" cy="474971"/>
          </a:xfrm>
        </p:grpSpPr>
        <p:sp>
          <p:nvSpPr>
            <p:cNvPr name="Freeform 3" id="3"/>
            <p:cNvSpPr/>
            <p:nvPr/>
          </p:nvSpPr>
          <p:spPr>
            <a:xfrm flipH="false" flipV="false" rot="0">
              <a:off x="0" y="0"/>
              <a:ext cx="4816592" cy="474971"/>
            </a:xfrm>
            <a:custGeom>
              <a:avLst/>
              <a:gdLst/>
              <a:ahLst/>
              <a:cxnLst/>
              <a:rect r="r" b="b" t="t" l="l"/>
              <a:pathLst>
                <a:path h="474971" w="4816592">
                  <a:moveTo>
                    <a:pt x="8467" y="0"/>
                  </a:moveTo>
                  <a:lnTo>
                    <a:pt x="4808126" y="0"/>
                  </a:lnTo>
                  <a:cubicBezTo>
                    <a:pt x="4810371" y="0"/>
                    <a:pt x="4812525" y="892"/>
                    <a:pt x="4814113" y="2480"/>
                  </a:cubicBezTo>
                  <a:cubicBezTo>
                    <a:pt x="4815700" y="4068"/>
                    <a:pt x="4816592" y="6221"/>
                    <a:pt x="4816592" y="8467"/>
                  </a:cubicBezTo>
                  <a:lnTo>
                    <a:pt x="4816592" y="466504"/>
                  </a:lnTo>
                  <a:cubicBezTo>
                    <a:pt x="4816592" y="471180"/>
                    <a:pt x="4812802" y="474971"/>
                    <a:pt x="4808126" y="474971"/>
                  </a:cubicBezTo>
                  <a:lnTo>
                    <a:pt x="8467" y="474971"/>
                  </a:lnTo>
                  <a:cubicBezTo>
                    <a:pt x="3791" y="474971"/>
                    <a:pt x="0" y="471180"/>
                    <a:pt x="0" y="466504"/>
                  </a:cubicBezTo>
                  <a:lnTo>
                    <a:pt x="0" y="8467"/>
                  </a:lnTo>
                  <a:cubicBezTo>
                    <a:pt x="0" y="3791"/>
                    <a:pt x="3791" y="0"/>
                    <a:pt x="8467" y="0"/>
                  </a:cubicBezTo>
                  <a:close/>
                </a:path>
              </a:pathLst>
            </a:custGeom>
            <a:solidFill>
              <a:srgbClr val="00288D"/>
            </a:solidFill>
            <a:ln cap="sq">
              <a:noFill/>
              <a:prstDash val="solid"/>
              <a:miter/>
            </a:ln>
          </p:spPr>
        </p:sp>
        <p:sp>
          <p:nvSpPr>
            <p:cNvPr name="TextBox 4" id="4"/>
            <p:cNvSpPr txBox="true"/>
            <p:nvPr/>
          </p:nvSpPr>
          <p:spPr>
            <a:xfrm>
              <a:off x="0" y="-38100"/>
              <a:ext cx="4816593" cy="513071"/>
            </a:xfrm>
            <a:prstGeom prst="rect">
              <a:avLst/>
            </a:prstGeom>
          </p:spPr>
          <p:txBody>
            <a:bodyPr anchor="ctr" rtlCol="false" tIns="50800" lIns="50800" bIns="50800" rIns="50800"/>
            <a:lstStyle/>
            <a:p>
              <a:pPr algn="ctr">
                <a:lnSpc>
                  <a:spcPts val="2659"/>
                </a:lnSpc>
              </a:pPr>
            </a:p>
          </p:txBody>
        </p:sp>
      </p:grpSp>
      <p:sp>
        <p:nvSpPr>
          <p:cNvPr name="Freeform 5" id="5"/>
          <p:cNvSpPr/>
          <p:nvPr/>
        </p:nvSpPr>
        <p:spPr>
          <a:xfrm flipH="false" flipV="false" rot="0">
            <a:off x="1028700" y="514733"/>
            <a:ext cx="467039" cy="323530"/>
          </a:xfrm>
          <a:custGeom>
            <a:avLst/>
            <a:gdLst/>
            <a:ahLst/>
            <a:cxnLst/>
            <a:rect r="r" b="b" t="t" l="l"/>
            <a:pathLst>
              <a:path h="323530" w="467039">
                <a:moveTo>
                  <a:pt x="0" y="0"/>
                </a:moveTo>
                <a:lnTo>
                  <a:pt x="467039" y="0"/>
                </a:lnTo>
                <a:lnTo>
                  <a:pt x="467039" y="323530"/>
                </a:lnTo>
                <a:lnTo>
                  <a:pt x="0" y="323530"/>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AutoShape 6" id="6"/>
          <p:cNvSpPr/>
          <p:nvPr/>
        </p:nvSpPr>
        <p:spPr>
          <a:xfrm flipV="true">
            <a:off x="1664932" y="2681492"/>
            <a:ext cx="9525" cy="1033769"/>
          </a:xfrm>
          <a:prstGeom prst="line">
            <a:avLst/>
          </a:prstGeom>
          <a:ln cap="rnd" w="19050">
            <a:solidFill>
              <a:srgbClr val="013148"/>
            </a:solidFill>
            <a:prstDash val="solid"/>
            <a:headEnd type="none" len="sm" w="sm"/>
            <a:tailEnd type="none" len="sm" w="sm"/>
          </a:ln>
        </p:spPr>
      </p:sp>
      <p:grpSp>
        <p:nvGrpSpPr>
          <p:cNvPr name="Group 7" id="7"/>
          <p:cNvGrpSpPr/>
          <p:nvPr/>
        </p:nvGrpSpPr>
        <p:grpSpPr>
          <a:xfrm rot="0">
            <a:off x="1028700" y="4652836"/>
            <a:ext cx="6869347" cy="3219716"/>
            <a:chOff x="0" y="0"/>
            <a:chExt cx="1809211" cy="847991"/>
          </a:xfrm>
        </p:grpSpPr>
        <p:sp>
          <p:nvSpPr>
            <p:cNvPr name="Freeform 8" id="8"/>
            <p:cNvSpPr/>
            <p:nvPr/>
          </p:nvSpPr>
          <p:spPr>
            <a:xfrm flipH="false" flipV="false" rot="0">
              <a:off x="0" y="0"/>
              <a:ext cx="1809211" cy="847991"/>
            </a:xfrm>
            <a:custGeom>
              <a:avLst/>
              <a:gdLst/>
              <a:ahLst/>
              <a:cxnLst/>
              <a:rect r="r" b="b" t="t" l="l"/>
              <a:pathLst>
                <a:path h="847991" w="1809211">
                  <a:moveTo>
                    <a:pt x="22540" y="0"/>
                  </a:moveTo>
                  <a:lnTo>
                    <a:pt x="1786670" y="0"/>
                  </a:lnTo>
                  <a:cubicBezTo>
                    <a:pt x="1792649" y="0"/>
                    <a:pt x="1798382" y="2375"/>
                    <a:pt x="1802609" y="6602"/>
                  </a:cubicBezTo>
                  <a:cubicBezTo>
                    <a:pt x="1806836" y="10829"/>
                    <a:pt x="1809211" y="16562"/>
                    <a:pt x="1809211" y="22540"/>
                  </a:cubicBezTo>
                  <a:lnTo>
                    <a:pt x="1809211" y="825451"/>
                  </a:lnTo>
                  <a:cubicBezTo>
                    <a:pt x="1809211" y="831429"/>
                    <a:pt x="1806836" y="837162"/>
                    <a:pt x="1802609" y="841389"/>
                  </a:cubicBezTo>
                  <a:cubicBezTo>
                    <a:pt x="1798382" y="845616"/>
                    <a:pt x="1792649" y="847991"/>
                    <a:pt x="1786670" y="847991"/>
                  </a:cubicBezTo>
                  <a:lnTo>
                    <a:pt x="22540" y="847991"/>
                  </a:lnTo>
                  <a:cubicBezTo>
                    <a:pt x="10092" y="847991"/>
                    <a:pt x="0" y="837899"/>
                    <a:pt x="0" y="825451"/>
                  </a:cubicBezTo>
                  <a:lnTo>
                    <a:pt x="0" y="22540"/>
                  </a:lnTo>
                  <a:cubicBezTo>
                    <a:pt x="0" y="16562"/>
                    <a:pt x="2375" y="10829"/>
                    <a:pt x="6602" y="6602"/>
                  </a:cubicBezTo>
                  <a:cubicBezTo>
                    <a:pt x="10829" y="2375"/>
                    <a:pt x="16562" y="0"/>
                    <a:pt x="22540" y="0"/>
                  </a:cubicBezTo>
                  <a:close/>
                </a:path>
              </a:pathLst>
            </a:custGeom>
            <a:solidFill>
              <a:srgbClr val="00288D"/>
            </a:solidFill>
            <a:ln cap="sq">
              <a:noFill/>
              <a:prstDash val="solid"/>
              <a:miter/>
            </a:ln>
          </p:spPr>
        </p:sp>
        <p:sp>
          <p:nvSpPr>
            <p:cNvPr name="TextBox 9" id="9"/>
            <p:cNvSpPr txBox="true"/>
            <p:nvPr/>
          </p:nvSpPr>
          <p:spPr>
            <a:xfrm>
              <a:off x="0" y="-38100"/>
              <a:ext cx="1809211" cy="886091"/>
            </a:xfrm>
            <a:prstGeom prst="rect">
              <a:avLst/>
            </a:prstGeom>
          </p:spPr>
          <p:txBody>
            <a:bodyPr anchor="ctr" rtlCol="false" tIns="50800" lIns="50800" bIns="50800" rIns="50800"/>
            <a:lstStyle/>
            <a:p>
              <a:pPr algn="ctr">
                <a:lnSpc>
                  <a:spcPts val="2659"/>
                </a:lnSpc>
              </a:pPr>
            </a:p>
          </p:txBody>
        </p:sp>
      </p:grpSp>
      <p:sp>
        <p:nvSpPr>
          <p:cNvPr name="Freeform 10" id="10"/>
          <p:cNvSpPr/>
          <p:nvPr/>
        </p:nvSpPr>
        <p:spPr>
          <a:xfrm flipH="false" flipV="false" rot="0">
            <a:off x="10223216" y="3029047"/>
            <a:ext cx="811523" cy="686214"/>
          </a:xfrm>
          <a:custGeom>
            <a:avLst/>
            <a:gdLst/>
            <a:ahLst/>
            <a:cxnLst/>
            <a:rect r="r" b="b" t="t" l="l"/>
            <a:pathLst>
              <a:path h="686214" w="811523">
                <a:moveTo>
                  <a:pt x="0" y="0"/>
                </a:moveTo>
                <a:lnTo>
                  <a:pt x="811523" y="0"/>
                </a:lnTo>
                <a:lnTo>
                  <a:pt x="811523" y="686214"/>
                </a:lnTo>
                <a:lnTo>
                  <a:pt x="0" y="686214"/>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TextBox 11" id="11"/>
          <p:cNvSpPr txBox="true"/>
          <p:nvPr/>
        </p:nvSpPr>
        <p:spPr>
          <a:xfrm rot="0">
            <a:off x="1963826" y="2988504"/>
            <a:ext cx="8665152" cy="1482090"/>
          </a:xfrm>
          <a:prstGeom prst="rect">
            <a:avLst/>
          </a:prstGeom>
        </p:spPr>
        <p:txBody>
          <a:bodyPr anchor="t" rtlCol="false" tIns="0" lIns="0" bIns="0" rIns="0">
            <a:spAutoFit/>
          </a:bodyPr>
          <a:lstStyle/>
          <a:p>
            <a:pPr algn="l">
              <a:lnSpc>
                <a:spcPts val="5565"/>
              </a:lnSpc>
            </a:pPr>
            <a:r>
              <a:rPr lang="en-US" sz="5300" b="true">
                <a:solidFill>
                  <a:srgbClr val="013148"/>
                </a:solidFill>
                <a:latin typeface="Poppins Semi-Bold"/>
                <a:ea typeface="Poppins Semi-Bold"/>
                <a:cs typeface="Poppins Semi-Bold"/>
                <a:sym typeface="Poppins Semi-Bold"/>
              </a:rPr>
              <a:t>KAJIAN TEORI</a:t>
            </a:r>
          </a:p>
          <a:p>
            <a:pPr algn="l">
              <a:lnSpc>
                <a:spcPts val="5565"/>
              </a:lnSpc>
            </a:pPr>
          </a:p>
        </p:txBody>
      </p:sp>
      <p:sp>
        <p:nvSpPr>
          <p:cNvPr name="TextBox 12" id="12"/>
          <p:cNvSpPr txBox="true"/>
          <p:nvPr/>
        </p:nvSpPr>
        <p:spPr>
          <a:xfrm rot="0">
            <a:off x="1664932" y="431730"/>
            <a:ext cx="2632110" cy="899795"/>
          </a:xfrm>
          <a:prstGeom prst="rect">
            <a:avLst/>
          </a:prstGeom>
        </p:spPr>
        <p:txBody>
          <a:bodyPr anchor="t" rtlCol="false" tIns="0" lIns="0" bIns="0" rIns="0">
            <a:spAutoFit/>
          </a:bodyPr>
          <a:lstStyle/>
          <a:p>
            <a:pPr algn="l">
              <a:lnSpc>
                <a:spcPts val="2380"/>
              </a:lnSpc>
            </a:pPr>
            <a:r>
              <a:rPr lang="en-US" sz="1700">
                <a:solidFill>
                  <a:srgbClr val="FFFFFF"/>
                </a:solidFill>
                <a:latin typeface="Poppins"/>
                <a:ea typeface="Poppins"/>
                <a:cs typeface="Poppins"/>
                <a:sym typeface="Poppins"/>
              </a:rPr>
              <a:t>Universitas muhammadiyah jember</a:t>
            </a:r>
          </a:p>
        </p:txBody>
      </p:sp>
      <p:sp>
        <p:nvSpPr>
          <p:cNvPr name="TextBox 13" id="13"/>
          <p:cNvSpPr txBox="true"/>
          <p:nvPr/>
        </p:nvSpPr>
        <p:spPr>
          <a:xfrm rot="0">
            <a:off x="17468850" y="4889500"/>
            <a:ext cx="524938" cy="441325"/>
          </a:xfrm>
          <a:prstGeom prst="rect">
            <a:avLst/>
          </a:prstGeom>
        </p:spPr>
        <p:txBody>
          <a:bodyPr anchor="t" rtlCol="false" tIns="0" lIns="0" bIns="0" rIns="0">
            <a:spAutoFit/>
          </a:bodyPr>
          <a:lstStyle/>
          <a:p>
            <a:pPr algn="ctr">
              <a:lnSpc>
                <a:spcPts val="3499"/>
              </a:lnSpc>
            </a:pPr>
            <a:r>
              <a:rPr lang="en-US" sz="2499" b="true">
                <a:solidFill>
                  <a:srgbClr val="000000"/>
                </a:solidFill>
                <a:latin typeface="Poppins Heavy"/>
                <a:ea typeface="Poppins Heavy"/>
                <a:cs typeface="Poppins Heavy"/>
                <a:sym typeface="Poppins Heavy"/>
              </a:rPr>
              <a:t>04</a:t>
            </a:r>
          </a:p>
        </p:txBody>
      </p:sp>
      <p:grpSp>
        <p:nvGrpSpPr>
          <p:cNvPr name="Group 14" id="14"/>
          <p:cNvGrpSpPr/>
          <p:nvPr/>
        </p:nvGrpSpPr>
        <p:grpSpPr>
          <a:xfrm rot="0">
            <a:off x="1028700" y="9059736"/>
            <a:ext cx="198564" cy="198564"/>
            <a:chOff x="0" y="0"/>
            <a:chExt cx="812800" cy="812800"/>
          </a:xfrm>
        </p:grpSpPr>
        <p:sp>
          <p:nvSpPr>
            <p:cNvPr name="Freeform 15" id="15"/>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DB813"/>
            </a:solidFill>
          </p:spPr>
        </p:sp>
        <p:sp>
          <p:nvSpPr>
            <p:cNvPr name="TextBox 16" id="16"/>
            <p:cNvSpPr txBox="true"/>
            <p:nvPr/>
          </p:nvSpPr>
          <p:spPr>
            <a:xfrm>
              <a:off x="76200" y="38100"/>
              <a:ext cx="660400" cy="698500"/>
            </a:xfrm>
            <a:prstGeom prst="rect">
              <a:avLst/>
            </a:prstGeom>
          </p:spPr>
          <p:txBody>
            <a:bodyPr anchor="ctr" rtlCol="false" tIns="50800" lIns="50800" bIns="50800" rIns="50800"/>
            <a:lstStyle/>
            <a:p>
              <a:pPr algn="ctr">
                <a:lnSpc>
                  <a:spcPts val="2659"/>
                </a:lnSpc>
              </a:pPr>
            </a:p>
          </p:txBody>
        </p:sp>
      </p:grpSp>
      <p:grpSp>
        <p:nvGrpSpPr>
          <p:cNvPr name="Group 17" id="17"/>
          <p:cNvGrpSpPr/>
          <p:nvPr/>
        </p:nvGrpSpPr>
        <p:grpSpPr>
          <a:xfrm rot="0">
            <a:off x="1297175" y="9059736"/>
            <a:ext cx="198564" cy="198564"/>
            <a:chOff x="0" y="0"/>
            <a:chExt cx="812800" cy="812800"/>
          </a:xfrm>
        </p:grpSpPr>
        <p:sp>
          <p:nvSpPr>
            <p:cNvPr name="Freeform 18" id="18"/>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DB813"/>
            </a:solidFill>
          </p:spPr>
        </p:sp>
        <p:sp>
          <p:nvSpPr>
            <p:cNvPr name="TextBox 19" id="19"/>
            <p:cNvSpPr txBox="true"/>
            <p:nvPr/>
          </p:nvSpPr>
          <p:spPr>
            <a:xfrm>
              <a:off x="76200" y="38100"/>
              <a:ext cx="660400" cy="698500"/>
            </a:xfrm>
            <a:prstGeom prst="rect">
              <a:avLst/>
            </a:prstGeom>
          </p:spPr>
          <p:txBody>
            <a:bodyPr anchor="ctr" rtlCol="false" tIns="50800" lIns="50800" bIns="50800" rIns="50800"/>
            <a:lstStyle/>
            <a:p>
              <a:pPr algn="ctr">
                <a:lnSpc>
                  <a:spcPts val="2659"/>
                </a:lnSpc>
              </a:pPr>
            </a:p>
          </p:txBody>
        </p:sp>
      </p:grpSp>
      <p:grpSp>
        <p:nvGrpSpPr>
          <p:cNvPr name="Group 20" id="20"/>
          <p:cNvGrpSpPr/>
          <p:nvPr/>
        </p:nvGrpSpPr>
        <p:grpSpPr>
          <a:xfrm rot="0">
            <a:off x="1565650" y="9059736"/>
            <a:ext cx="198564" cy="198564"/>
            <a:chOff x="0" y="0"/>
            <a:chExt cx="812800" cy="812800"/>
          </a:xfrm>
        </p:grpSpPr>
        <p:sp>
          <p:nvSpPr>
            <p:cNvPr name="Freeform 21" id="21"/>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DB813"/>
            </a:solidFill>
          </p:spPr>
        </p:sp>
        <p:sp>
          <p:nvSpPr>
            <p:cNvPr name="TextBox 22" id="22"/>
            <p:cNvSpPr txBox="true"/>
            <p:nvPr/>
          </p:nvSpPr>
          <p:spPr>
            <a:xfrm>
              <a:off x="76200" y="38100"/>
              <a:ext cx="660400" cy="698500"/>
            </a:xfrm>
            <a:prstGeom prst="rect">
              <a:avLst/>
            </a:prstGeom>
          </p:spPr>
          <p:txBody>
            <a:bodyPr anchor="ctr" rtlCol="false" tIns="50800" lIns="50800" bIns="50800" rIns="50800"/>
            <a:lstStyle/>
            <a:p>
              <a:pPr algn="ctr">
                <a:lnSpc>
                  <a:spcPts val="2659"/>
                </a:lnSpc>
              </a:pPr>
            </a:p>
          </p:txBody>
        </p:sp>
      </p:grpSp>
      <p:grpSp>
        <p:nvGrpSpPr>
          <p:cNvPr name="Group 23" id="23"/>
          <p:cNvGrpSpPr/>
          <p:nvPr/>
        </p:nvGrpSpPr>
        <p:grpSpPr>
          <a:xfrm rot="0">
            <a:off x="17632037" y="5435945"/>
            <a:ext cx="198564" cy="198564"/>
            <a:chOff x="0" y="0"/>
            <a:chExt cx="812800" cy="812800"/>
          </a:xfrm>
        </p:grpSpPr>
        <p:sp>
          <p:nvSpPr>
            <p:cNvPr name="Freeform 24" id="24"/>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DB813"/>
            </a:solidFill>
            <a:ln w="38100" cap="sq">
              <a:solidFill>
                <a:srgbClr val="FDB813"/>
              </a:solidFill>
              <a:prstDash val="solid"/>
              <a:miter/>
            </a:ln>
          </p:spPr>
        </p:sp>
        <p:sp>
          <p:nvSpPr>
            <p:cNvPr name="TextBox 25" id="25"/>
            <p:cNvSpPr txBox="true"/>
            <p:nvPr/>
          </p:nvSpPr>
          <p:spPr>
            <a:xfrm>
              <a:off x="76200" y="38100"/>
              <a:ext cx="660400" cy="698500"/>
            </a:xfrm>
            <a:prstGeom prst="rect">
              <a:avLst/>
            </a:prstGeom>
          </p:spPr>
          <p:txBody>
            <a:bodyPr anchor="ctr" rtlCol="false" tIns="50800" lIns="50800" bIns="50800" rIns="50800"/>
            <a:lstStyle/>
            <a:p>
              <a:pPr algn="ctr">
                <a:lnSpc>
                  <a:spcPts val="2659"/>
                </a:lnSpc>
              </a:pPr>
            </a:p>
          </p:txBody>
        </p:sp>
      </p:grpSp>
      <p:grpSp>
        <p:nvGrpSpPr>
          <p:cNvPr name="Group 26" id="26"/>
          <p:cNvGrpSpPr/>
          <p:nvPr/>
        </p:nvGrpSpPr>
        <p:grpSpPr>
          <a:xfrm rot="0">
            <a:off x="17632037" y="4652836"/>
            <a:ext cx="198564" cy="198564"/>
            <a:chOff x="0" y="0"/>
            <a:chExt cx="812800" cy="812800"/>
          </a:xfrm>
        </p:grpSpPr>
        <p:sp>
          <p:nvSpPr>
            <p:cNvPr name="Freeform 27" id="27"/>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DB813"/>
            </a:solidFill>
            <a:ln w="38100" cap="sq">
              <a:solidFill>
                <a:srgbClr val="FDB813"/>
              </a:solidFill>
              <a:prstDash val="solid"/>
              <a:miter/>
            </a:ln>
          </p:spPr>
        </p:sp>
        <p:sp>
          <p:nvSpPr>
            <p:cNvPr name="TextBox 28" id="28"/>
            <p:cNvSpPr txBox="true"/>
            <p:nvPr/>
          </p:nvSpPr>
          <p:spPr>
            <a:xfrm>
              <a:off x="76200" y="38100"/>
              <a:ext cx="660400" cy="698500"/>
            </a:xfrm>
            <a:prstGeom prst="rect">
              <a:avLst/>
            </a:prstGeom>
          </p:spPr>
          <p:txBody>
            <a:bodyPr anchor="ctr" rtlCol="false" tIns="50800" lIns="50800" bIns="50800" rIns="50800"/>
            <a:lstStyle/>
            <a:p>
              <a:pPr algn="ctr">
                <a:lnSpc>
                  <a:spcPts val="2659"/>
                </a:lnSpc>
              </a:pPr>
            </a:p>
          </p:txBody>
        </p:sp>
      </p:grpSp>
      <p:sp>
        <p:nvSpPr>
          <p:cNvPr name="TextBox 29" id="29"/>
          <p:cNvSpPr txBox="true"/>
          <p:nvPr/>
        </p:nvSpPr>
        <p:spPr>
          <a:xfrm rot="0">
            <a:off x="14627190" y="727005"/>
            <a:ext cx="2632110" cy="309245"/>
          </a:xfrm>
          <a:prstGeom prst="rect">
            <a:avLst/>
          </a:prstGeom>
        </p:spPr>
        <p:txBody>
          <a:bodyPr anchor="t" rtlCol="false" tIns="0" lIns="0" bIns="0" rIns="0">
            <a:spAutoFit/>
          </a:bodyPr>
          <a:lstStyle/>
          <a:p>
            <a:pPr algn="r">
              <a:lnSpc>
                <a:spcPts val="2380"/>
              </a:lnSpc>
            </a:pPr>
            <a:r>
              <a:rPr lang="en-US" sz="1700" b="true">
                <a:solidFill>
                  <a:srgbClr val="FFFFFF"/>
                </a:solidFill>
                <a:latin typeface="Poppins Semi-Bold"/>
                <a:ea typeface="Poppins Semi-Bold"/>
                <a:cs typeface="Poppins Semi-Bold"/>
                <a:sym typeface="Poppins Semi-Bold"/>
              </a:rPr>
              <a:t>FKIP</a:t>
            </a:r>
          </a:p>
        </p:txBody>
      </p:sp>
      <p:sp>
        <p:nvSpPr>
          <p:cNvPr name="TextBox 30" id="30"/>
          <p:cNvSpPr txBox="true"/>
          <p:nvPr/>
        </p:nvSpPr>
        <p:spPr>
          <a:xfrm rot="0">
            <a:off x="2096929" y="4603268"/>
            <a:ext cx="4767783" cy="1031240"/>
          </a:xfrm>
          <a:prstGeom prst="rect">
            <a:avLst/>
          </a:prstGeom>
        </p:spPr>
        <p:txBody>
          <a:bodyPr anchor="t" rtlCol="false" tIns="0" lIns="0" bIns="0" rIns="0">
            <a:spAutoFit/>
          </a:bodyPr>
          <a:lstStyle/>
          <a:p>
            <a:pPr algn="ctr">
              <a:lnSpc>
                <a:spcPts val="4059"/>
              </a:lnSpc>
            </a:pPr>
            <a:r>
              <a:rPr lang="en-US" sz="2899" b="true">
                <a:solidFill>
                  <a:srgbClr val="FDB813"/>
                </a:solidFill>
                <a:latin typeface="Poppins Bold"/>
                <a:ea typeface="Poppins Bold"/>
                <a:cs typeface="Poppins Bold"/>
                <a:sym typeface="Poppins Bold"/>
              </a:rPr>
              <a:t>Teori Solidaritas Sosial (Émile Durkheim)</a:t>
            </a:r>
          </a:p>
        </p:txBody>
      </p:sp>
      <p:sp>
        <p:nvSpPr>
          <p:cNvPr name="TextBox 31" id="31"/>
          <p:cNvSpPr txBox="true"/>
          <p:nvPr/>
        </p:nvSpPr>
        <p:spPr>
          <a:xfrm rot="0">
            <a:off x="1063594" y="5827155"/>
            <a:ext cx="6834454" cy="1998980"/>
          </a:xfrm>
          <a:prstGeom prst="rect">
            <a:avLst/>
          </a:prstGeom>
        </p:spPr>
        <p:txBody>
          <a:bodyPr anchor="t" rtlCol="false" tIns="0" lIns="0" bIns="0" rIns="0">
            <a:spAutoFit/>
          </a:bodyPr>
          <a:lstStyle/>
          <a:p>
            <a:pPr algn="l" marL="496569" indent="-248284" lvl="1">
              <a:lnSpc>
                <a:spcPts val="3219"/>
              </a:lnSpc>
              <a:buFont typeface="Arial"/>
              <a:buChar char="•"/>
            </a:pPr>
            <a:r>
              <a:rPr lang="en-US" sz="2299">
                <a:solidFill>
                  <a:srgbClr val="FFFFFF"/>
                </a:solidFill>
                <a:latin typeface="Poppins"/>
                <a:ea typeface="Poppins"/>
                <a:cs typeface="Poppins"/>
                <a:sym typeface="Poppins"/>
              </a:rPr>
              <a:t>Solidaritas mekanik: kesamaan nilai dan kesadaran kolektif.</a:t>
            </a:r>
          </a:p>
          <a:p>
            <a:pPr algn="l" marL="496569" indent="-248284" lvl="1">
              <a:lnSpc>
                <a:spcPts val="3219"/>
              </a:lnSpc>
              <a:buFont typeface="Arial"/>
              <a:buChar char="•"/>
            </a:pPr>
            <a:r>
              <a:rPr lang="en-US" sz="2299">
                <a:solidFill>
                  <a:srgbClr val="FFFFFF"/>
                </a:solidFill>
                <a:latin typeface="Poppins"/>
                <a:ea typeface="Poppins"/>
                <a:cs typeface="Poppins"/>
                <a:sym typeface="Poppins"/>
              </a:rPr>
              <a:t>Solidaritas organik: pembagian peran dan ketergantungan sosial.</a:t>
            </a:r>
          </a:p>
          <a:p>
            <a:pPr algn="l">
              <a:lnSpc>
                <a:spcPts val="3219"/>
              </a:lnSpc>
            </a:pPr>
          </a:p>
        </p:txBody>
      </p:sp>
      <p:grpSp>
        <p:nvGrpSpPr>
          <p:cNvPr name="Group 32" id="32"/>
          <p:cNvGrpSpPr/>
          <p:nvPr/>
        </p:nvGrpSpPr>
        <p:grpSpPr>
          <a:xfrm rot="0">
            <a:off x="9820603" y="4679468"/>
            <a:ext cx="6869347" cy="3219716"/>
            <a:chOff x="0" y="0"/>
            <a:chExt cx="1809211" cy="847991"/>
          </a:xfrm>
        </p:grpSpPr>
        <p:sp>
          <p:nvSpPr>
            <p:cNvPr name="Freeform 33" id="33"/>
            <p:cNvSpPr/>
            <p:nvPr/>
          </p:nvSpPr>
          <p:spPr>
            <a:xfrm flipH="false" flipV="false" rot="0">
              <a:off x="0" y="0"/>
              <a:ext cx="1809211" cy="847991"/>
            </a:xfrm>
            <a:custGeom>
              <a:avLst/>
              <a:gdLst/>
              <a:ahLst/>
              <a:cxnLst/>
              <a:rect r="r" b="b" t="t" l="l"/>
              <a:pathLst>
                <a:path h="847991" w="1809211">
                  <a:moveTo>
                    <a:pt x="22540" y="0"/>
                  </a:moveTo>
                  <a:lnTo>
                    <a:pt x="1786670" y="0"/>
                  </a:lnTo>
                  <a:cubicBezTo>
                    <a:pt x="1792649" y="0"/>
                    <a:pt x="1798382" y="2375"/>
                    <a:pt x="1802609" y="6602"/>
                  </a:cubicBezTo>
                  <a:cubicBezTo>
                    <a:pt x="1806836" y="10829"/>
                    <a:pt x="1809211" y="16562"/>
                    <a:pt x="1809211" y="22540"/>
                  </a:cubicBezTo>
                  <a:lnTo>
                    <a:pt x="1809211" y="825451"/>
                  </a:lnTo>
                  <a:cubicBezTo>
                    <a:pt x="1809211" y="831429"/>
                    <a:pt x="1806836" y="837162"/>
                    <a:pt x="1802609" y="841389"/>
                  </a:cubicBezTo>
                  <a:cubicBezTo>
                    <a:pt x="1798382" y="845616"/>
                    <a:pt x="1792649" y="847991"/>
                    <a:pt x="1786670" y="847991"/>
                  </a:cubicBezTo>
                  <a:lnTo>
                    <a:pt x="22540" y="847991"/>
                  </a:lnTo>
                  <a:cubicBezTo>
                    <a:pt x="10092" y="847991"/>
                    <a:pt x="0" y="837899"/>
                    <a:pt x="0" y="825451"/>
                  </a:cubicBezTo>
                  <a:lnTo>
                    <a:pt x="0" y="22540"/>
                  </a:lnTo>
                  <a:cubicBezTo>
                    <a:pt x="0" y="16562"/>
                    <a:pt x="2375" y="10829"/>
                    <a:pt x="6602" y="6602"/>
                  </a:cubicBezTo>
                  <a:cubicBezTo>
                    <a:pt x="10829" y="2375"/>
                    <a:pt x="16562" y="0"/>
                    <a:pt x="22540" y="0"/>
                  </a:cubicBezTo>
                  <a:close/>
                </a:path>
              </a:pathLst>
            </a:custGeom>
            <a:solidFill>
              <a:srgbClr val="00288D"/>
            </a:solidFill>
            <a:ln cap="sq">
              <a:noFill/>
              <a:prstDash val="solid"/>
              <a:miter/>
            </a:ln>
          </p:spPr>
        </p:sp>
        <p:sp>
          <p:nvSpPr>
            <p:cNvPr name="TextBox 34" id="34"/>
            <p:cNvSpPr txBox="true"/>
            <p:nvPr/>
          </p:nvSpPr>
          <p:spPr>
            <a:xfrm>
              <a:off x="0" y="-38100"/>
              <a:ext cx="1809211" cy="886091"/>
            </a:xfrm>
            <a:prstGeom prst="rect">
              <a:avLst/>
            </a:prstGeom>
          </p:spPr>
          <p:txBody>
            <a:bodyPr anchor="ctr" rtlCol="false" tIns="50800" lIns="50800" bIns="50800" rIns="50800"/>
            <a:lstStyle/>
            <a:p>
              <a:pPr algn="ctr">
                <a:lnSpc>
                  <a:spcPts val="2659"/>
                </a:lnSpc>
              </a:pPr>
            </a:p>
          </p:txBody>
        </p:sp>
      </p:grpSp>
      <p:sp>
        <p:nvSpPr>
          <p:cNvPr name="TextBox 35" id="35"/>
          <p:cNvSpPr txBox="true"/>
          <p:nvPr/>
        </p:nvSpPr>
        <p:spPr>
          <a:xfrm rot="0">
            <a:off x="10888832" y="4629899"/>
            <a:ext cx="4767783" cy="2059940"/>
          </a:xfrm>
          <a:prstGeom prst="rect">
            <a:avLst/>
          </a:prstGeom>
        </p:spPr>
        <p:txBody>
          <a:bodyPr anchor="t" rtlCol="false" tIns="0" lIns="0" bIns="0" rIns="0">
            <a:spAutoFit/>
          </a:bodyPr>
          <a:lstStyle/>
          <a:p>
            <a:pPr algn="ctr">
              <a:lnSpc>
                <a:spcPts val="4059"/>
              </a:lnSpc>
            </a:pPr>
            <a:r>
              <a:rPr lang="en-US" sz="2899" b="true">
                <a:solidFill>
                  <a:srgbClr val="FDB813"/>
                </a:solidFill>
                <a:latin typeface="Poppins Bold"/>
                <a:ea typeface="Poppins Bold"/>
                <a:cs typeface="Poppins Bold"/>
                <a:sym typeface="Poppins Bold"/>
              </a:rPr>
              <a:t>Analisis Wacana Kritis Norman Fairclough</a:t>
            </a:r>
          </a:p>
          <a:p>
            <a:pPr algn="ctr">
              <a:lnSpc>
                <a:spcPts val="4059"/>
              </a:lnSpc>
            </a:pPr>
          </a:p>
          <a:p>
            <a:pPr algn="ctr">
              <a:lnSpc>
                <a:spcPts val="4059"/>
              </a:lnSpc>
            </a:pPr>
          </a:p>
        </p:txBody>
      </p:sp>
      <p:sp>
        <p:nvSpPr>
          <p:cNvPr name="TextBox 36" id="36"/>
          <p:cNvSpPr txBox="true"/>
          <p:nvPr/>
        </p:nvSpPr>
        <p:spPr>
          <a:xfrm rot="0">
            <a:off x="9855497" y="5853787"/>
            <a:ext cx="6834454" cy="1598930"/>
          </a:xfrm>
          <a:prstGeom prst="rect">
            <a:avLst/>
          </a:prstGeom>
        </p:spPr>
        <p:txBody>
          <a:bodyPr anchor="t" rtlCol="false" tIns="0" lIns="0" bIns="0" rIns="0">
            <a:spAutoFit/>
          </a:bodyPr>
          <a:lstStyle/>
          <a:p>
            <a:pPr algn="l" marL="496569" indent="-248284" lvl="1">
              <a:lnSpc>
                <a:spcPts val="3219"/>
              </a:lnSpc>
              <a:buFont typeface="Arial"/>
              <a:buChar char="•"/>
            </a:pPr>
            <a:r>
              <a:rPr lang="en-US" sz="2299">
                <a:solidFill>
                  <a:srgbClr val="FFFFFF"/>
                </a:solidFill>
                <a:latin typeface="Poppins"/>
                <a:ea typeface="Poppins"/>
                <a:cs typeface="Poppins"/>
                <a:sym typeface="Poppins"/>
              </a:rPr>
              <a:t>Bahasa sebagai praktik sosial.</a:t>
            </a:r>
          </a:p>
          <a:p>
            <a:pPr algn="l" marL="496569" indent="-248284" lvl="1">
              <a:lnSpc>
                <a:spcPts val="3219"/>
              </a:lnSpc>
              <a:buFont typeface="Arial"/>
              <a:buChar char="•"/>
            </a:pPr>
            <a:r>
              <a:rPr lang="en-US" sz="2299">
                <a:solidFill>
                  <a:srgbClr val="FFFFFF"/>
                </a:solidFill>
                <a:latin typeface="Poppins"/>
                <a:ea typeface="Poppins"/>
                <a:cs typeface="Poppins"/>
                <a:sym typeface="Poppins"/>
              </a:rPr>
              <a:t>Re</a:t>
            </a:r>
            <a:r>
              <a:rPr lang="en-US" sz="2299">
                <a:solidFill>
                  <a:srgbClr val="FFFFFF"/>
                </a:solidFill>
                <a:latin typeface="Poppins"/>
                <a:ea typeface="Poppins"/>
                <a:cs typeface="Poppins"/>
                <a:sym typeface="Poppins"/>
              </a:rPr>
              <a:t>lasi antara bahasa, ideologi, dan kekuasaan.</a:t>
            </a:r>
          </a:p>
          <a:p>
            <a:pPr algn="l">
              <a:lnSpc>
                <a:spcPts val="3219"/>
              </a:lnSpc>
            </a:pPr>
          </a:p>
        </p:txBody>
      </p:sp>
    </p:spTree>
  </p:cSld>
  <p:clrMapOvr>
    <a:masterClrMapping/>
  </p:clrMapOvr>
</p:sld>
</file>

<file path=ppt/slides/slide5.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grpSp>
        <p:nvGrpSpPr>
          <p:cNvPr name="Group 2" id="2"/>
          <p:cNvGrpSpPr/>
          <p:nvPr/>
        </p:nvGrpSpPr>
        <p:grpSpPr>
          <a:xfrm rot="0">
            <a:off x="16523787" y="9059736"/>
            <a:ext cx="198564" cy="198564"/>
            <a:chOff x="0" y="0"/>
            <a:chExt cx="812800" cy="812800"/>
          </a:xfrm>
        </p:grpSpPr>
        <p:sp>
          <p:nvSpPr>
            <p:cNvPr name="Freeform 3" id="3"/>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013148"/>
            </a:solidFill>
          </p:spPr>
        </p:sp>
        <p:sp>
          <p:nvSpPr>
            <p:cNvPr name="TextBox 4" id="4"/>
            <p:cNvSpPr txBox="true"/>
            <p:nvPr/>
          </p:nvSpPr>
          <p:spPr>
            <a:xfrm>
              <a:off x="76200" y="38100"/>
              <a:ext cx="660400" cy="698500"/>
            </a:xfrm>
            <a:prstGeom prst="rect">
              <a:avLst/>
            </a:prstGeom>
          </p:spPr>
          <p:txBody>
            <a:bodyPr anchor="ctr" rtlCol="false" tIns="50800" lIns="50800" bIns="50800" rIns="50800"/>
            <a:lstStyle/>
            <a:p>
              <a:pPr algn="ctr">
                <a:lnSpc>
                  <a:spcPts val="2659"/>
                </a:lnSpc>
              </a:pPr>
            </a:p>
          </p:txBody>
        </p:sp>
      </p:grpSp>
      <p:grpSp>
        <p:nvGrpSpPr>
          <p:cNvPr name="Group 5" id="5"/>
          <p:cNvGrpSpPr/>
          <p:nvPr/>
        </p:nvGrpSpPr>
        <p:grpSpPr>
          <a:xfrm rot="0">
            <a:off x="16792261" y="9059736"/>
            <a:ext cx="198564" cy="198564"/>
            <a:chOff x="0" y="0"/>
            <a:chExt cx="812800" cy="812800"/>
          </a:xfrm>
        </p:grpSpPr>
        <p:sp>
          <p:nvSpPr>
            <p:cNvPr name="Freeform 6" id="6"/>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013148"/>
            </a:solidFill>
          </p:spPr>
        </p:sp>
        <p:sp>
          <p:nvSpPr>
            <p:cNvPr name="TextBox 7" id="7"/>
            <p:cNvSpPr txBox="true"/>
            <p:nvPr/>
          </p:nvSpPr>
          <p:spPr>
            <a:xfrm>
              <a:off x="76200" y="38100"/>
              <a:ext cx="660400" cy="698500"/>
            </a:xfrm>
            <a:prstGeom prst="rect">
              <a:avLst/>
            </a:prstGeom>
          </p:spPr>
          <p:txBody>
            <a:bodyPr anchor="ctr" rtlCol="false" tIns="50800" lIns="50800" bIns="50800" rIns="50800"/>
            <a:lstStyle/>
            <a:p>
              <a:pPr algn="ctr">
                <a:lnSpc>
                  <a:spcPts val="2659"/>
                </a:lnSpc>
              </a:pPr>
            </a:p>
          </p:txBody>
        </p:sp>
      </p:grpSp>
      <p:grpSp>
        <p:nvGrpSpPr>
          <p:cNvPr name="Group 8" id="8"/>
          <p:cNvGrpSpPr/>
          <p:nvPr/>
        </p:nvGrpSpPr>
        <p:grpSpPr>
          <a:xfrm rot="0">
            <a:off x="17060736" y="9059736"/>
            <a:ext cx="198564" cy="198564"/>
            <a:chOff x="0" y="0"/>
            <a:chExt cx="812800" cy="812800"/>
          </a:xfrm>
        </p:grpSpPr>
        <p:sp>
          <p:nvSpPr>
            <p:cNvPr name="Freeform 9" id="9"/>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013148"/>
            </a:solidFill>
          </p:spPr>
        </p:sp>
        <p:sp>
          <p:nvSpPr>
            <p:cNvPr name="TextBox 10" id="10"/>
            <p:cNvSpPr txBox="true"/>
            <p:nvPr/>
          </p:nvSpPr>
          <p:spPr>
            <a:xfrm>
              <a:off x="76200" y="38100"/>
              <a:ext cx="660400" cy="698500"/>
            </a:xfrm>
            <a:prstGeom prst="rect">
              <a:avLst/>
            </a:prstGeom>
          </p:spPr>
          <p:txBody>
            <a:bodyPr anchor="ctr" rtlCol="false" tIns="50800" lIns="50800" bIns="50800" rIns="50800"/>
            <a:lstStyle/>
            <a:p>
              <a:pPr algn="ctr">
                <a:lnSpc>
                  <a:spcPts val="2659"/>
                </a:lnSpc>
              </a:pPr>
            </a:p>
          </p:txBody>
        </p:sp>
      </p:grpSp>
      <p:grpSp>
        <p:nvGrpSpPr>
          <p:cNvPr name="Group 11" id="11"/>
          <p:cNvGrpSpPr/>
          <p:nvPr/>
        </p:nvGrpSpPr>
        <p:grpSpPr>
          <a:xfrm rot="0">
            <a:off x="17632037" y="5435945"/>
            <a:ext cx="198564" cy="198564"/>
            <a:chOff x="0" y="0"/>
            <a:chExt cx="812800" cy="812800"/>
          </a:xfrm>
        </p:grpSpPr>
        <p:sp>
          <p:nvSpPr>
            <p:cNvPr name="Freeform 12" id="12"/>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DB813"/>
            </a:solidFill>
          </p:spPr>
        </p:sp>
        <p:sp>
          <p:nvSpPr>
            <p:cNvPr name="TextBox 13" id="13"/>
            <p:cNvSpPr txBox="true"/>
            <p:nvPr/>
          </p:nvSpPr>
          <p:spPr>
            <a:xfrm>
              <a:off x="76200" y="38100"/>
              <a:ext cx="660400" cy="698500"/>
            </a:xfrm>
            <a:prstGeom prst="rect">
              <a:avLst/>
            </a:prstGeom>
          </p:spPr>
          <p:txBody>
            <a:bodyPr anchor="ctr" rtlCol="false" tIns="50800" lIns="50800" bIns="50800" rIns="50800"/>
            <a:lstStyle/>
            <a:p>
              <a:pPr algn="ctr">
                <a:lnSpc>
                  <a:spcPts val="2659"/>
                </a:lnSpc>
              </a:pPr>
            </a:p>
          </p:txBody>
        </p:sp>
      </p:grpSp>
      <p:grpSp>
        <p:nvGrpSpPr>
          <p:cNvPr name="Group 14" id="14"/>
          <p:cNvGrpSpPr/>
          <p:nvPr/>
        </p:nvGrpSpPr>
        <p:grpSpPr>
          <a:xfrm rot="0">
            <a:off x="17632037" y="4652836"/>
            <a:ext cx="198564" cy="198564"/>
            <a:chOff x="0" y="0"/>
            <a:chExt cx="812800" cy="812800"/>
          </a:xfrm>
        </p:grpSpPr>
        <p:sp>
          <p:nvSpPr>
            <p:cNvPr name="Freeform 15" id="15"/>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DB813"/>
            </a:solidFill>
          </p:spPr>
        </p:sp>
        <p:sp>
          <p:nvSpPr>
            <p:cNvPr name="TextBox 16" id="16"/>
            <p:cNvSpPr txBox="true"/>
            <p:nvPr/>
          </p:nvSpPr>
          <p:spPr>
            <a:xfrm>
              <a:off x="76200" y="38100"/>
              <a:ext cx="660400" cy="698500"/>
            </a:xfrm>
            <a:prstGeom prst="rect">
              <a:avLst/>
            </a:prstGeom>
          </p:spPr>
          <p:txBody>
            <a:bodyPr anchor="ctr" rtlCol="false" tIns="50800" lIns="50800" bIns="50800" rIns="50800"/>
            <a:lstStyle/>
            <a:p>
              <a:pPr algn="ctr">
                <a:lnSpc>
                  <a:spcPts val="2659"/>
                </a:lnSpc>
              </a:pPr>
            </a:p>
          </p:txBody>
        </p:sp>
      </p:grpSp>
      <p:grpSp>
        <p:nvGrpSpPr>
          <p:cNvPr name="Group 17" id="17"/>
          <p:cNvGrpSpPr/>
          <p:nvPr/>
        </p:nvGrpSpPr>
        <p:grpSpPr>
          <a:xfrm rot="0">
            <a:off x="0" y="-225204"/>
            <a:ext cx="18288000" cy="1803404"/>
            <a:chOff x="0" y="0"/>
            <a:chExt cx="4816593" cy="474971"/>
          </a:xfrm>
        </p:grpSpPr>
        <p:sp>
          <p:nvSpPr>
            <p:cNvPr name="Freeform 18" id="18"/>
            <p:cNvSpPr/>
            <p:nvPr/>
          </p:nvSpPr>
          <p:spPr>
            <a:xfrm flipH="false" flipV="false" rot="0">
              <a:off x="0" y="0"/>
              <a:ext cx="4816592" cy="474971"/>
            </a:xfrm>
            <a:custGeom>
              <a:avLst/>
              <a:gdLst/>
              <a:ahLst/>
              <a:cxnLst/>
              <a:rect r="r" b="b" t="t" l="l"/>
              <a:pathLst>
                <a:path h="474971" w="4816592">
                  <a:moveTo>
                    <a:pt x="8467" y="0"/>
                  </a:moveTo>
                  <a:lnTo>
                    <a:pt x="4808126" y="0"/>
                  </a:lnTo>
                  <a:cubicBezTo>
                    <a:pt x="4810371" y="0"/>
                    <a:pt x="4812525" y="892"/>
                    <a:pt x="4814113" y="2480"/>
                  </a:cubicBezTo>
                  <a:cubicBezTo>
                    <a:pt x="4815700" y="4068"/>
                    <a:pt x="4816592" y="6221"/>
                    <a:pt x="4816592" y="8467"/>
                  </a:cubicBezTo>
                  <a:lnTo>
                    <a:pt x="4816592" y="466504"/>
                  </a:lnTo>
                  <a:cubicBezTo>
                    <a:pt x="4816592" y="471180"/>
                    <a:pt x="4812802" y="474971"/>
                    <a:pt x="4808126" y="474971"/>
                  </a:cubicBezTo>
                  <a:lnTo>
                    <a:pt x="8467" y="474971"/>
                  </a:lnTo>
                  <a:cubicBezTo>
                    <a:pt x="3791" y="474971"/>
                    <a:pt x="0" y="471180"/>
                    <a:pt x="0" y="466504"/>
                  </a:cubicBezTo>
                  <a:lnTo>
                    <a:pt x="0" y="8467"/>
                  </a:lnTo>
                  <a:cubicBezTo>
                    <a:pt x="0" y="3791"/>
                    <a:pt x="3791" y="0"/>
                    <a:pt x="8467" y="0"/>
                  </a:cubicBezTo>
                  <a:close/>
                </a:path>
              </a:pathLst>
            </a:custGeom>
            <a:solidFill>
              <a:srgbClr val="00288D"/>
            </a:solidFill>
            <a:ln cap="sq">
              <a:noFill/>
              <a:prstDash val="solid"/>
              <a:miter/>
            </a:ln>
          </p:spPr>
        </p:sp>
        <p:sp>
          <p:nvSpPr>
            <p:cNvPr name="TextBox 19" id="19"/>
            <p:cNvSpPr txBox="true"/>
            <p:nvPr/>
          </p:nvSpPr>
          <p:spPr>
            <a:xfrm>
              <a:off x="0" y="-38100"/>
              <a:ext cx="4816593" cy="513071"/>
            </a:xfrm>
            <a:prstGeom prst="rect">
              <a:avLst/>
            </a:prstGeom>
          </p:spPr>
          <p:txBody>
            <a:bodyPr anchor="ctr" rtlCol="false" tIns="50800" lIns="50800" bIns="50800" rIns="50800"/>
            <a:lstStyle/>
            <a:p>
              <a:pPr algn="ctr">
                <a:lnSpc>
                  <a:spcPts val="2659"/>
                </a:lnSpc>
              </a:pPr>
            </a:p>
          </p:txBody>
        </p:sp>
      </p:grpSp>
      <p:sp>
        <p:nvSpPr>
          <p:cNvPr name="Freeform 20" id="20"/>
          <p:cNvSpPr/>
          <p:nvPr/>
        </p:nvSpPr>
        <p:spPr>
          <a:xfrm flipH="false" flipV="false" rot="0">
            <a:off x="1028700" y="514733"/>
            <a:ext cx="467039" cy="323530"/>
          </a:xfrm>
          <a:custGeom>
            <a:avLst/>
            <a:gdLst/>
            <a:ahLst/>
            <a:cxnLst/>
            <a:rect r="r" b="b" t="t" l="l"/>
            <a:pathLst>
              <a:path h="323530" w="467039">
                <a:moveTo>
                  <a:pt x="0" y="0"/>
                </a:moveTo>
                <a:lnTo>
                  <a:pt x="467039" y="0"/>
                </a:lnTo>
                <a:lnTo>
                  <a:pt x="467039" y="323530"/>
                </a:lnTo>
                <a:lnTo>
                  <a:pt x="0" y="323530"/>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21" id="21"/>
          <p:cNvSpPr/>
          <p:nvPr/>
        </p:nvSpPr>
        <p:spPr>
          <a:xfrm flipH="false" flipV="false" rot="0">
            <a:off x="1262219" y="3297955"/>
            <a:ext cx="3671665" cy="5668954"/>
          </a:xfrm>
          <a:custGeom>
            <a:avLst/>
            <a:gdLst/>
            <a:ahLst/>
            <a:cxnLst/>
            <a:rect r="r" b="b" t="t" l="l"/>
            <a:pathLst>
              <a:path h="5668954" w="3671665">
                <a:moveTo>
                  <a:pt x="0" y="0"/>
                </a:moveTo>
                <a:lnTo>
                  <a:pt x="3671665" y="0"/>
                </a:lnTo>
                <a:lnTo>
                  <a:pt x="3671665" y="5668954"/>
                </a:lnTo>
                <a:lnTo>
                  <a:pt x="0" y="5668954"/>
                </a:lnTo>
                <a:lnTo>
                  <a:pt x="0" y="0"/>
                </a:lnTo>
                <a:close/>
              </a:path>
            </a:pathLst>
          </a:custGeom>
          <a:blipFill>
            <a:blip r:embed="rId4"/>
            <a:stretch>
              <a:fillRect l="0" t="0" r="0" b="0"/>
            </a:stretch>
          </a:blipFill>
        </p:spPr>
      </p:sp>
      <p:sp>
        <p:nvSpPr>
          <p:cNvPr name="TextBox 22" id="22"/>
          <p:cNvSpPr txBox="true"/>
          <p:nvPr/>
        </p:nvSpPr>
        <p:spPr>
          <a:xfrm rot="0">
            <a:off x="17468850" y="4889500"/>
            <a:ext cx="524938" cy="441325"/>
          </a:xfrm>
          <a:prstGeom prst="rect">
            <a:avLst/>
          </a:prstGeom>
        </p:spPr>
        <p:txBody>
          <a:bodyPr anchor="t" rtlCol="false" tIns="0" lIns="0" bIns="0" rIns="0">
            <a:spAutoFit/>
          </a:bodyPr>
          <a:lstStyle/>
          <a:p>
            <a:pPr algn="ctr">
              <a:lnSpc>
                <a:spcPts val="3499"/>
              </a:lnSpc>
            </a:pPr>
            <a:r>
              <a:rPr lang="en-US" sz="2499" b="true">
                <a:solidFill>
                  <a:srgbClr val="000000"/>
                </a:solidFill>
                <a:latin typeface="Poppins Heavy"/>
                <a:ea typeface="Poppins Heavy"/>
                <a:cs typeface="Poppins Heavy"/>
                <a:sym typeface="Poppins Heavy"/>
              </a:rPr>
              <a:t>05</a:t>
            </a:r>
          </a:p>
        </p:txBody>
      </p:sp>
      <p:sp>
        <p:nvSpPr>
          <p:cNvPr name="TextBox 23" id="23"/>
          <p:cNvSpPr txBox="true"/>
          <p:nvPr/>
        </p:nvSpPr>
        <p:spPr>
          <a:xfrm rot="0">
            <a:off x="4558595" y="2155104"/>
            <a:ext cx="9170809" cy="895201"/>
          </a:xfrm>
          <a:prstGeom prst="rect">
            <a:avLst/>
          </a:prstGeom>
        </p:spPr>
        <p:txBody>
          <a:bodyPr anchor="t" rtlCol="false" tIns="0" lIns="0" bIns="0" rIns="0">
            <a:spAutoFit/>
          </a:bodyPr>
          <a:lstStyle/>
          <a:p>
            <a:pPr algn="ctr">
              <a:lnSpc>
                <a:spcPts val="6300"/>
              </a:lnSpc>
            </a:pPr>
            <a:r>
              <a:rPr lang="en-US" b="true" sz="6000">
                <a:solidFill>
                  <a:srgbClr val="013148"/>
                </a:solidFill>
                <a:latin typeface="Poppins Semi-Bold"/>
                <a:ea typeface="Poppins Semi-Bold"/>
                <a:cs typeface="Poppins Semi-Bold"/>
                <a:sym typeface="Poppins Semi-Bold"/>
              </a:rPr>
              <a:t>METODE </a:t>
            </a:r>
            <a:r>
              <a:rPr lang="en-US" sz="6000" b="true">
                <a:solidFill>
                  <a:srgbClr val="013148"/>
                </a:solidFill>
                <a:latin typeface="Poppins Semi-Bold"/>
                <a:ea typeface="Poppins Semi-Bold"/>
                <a:cs typeface="Poppins Semi-Bold"/>
                <a:sym typeface="Poppins Semi-Bold"/>
              </a:rPr>
              <a:t>Penelitian</a:t>
            </a:r>
          </a:p>
        </p:txBody>
      </p:sp>
      <p:sp>
        <p:nvSpPr>
          <p:cNvPr name="TextBox 24" id="24"/>
          <p:cNvSpPr txBox="true"/>
          <p:nvPr/>
        </p:nvSpPr>
        <p:spPr>
          <a:xfrm rot="0">
            <a:off x="5974771" y="3749926"/>
            <a:ext cx="10916772" cy="5246370"/>
          </a:xfrm>
          <a:prstGeom prst="rect">
            <a:avLst/>
          </a:prstGeom>
        </p:spPr>
        <p:txBody>
          <a:bodyPr anchor="t" rtlCol="false" tIns="0" lIns="0" bIns="0" rIns="0">
            <a:spAutoFit/>
          </a:bodyPr>
          <a:lstStyle/>
          <a:p>
            <a:pPr algn="l" marL="582930" indent="-291465" lvl="1">
              <a:lnSpc>
                <a:spcPts val="3779"/>
              </a:lnSpc>
              <a:buFont typeface="Arial"/>
              <a:buChar char="•"/>
            </a:pPr>
            <a:r>
              <a:rPr lang="en-US" sz="2700">
                <a:solidFill>
                  <a:srgbClr val="000000"/>
                </a:solidFill>
                <a:latin typeface="Poppins"/>
                <a:ea typeface="Poppins"/>
                <a:cs typeface="Poppins"/>
                <a:sym typeface="Poppins"/>
              </a:rPr>
              <a:t>Pendekatan: Kualitatif deskriptif</a:t>
            </a:r>
          </a:p>
          <a:p>
            <a:pPr algn="l" marL="582930" indent="-291465" lvl="1">
              <a:lnSpc>
                <a:spcPts val="3779"/>
              </a:lnSpc>
              <a:buFont typeface="Arial"/>
              <a:buChar char="•"/>
            </a:pPr>
            <a:r>
              <a:rPr lang="en-US" sz="2700">
                <a:solidFill>
                  <a:srgbClr val="000000"/>
                </a:solidFill>
                <a:latin typeface="Poppins"/>
                <a:ea typeface="Poppins"/>
                <a:cs typeface="Poppins"/>
                <a:sym typeface="Poppins"/>
              </a:rPr>
              <a:t>Jeni</a:t>
            </a:r>
            <a:r>
              <a:rPr lang="en-US" sz="2700">
                <a:solidFill>
                  <a:srgbClr val="000000"/>
                </a:solidFill>
                <a:latin typeface="Poppins"/>
                <a:ea typeface="Poppins"/>
                <a:cs typeface="Poppins"/>
                <a:sym typeface="Poppins"/>
              </a:rPr>
              <a:t>s penelitian: Studi kepustakaan</a:t>
            </a:r>
          </a:p>
          <a:p>
            <a:pPr algn="l" marL="582930" indent="-291465" lvl="1">
              <a:lnSpc>
                <a:spcPts val="3779"/>
              </a:lnSpc>
              <a:buFont typeface="Arial"/>
              <a:buChar char="•"/>
            </a:pPr>
            <a:r>
              <a:rPr lang="en-US" sz="2700">
                <a:solidFill>
                  <a:srgbClr val="000000"/>
                </a:solidFill>
                <a:latin typeface="Poppins"/>
                <a:ea typeface="Poppins"/>
                <a:cs typeface="Poppins"/>
                <a:sym typeface="Poppins"/>
              </a:rPr>
              <a:t>O</a:t>
            </a:r>
            <a:r>
              <a:rPr lang="en-US" sz="2700">
                <a:solidFill>
                  <a:srgbClr val="000000"/>
                </a:solidFill>
                <a:latin typeface="Poppins"/>
                <a:ea typeface="Poppins"/>
                <a:cs typeface="Poppins"/>
                <a:sym typeface="Poppins"/>
              </a:rPr>
              <a:t>bjek penelitian: Novel Tanah Para Bandit karya Tere Liye</a:t>
            </a:r>
          </a:p>
          <a:p>
            <a:pPr algn="l" marL="582930" indent="-291465" lvl="1">
              <a:lnSpc>
                <a:spcPts val="3779"/>
              </a:lnSpc>
              <a:buFont typeface="Arial"/>
              <a:buChar char="•"/>
            </a:pPr>
            <a:r>
              <a:rPr lang="en-US" sz="2700">
                <a:solidFill>
                  <a:srgbClr val="000000"/>
                </a:solidFill>
                <a:latin typeface="Poppins"/>
                <a:ea typeface="Poppins"/>
                <a:cs typeface="Poppins"/>
                <a:sym typeface="Poppins"/>
              </a:rPr>
              <a:t>Sumber data: Teks novel dan sumber pustaka pendukung</a:t>
            </a:r>
          </a:p>
          <a:p>
            <a:pPr algn="l" marL="582930" indent="-291465" lvl="1">
              <a:lnSpc>
                <a:spcPts val="3779"/>
              </a:lnSpc>
              <a:buFont typeface="Arial"/>
              <a:buChar char="•"/>
            </a:pPr>
            <a:r>
              <a:rPr lang="en-US" sz="2700">
                <a:solidFill>
                  <a:srgbClr val="000000"/>
                </a:solidFill>
                <a:latin typeface="Poppins"/>
                <a:ea typeface="Poppins"/>
                <a:cs typeface="Poppins"/>
                <a:sym typeface="Poppins"/>
              </a:rPr>
              <a:t>Teknik pengumpulan data: Dokumentasi dan pembacaan intensif</a:t>
            </a:r>
          </a:p>
          <a:p>
            <a:pPr algn="l" marL="582930" indent="-291465" lvl="1">
              <a:lnSpc>
                <a:spcPts val="3779"/>
              </a:lnSpc>
              <a:buFont typeface="Arial"/>
              <a:buChar char="•"/>
            </a:pPr>
            <a:r>
              <a:rPr lang="en-US" sz="2700">
                <a:solidFill>
                  <a:srgbClr val="000000"/>
                </a:solidFill>
                <a:latin typeface="Poppins"/>
                <a:ea typeface="Poppins"/>
                <a:cs typeface="Poppins"/>
                <a:sym typeface="Poppins"/>
              </a:rPr>
              <a:t>Teknik analisis data: Reduksi data, Klasifikasi data, dan Interpretasi wacana</a:t>
            </a:r>
          </a:p>
          <a:p>
            <a:pPr algn="l" marL="582930" indent="-291465" lvl="1">
              <a:lnSpc>
                <a:spcPts val="3779"/>
              </a:lnSpc>
              <a:buFont typeface="Arial"/>
              <a:buChar char="•"/>
            </a:pPr>
            <a:r>
              <a:rPr lang="en-US" sz="2700">
                <a:solidFill>
                  <a:srgbClr val="000000"/>
                </a:solidFill>
                <a:latin typeface="Poppins"/>
                <a:ea typeface="Poppins"/>
                <a:cs typeface="Poppins"/>
                <a:sym typeface="Poppins"/>
              </a:rPr>
              <a:t>Keabsahan data: Ketekunan pengamatan dan triangulasi teori</a:t>
            </a:r>
          </a:p>
          <a:p>
            <a:pPr algn="l">
              <a:lnSpc>
                <a:spcPts val="3779"/>
              </a:lnSpc>
            </a:pPr>
          </a:p>
        </p:txBody>
      </p:sp>
      <p:sp>
        <p:nvSpPr>
          <p:cNvPr name="TextBox 25" id="25"/>
          <p:cNvSpPr txBox="true"/>
          <p:nvPr/>
        </p:nvSpPr>
        <p:spPr>
          <a:xfrm rot="0">
            <a:off x="1781997" y="410140"/>
            <a:ext cx="2632110" cy="1195070"/>
          </a:xfrm>
          <a:prstGeom prst="rect">
            <a:avLst/>
          </a:prstGeom>
        </p:spPr>
        <p:txBody>
          <a:bodyPr anchor="t" rtlCol="false" tIns="0" lIns="0" bIns="0" rIns="0">
            <a:spAutoFit/>
          </a:bodyPr>
          <a:lstStyle/>
          <a:p>
            <a:pPr algn="l">
              <a:lnSpc>
                <a:spcPts val="2380"/>
              </a:lnSpc>
            </a:pPr>
            <a:r>
              <a:rPr lang="en-US" sz="1700">
                <a:solidFill>
                  <a:srgbClr val="FFFFFF"/>
                </a:solidFill>
                <a:latin typeface="Poppins"/>
                <a:ea typeface="Poppins"/>
                <a:cs typeface="Poppins"/>
                <a:sym typeface="Poppins"/>
              </a:rPr>
              <a:t>Universitas muhammadiyah jember</a:t>
            </a:r>
          </a:p>
          <a:p>
            <a:pPr algn="l">
              <a:lnSpc>
                <a:spcPts val="2380"/>
              </a:lnSpc>
            </a:pPr>
          </a:p>
        </p:txBody>
      </p:sp>
      <p:sp>
        <p:nvSpPr>
          <p:cNvPr name="TextBox 26" id="26"/>
          <p:cNvSpPr txBox="true"/>
          <p:nvPr/>
        </p:nvSpPr>
        <p:spPr>
          <a:xfrm rot="0">
            <a:off x="14627190" y="727005"/>
            <a:ext cx="2632110" cy="309245"/>
          </a:xfrm>
          <a:prstGeom prst="rect">
            <a:avLst/>
          </a:prstGeom>
        </p:spPr>
        <p:txBody>
          <a:bodyPr anchor="t" rtlCol="false" tIns="0" lIns="0" bIns="0" rIns="0">
            <a:spAutoFit/>
          </a:bodyPr>
          <a:lstStyle/>
          <a:p>
            <a:pPr algn="r">
              <a:lnSpc>
                <a:spcPts val="2380"/>
              </a:lnSpc>
            </a:pPr>
            <a:r>
              <a:rPr lang="en-US" sz="1700" b="true">
                <a:solidFill>
                  <a:srgbClr val="FFFFFF"/>
                </a:solidFill>
                <a:latin typeface="Poppins Semi-Bold"/>
                <a:ea typeface="Poppins Semi-Bold"/>
                <a:cs typeface="Poppins Semi-Bold"/>
                <a:sym typeface="Poppins Semi-Bold"/>
              </a:rPr>
              <a:t>FKIP</a:t>
            </a:r>
          </a:p>
        </p:txBody>
      </p:sp>
    </p:spTree>
  </p:cSld>
  <p:clrMapOvr>
    <a:masterClrMapping/>
  </p:clrMapOvr>
</p:sld>
</file>

<file path=ppt/slides/slide6.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grpSp>
        <p:nvGrpSpPr>
          <p:cNvPr name="Group 2" id="2"/>
          <p:cNvGrpSpPr/>
          <p:nvPr/>
        </p:nvGrpSpPr>
        <p:grpSpPr>
          <a:xfrm rot="0">
            <a:off x="1028700" y="9059736"/>
            <a:ext cx="198564" cy="198564"/>
            <a:chOff x="0" y="0"/>
            <a:chExt cx="812800" cy="812800"/>
          </a:xfrm>
        </p:grpSpPr>
        <p:sp>
          <p:nvSpPr>
            <p:cNvPr name="Freeform 3" id="3"/>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013148"/>
            </a:solidFill>
          </p:spPr>
        </p:sp>
        <p:sp>
          <p:nvSpPr>
            <p:cNvPr name="TextBox 4" id="4"/>
            <p:cNvSpPr txBox="true"/>
            <p:nvPr/>
          </p:nvSpPr>
          <p:spPr>
            <a:xfrm>
              <a:off x="76200" y="38100"/>
              <a:ext cx="660400" cy="698500"/>
            </a:xfrm>
            <a:prstGeom prst="rect">
              <a:avLst/>
            </a:prstGeom>
          </p:spPr>
          <p:txBody>
            <a:bodyPr anchor="ctr" rtlCol="false" tIns="50800" lIns="50800" bIns="50800" rIns="50800"/>
            <a:lstStyle/>
            <a:p>
              <a:pPr algn="ctr">
                <a:lnSpc>
                  <a:spcPts val="2659"/>
                </a:lnSpc>
              </a:pPr>
            </a:p>
          </p:txBody>
        </p:sp>
      </p:grpSp>
      <p:grpSp>
        <p:nvGrpSpPr>
          <p:cNvPr name="Group 5" id="5"/>
          <p:cNvGrpSpPr/>
          <p:nvPr/>
        </p:nvGrpSpPr>
        <p:grpSpPr>
          <a:xfrm rot="0">
            <a:off x="16523787" y="9059736"/>
            <a:ext cx="198564" cy="198564"/>
            <a:chOff x="0" y="0"/>
            <a:chExt cx="812800" cy="812800"/>
          </a:xfrm>
        </p:grpSpPr>
        <p:sp>
          <p:nvSpPr>
            <p:cNvPr name="Freeform 6" id="6"/>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013148"/>
            </a:solidFill>
          </p:spPr>
        </p:sp>
        <p:sp>
          <p:nvSpPr>
            <p:cNvPr name="TextBox 7" id="7"/>
            <p:cNvSpPr txBox="true"/>
            <p:nvPr/>
          </p:nvSpPr>
          <p:spPr>
            <a:xfrm>
              <a:off x="76200" y="38100"/>
              <a:ext cx="660400" cy="698500"/>
            </a:xfrm>
            <a:prstGeom prst="rect">
              <a:avLst/>
            </a:prstGeom>
          </p:spPr>
          <p:txBody>
            <a:bodyPr anchor="ctr" rtlCol="false" tIns="50800" lIns="50800" bIns="50800" rIns="50800"/>
            <a:lstStyle/>
            <a:p>
              <a:pPr algn="ctr">
                <a:lnSpc>
                  <a:spcPts val="2659"/>
                </a:lnSpc>
              </a:pPr>
            </a:p>
          </p:txBody>
        </p:sp>
      </p:grpSp>
      <p:grpSp>
        <p:nvGrpSpPr>
          <p:cNvPr name="Group 8" id="8"/>
          <p:cNvGrpSpPr/>
          <p:nvPr/>
        </p:nvGrpSpPr>
        <p:grpSpPr>
          <a:xfrm rot="0">
            <a:off x="1297175" y="9059736"/>
            <a:ext cx="198564" cy="198564"/>
            <a:chOff x="0" y="0"/>
            <a:chExt cx="812800" cy="812800"/>
          </a:xfrm>
        </p:grpSpPr>
        <p:sp>
          <p:nvSpPr>
            <p:cNvPr name="Freeform 9" id="9"/>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013148"/>
            </a:solidFill>
          </p:spPr>
        </p:sp>
        <p:sp>
          <p:nvSpPr>
            <p:cNvPr name="TextBox 10" id="10"/>
            <p:cNvSpPr txBox="true"/>
            <p:nvPr/>
          </p:nvSpPr>
          <p:spPr>
            <a:xfrm>
              <a:off x="76200" y="38100"/>
              <a:ext cx="660400" cy="698500"/>
            </a:xfrm>
            <a:prstGeom prst="rect">
              <a:avLst/>
            </a:prstGeom>
          </p:spPr>
          <p:txBody>
            <a:bodyPr anchor="ctr" rtlCol="false" tIns="50800" lIns="50800" bIns="50800" rIns="50800"/>
            <a:lstStyle/>
            <a:p>
              <a:pPr algn="ctr">
                <a:lnSpc>
                  <a:spcPts val="2659"/>
                </a:lnSpc>
              </a:pPr>
            </a:p>
          </p:txBody>
        </p:sp>
      </p:grpSp>
      <p:grpSp>
        <p:nvGrpSpPr>
          <p:cNvPr name="Group 11" id="11"/>
          <p:cNvGrpSpPr/>
          <p:nvPr/>
        </p:nvGrpSpPr>
        <p:grpSpPr>
          <a:xfrm rot="0">
            <a:off x="16792261" y="9059736"/>
            <a:ext cx="198564" cy="198564"/>
            <a:chOff x="0" y="0"/>
            <a:chExt cx="812800" cy="812800"/>
          </a:xfrm>
        </p:grpSpPr>
        <p:sp>
          <p:nvSpPr>
            <p:cNvPr name="Freeform 12" id="12"/>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013148"/>
            </a:solidFill>
          </p:spPr>
        </p:sp>
        <p:sp>
          <p:nvSpPr>
            <p:cNvPr name="TextBox 13" id="13"/>
            <p:cNvSpPr txBox="true"/>
            <p:nvPr/>
          </p:nvSpPr>
          <p:spPr>
            <a:xfrm>
              <a:off x="76200" y="38100"/>
              <a:ext cx="660400" cy="698500"/>
            </a:xfrm>
            <a:prstGeom prst="rect">
              <a:avLst/>
            </a:prstGeom>
          </p:spPr>
          <p:txBody>
            <a:bodyPr anchor="ctr" rtlCol="false" tIns="50800" lIns="50800" bIns="50800" rIns="50800"/>
            <a:lstStyle/>
            <a:p>
              <a:pPr algn="ctr">
                <a:lnSpc>
                  <a:spcPts val="2659"/>
                </a:lnSpc>
              </a:pPr>
            </a:p>
          </p:txBody>
        </p:sp>
      </p:grpSp>
      <p:grpSp>
        <p:nvGrpSpPr>
          <p:cNvPr name="Group 14" id="14"/>
          <p:cNvGrpSpPr/>
          <p:nvPr/>
        </p:nvGrpSpPr>
        <p:grpSpPr>
          <a:xfrm rot="0">
            <a:off x="1565650" y="9059736"/>
            <a:ext cx="198564" cy="198564"/>
            <a:chOff x="0" y="0"/>
            <a:chExt cx="812800" cy="812800"/>
          </a:xfrm>
        </p:grpSpPr>
        <p:sp>
          <p:nvSpPr>
            <p:cNvPr name="Freeform 15" id="15"/>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013148"/>
            </a:solidFill>
          </p:spPr>
        </p:sp>
        <p:sp>
          <p:nvSpPr>
            <p:cNvPr name="TextBox 16" id="16"/>
            <p:cNvSpPr txBox="true"/>
            <p:nvPr/>
          </p:nvSpPr>
          <p:spPr>
            <a:xfrm>
              <a:off x="76200" y="38100"/>
              <a:ext cx="660400" cy="698500"/>
            </a:xfrm>
            <a:prstGeom prst="rect">
              <a:avLst/>
            </a:prstGeom>
          </p:spPr>
          <p:txBody>
            <a:bodyPr anchor="ctr" rtlCol="false" tIns="50800" lIns="50800" bIns="50800" rIns="50800"/>
            <a:lstStyle/>
            <a:p>
              <a:pPr algn="ctr">
                <a:lnSpc>
                  <a:spcPts val="2659"/>
                </a:lnSpc>
              </a:pPr>
            </a:p>
          </p:txBody>
        </p:sp>
      </p:grpSp>
      <p:grpSp>
        <p:nvGrpSpPr>
          <p:cNvPr name="Group 17" id="17"/>
          <p:cNvGrpSpPr/>
          <p:nvPr/>
        </p:nvGrpSpPr>
        <p:grpSpPr>
          <a:xfrm rot="0">
            <a:off x="17060736" y="9059736"/>
            <a:ext cx="198564" cy="198564"/>
            <a:chOff x="0" y="0"/>
            <a:chExt cx="812800" cy="812800"/>
          </a:xfrm>
        </p:grpSpPr>
        <p:sp>
          <p:nvSpPr>
            <p:cNvPr name="Freeform 18" id="18"/>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013148"/>
            </a:solidFill>
          </p:spPr>
        </p:sp>
        <p:sp>
          <p:nvSpPr>
            <p:cNvPr name="TextBox 19" id="19"/>
            <p:cNvSpPr txBox="true"/>
            <p:nvPr/>
          </p:nvSpPr>
          <p:spPr>
            <a:xfrm>
              <a:off x="76200" y="38100"/>
              <a:ext cx="660400" cy="698500"/>
            </a:xfrm>
            <a:prstGeom prst="rect">
              <a:avLst/>
            </a:prstGeom>
          </p:spPr>
          <p:txBody>
            <a:bodyPr anchor="ctr" rtlCol="false" tIns="50800" lIns="50800" bIns="50800" rIns="50800"/>
            <a:lstStyle/>
            <a:p>
              <a:pPr algn="ctr">
                <a:lnSpc>
                  <a:spcPts val="2659"/>
                </a:lnSpc>
              </a:pPr>
            </a:p>
          </p:txBody>
        </p:sp>
      </p:grpSp>
      <p:grpSp>
        <p:nvGrpSpPr>
          <p:cNvPr name="Group 20" id="20"/>
          <p:cNvGrpSpPr/>
          <p:nvPr/>
        </p:nvGrpSpPr>
        <p:grpSpPr>
          <a:xfrm rot="0">
            <a:off x="17632037" y="5435945"/>
            <a:ext cx="198564" cy="198564"/>
            <a:chOff x="0" y="0"/>
            <a:chExt cx="812800" cy="812800"/>
          </a:xfrm>
        </p:grpSpPr>
        <p:sp>
          <p:nvSpPr>
            <p:cNvPr name="Freeform 21" id="21"/>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DB813"/>
            </a:solidFill>
          </p:spPr>
        </p:sp>
        <p:sp>
          <p:nvSpPr>
            <p:cNvPr name="TextBox 22" id="22"/>
            <p:cNvSpPr txBox="true"/>
            <p:nvPr/>
          </p:nvSpPr>
          <p:spPr>
            <a:xfrm>
              <a:off x="76200" y="38100"/>
              <a:ext cx="660400" cy="698500"/>
            </a:xfrm>
            <a:prstGeom prst="rect">
              <a:avLst/>
            </a:prstGeom>
          </p:spPr>
          <p:txBody>
            <a:bodyPr anchor="ctr" rtlCol="false" tIns="50800" lIns="50800" bIns="50800" rIns="50800"/>
            <a:lstStyle/>
            <a:p>
              <a:pPr algn="ctr">
                <a:lnSpc>
                  <a:spcPts val="2659"/>
                </a:lnSpc>
              </a:pPr>
            </a:p>
          </p:txBody>
        </p:sp>
      </p:grpSp>
      <p:grpSp>
        <p:nvGrpSpPr>
          <p:cNvPr name="Group 23" id="23"/>
          <p:cNvGrpSpPr/>
          <p:nvPr/>
        </p:nvGrpSpPr>
        <p:grpSpPr>
          <a:xfrm rot="0">
            <a:off x="17632037" y="4652836"/>
            <a:ext cx="198564" cy="198564"/>
            <a:chOff x="0" y="0"/>
            <a:chExt cx="812800" cy="812800"/>
          </a:xfrm>
        </p:grpSpPr>
        <p:sp>
          <p:nvSpPr>
            <p:cNvPr name="Freeform 24" id="24"/>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DB813"/>
            </a:solidFill>
          </p:spPr>
        </p:sp>
        <p:sp>
          <p:nvSpPr>
            <p:cNvPr name="TextBox 25" id="25"/>
            <p:cNvSpPr txBox="true"/>
            <p:nvPr/>
          </p:nvSpPr>
          <p:spPr>
            <a:xfrm>
              <a:off x="76200" y="38100"/>
              <a:ext cx="660400" cy="698500"/>
            </a:xfrm>
            <a:prstGeom prst="rect">
              <a:avLst/>
            </a:prstGeom>
          </p:spPr>
          <p:txBody>
            <a:bodyPr anchor="ctr" rtlCol="false" tIns="50800" lIns="50800" bIns="50800" rIns="50800"/>
            <a:lstStyle/>
            <a:p>
              <a:pPr algn="ctr">
                <a:lnSpc>
                  <a:spcPts val="2659"/>
                </a:lnSpc>
              </a:pPr>
            </a:p>
          </p:txBody>
        </p:sp>
      </p:grpSp>
      <p:grpSp>
        <p:nvGrpSpPr>
          <p:cNvPr name="Group 26" id="26"/>
          <p:cNvGrpSpPr/>
          <p:nvPr/>
        </p:nvGrpSpPr>
        <p:grpSpPr>
          <a:xfrm rot="0">
            <a:off x="1897563" y="5013325"/>
            <a:ext cx="6987718" cy="5197285"/>
            <a:chOff x="0" y="0"/>
            <a:chExt cx="1840387" cy="1368832"/>
          </a:xfrm>
        </p:grpSpPr>
        <p:sp>
          <p:nvSpPr>
            <p:cNvPr name="Freeform 27" id="27"/>
            <p:cNvSpPr/>
            <p:nvPr/>
          </p:nvSpPr>
          <p:spPr>
            <a:xfrm flipH="false" flipV="false" rot="0">
              <a:off x="0" y="0"/>
              <a:ext cx="1840387" cy="1368832"/>
            </a:xfrm>
            <a:custGeom>
              <a:avLst/>
              <a:gdLst/>
              <a:ahLst/>
              <a:cxnLst/>
              <a:rect r="r" b="b" t="t" l="l"/>
              <a:pathLst>
                <a:path h="1368832" w="1840387">
                  <a:moveTo>
                    <a:pt x="22159" y="0"/>
                  </a:moveTo>
                  <a:lnTo>
                    <a:pt x="1818228" y="0"/>
                  </a:lnTo>
                  <a:cubicBezTo>
                    <a:pt x="1824105" y="0"/>
                    <a:pt x="1829741" y="2335"/>
                    <a:pt x="1833896" y="6490"/>
                  </a:cubicBezTo>
                  <a:cubicBezTo>
                    <a:pt x="1838052" y="10646"/>
                    <a:pt x="1840387" y="16282"/>
                    <a:pt x="1840387" y="22159"/>
                  </a:cubicBezTo>
                  <a:lnTo>
                    <a:pt x="1840387" y="1346674"/>
                  </a:lnTo>
                  <a:cubicBezTo>
                    <a:pt x="1840387" y="1358912"/>
                    <a:pt x="1830466" y="1368832"/>
                    <a:pt x="1818228" y="1368832"/>
                  </a:cubicBezTo>
                  <a:lnTo>
                    <a:pt x="22159" y="1368832"/>
                  </a:lnTo>
                  <a:cubicBezTo>
                    <a:pt x="9921" y="1368832"/>
                    <a:pt x="0" y="1358912"/>
                    <a:pt x="0" y="1346674"/>
                  </a:cubicBezTo>
                  <a:lnTo>
                    <a:pt x="0" y="22159"/>
                  </a:lnTo>
                  <a:cubicBezTo>
                    <a:pt x="0" y="9921"/>
                    <a:pt x="9921" y="0"/>
                    <a:pt x="22159" y="0"/>
                  </a:cubicBezTo>
                  <a:close/>
                </a:path>
              </a:pathLst>
            </a:custGeom>
            <a:solidFill>
              <a:srgbClr val="00288D"/>
            </a:solidFill>
            <a:ln cap="sq">
              <a:noFill/>
              <a:prstDash val="solid"/>
              <a:miter/>
            </a:ln>
          </p:spPr>
        </p:sp>
        <p:sp>
          <p:nvSpPr>
            <p:cNvPr name="TextBox 28" id="28"/>
            <p:cNvSpPr txBox="true"/>
            <p:nvPr/>
          </p:nvSpPr>
          <p:spPr>
            <a:xfrm>
              <a:off x="0" y="-38100"/>
              <a:ext cx="1840387" cy="1406932"/>
            </a:xfrm>
            <a:prstGeom prst="rect">
              <a:avLst/>
            </a:prstGeom>
          </p:spPr>
          <p:txBody>
            <a:bodyPr anchor="ctr" rtlCol="false" tIns="50800" lIns="50800" bIns="50800" rIns="50800"/>
            <a:lstStyle/>
            <a:p>
              <a:pPr algn="ctr">
                <a:lnSpc>
                  <a:spcPts val="2659"/>
                </a:lnSpc>
              </a:pPr>
            </a:p>
          </p:txBody>
        </p:sp>
      </p:grpSp>
      <p:sp>
        <p:nvSpPr>
          <p:cNvPr name="TextBox 29" id="29"/>
          <p:cNvSpPr txBox="true"/>
          <p:nvPr/>
        </p:nvSpPr>
        <p:spPr>
          <a:xfrm rot="0">
            <a:off x="17468850" y="4889500"/>
            <a:ext cx="524938" cy="441325"/>
          </a:xfrm>
          <a:prstGeom prst="rect">
            <a:avLst/>
          </a:prstGeom>
        </p:spPr>
        <p:txBody>
          <a:bodyPr anchor="t" rtlCol="false" tIns="0" lIns="0" bIns="0" rIns="0">
            <a:spAutoFit/>
          </a:bodyPr>
          <a:lstStyle/>
          <a:p>
            <a:pPr algn="ctr">
              <a:lnSpc>
                <a:spcPts val="3499"/>
              </a:lnSpc>
            </a:pPr>
            <a:r>
              <a:rPr lang="en-US" sz="2499" b="true">
                <a:solidFill>
                  <a:srgbClr val="000000"/>
                </a:solidFill>
                <a:latin typeface="Poppins Heavy"/>
                <a:ea typeface="Poppins Heavy"/>
                <a:cs typeface="Poppins Heavy"/>
                <a:sym typeface="Poppins Heavy"/>
              </a:rPr>
              <a:t>06</a:t>
            </a:r>
          </a:p>
        </p:txBody>
      </p:sp>
      <p:sp>
        <p:nvSpPr>
          <p:cNvPr name="TextBox 30" id="30"/>
          <p:cNvSpPr txBox="true"/>
          <p:nvPr/>
        </p:nvSpPr>
        <p:spPr>
          <a:xfrm rot="0">
            <a:off x="2597727" y="3357245"/>
            <a:ext cx="12866848" cy="1598930"/>
          </a:xfrm>
          <a:prstGeom prst="rect">
            <a:avLst/>
          </a:prstGeom>
        </p:spPr>
        <p:txBody>
          <a:bodyPr anchor="t" rtlCol="false" tIns="0" lIns="0" bIns="0" rIns="0">
            <a:spAutoFit/>
          </a:bodyPr>
          <a:lstStyle/>
          <a:p>
            <a:pPr algn="l">
              <a:lnSpc>
                <a:spcPts val="3220"/>
              </a:lnSpc>
            </a:pPr>
            <a:r>
              <a:rPr lang="en-US" sz="2300" b="true">
                <a:solidFill>
                  <a:srgbClr val="000000"/>
                </a:solidFill>
                <a:latin typeface="Poppins Bold"/>
                <a:ea typeface="Poppins Bold"/>
                <a:cs typeface="Poppins Bold"/>
                <a:sym typeface="Poppins Bold"/>
              </a:rPr>
              <a:t>Hasil penelitian menunjukkan adanya dua bentuk solidaritas sosial dalam novel Tanah Para Bandit, yaitu solidaritas mekanik dan solidaritas organik. Kedua bentuk solidaritas tersebut direpresentasikan melalui pilihan bahasa, dialog, dan narasi tokoh yang mencerminkan perubahan struktur sosial masyarakat Talang.</a:t>
            </a:r>
          </a:p>
        </p:txBody>
      </p:sp>
      <p:grpSp>
        <p:nvGrpSpPr>
          <p:cNvPr name="Group 31" id="31"/>
          <p:cNvGrpSpPr/>
          <p:nvPr/>
        </p:nvGrpSpPr>
        <p:grpSpPr>
          <a:xfrm rot="0">
            <a:off x="0" y="-225204"/>
            <a:ext cx="18288000" cy="1803404"/>
            <a:chOff x="0" y="0"/>
            <a:chExt cx="4816593" cy="474971"/>
          </a:xfrm>
        </p:grpSpPr>
        <p:sp>
          <p:nvSpPr>
            <p:cNvPr name="Freeform 32" id="32"/>
            <p:cNvSpPr/>
            <p:nvPr/>
          </p:nvSpPr>
          <p:spPr>
            <a:xfrm flipH="false" flipV="false" rot="0">
              <a:off x="0" y="0"/>
              <a:ext cx="4816592" cy="474971"/>
            </a:xfrm>
            <a:custGeom>
              <a:avLst/>
              <a:gdLst/>
              <a:ahLst/>
              <a:cxnLst/>
              <a:rect r="r" b="b" t="t" l="l"/>
              <a:pathLst>
                <a:path h="474971" w="4816592">
                  <a:moveTo>
                    <a:pt x="8467" y="0"/>
                  </a:moveTo>
                  <a:lnTo>
                    <a:pt x="4808126" y="0"/>
                  </a:lnTo>
                  <a:cubicBezTo>
                    <a:pt x="4810371" y="0"/>
                    <a:pt x="4812525" y="892"/>
                    <a:pt x="4814113" y="2480"/>
                  </a:cubicBezTo>
                  <a:cubicBezTo>
                    <a:pt x="4815700" y="4068"/>
                    <a:pt x="4816592" y="6221"/>
                    <a:pt x="4816592" y="8467"/>
                  </a:cubicBezTo>
                  <a:lnTo>
                    <a:pt x="4816592" y="466504"/>
                  </a:lnTo>
                  <a:cubicBezTo>
                    <a:pt x="4816592" y="471180"/>
                    <a:pt x="4812802" y="474971"/>
                    <a:pt x="4808126" y="474971"/>
                  </a:cubicBezTo>
                  <a:lnTo>
                    <a:pt x="8467" y="474971"/>
                  </a:lnTo>
                  <a:cubicBezTo>
                    <a:pt x="3791" y="474971"/>
                    <a:pt x="0" y="471180"/>
                    <a:pt x="0" y="466504"/>
                  </a:cubicBezTo>
                  <a:lnTo>
                    <a:pt x="0" y="8467"/>
                  </a:lnTo>
                  <a:cubicBezTo>
                    <a:pt x="0" y="3791"/>
                    <a:pt x="3791" y="0"/>
                    <a:pt x="8467" y="0"/>
                  </a:cubicBezTo>
                  <a:close/>
                </a:path>
              </a:pathLst>
            </a:custGeom>
            <a:solidFill>
              <a:srgbClr val="00288D"/>
            </a:solidFill>
            <a:ln cap="sq">
              <a:noFill/>
              <a:prstDash val="solid"/>
              <a:miter/>
            </a:ln>
          </p:spPr>
        </p:sp>
        <p:sp>
          <p:nvSpPr>
            <p:cNvPr name="TextBox 33" id="33"/>
            <p:cNvSpPr txBox="true"/>
            <p:nvPr/>
          </p:nvSpPr>
          <p:spPr>
            <a:xfrm>
              <a:off x="0" y="-38100"/>
              <a:ext cx="4816593" cy="513071"/>
            </a:xfrm>
            <a:prstGeom prst="rect">
              <a:avLst/>
            </a:prstGeom>
          </p:spPr>
          <p:txBody>
            <a:bodyPr anchor="ctr" rtlCol="false" tIns="50800" lIns="50800" bIns="50800" rIns="50800"/>
            <a:lstStyle/>
            <a:p>
              <a:pPr algn="ctr">
                <a:lnSpc>
                  <a:spcPts val="2659"/>
                </a:lnSpc>
              </a:pPr>
            </a:p>
          </p:txBody>
        </p:sp>
      </p:grpSp>
      <p:sp>
        <p:nvSpPr>
          <p:cNvPr name="AutoShape 34" id="34"/>
          <p:cNvSpPr/>
          <p:nvPr/>
        </p:nvSpPr>
        <p:spPr>
          <a:xfrm flipV="true">
            <a:off x="2116638" y="1945969"/>
            <a:ext cx="0" cy="1451091"/>
          </a:xfrm>
          <a:prstGeom prst="line">
            <a:avLst/>
          </a:prstGeom>
          <a:ln cap="rnd" w="19050">
            <a:solidFill>
              <a:srgbClr val="000000"/>
            </a:solidFill>
            <a:prstDash val="solid"/>
            <a:headEnd type="none" len="sm" w="sm"/>
            <a:tailEnd type="none" len="sm" w="sm"/>
          </a:ln>
        </p:spPr>
      </p:sp>
      <p:sp>
        <p:nvSpPr>
          <p:cNvPr name="Freeform 35" id="35"/>
          <p:cNvSpPr/>
          <p:nvPr/>
        </p:nvSpPr>
        <p:spPr>
          <a:xfrm flipH="false" flipV="false" rot="0">
            <a:off x="1028700" y="460625"/>
            <a:ext cx="467039" cy="323530"/>
          </a:xfrm>
          <a:custGeom>
            <a:avLst/>
            <a:gdLst/>
            <a:ahLst/>
            <a:cxnLst/>
            <a:rect r="r" b="b" t="t" l="l"/>
            <a:pathLst>
              <a:path h="323530" w="467039">
                <a:moveTo>
                  <a:pt x="0" y="0"/>
                </a:moveTo>
                <a:lnTo>
                  <a:pt x="467039" y="0"/>
                </a:lnTo>
                <a:lnTo>
                  <a:pt x="467039" y="323530"/>
                </a:lnTo>
                <a:lnTo>
                  <a:pt x="0" y="323530"/>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TextBox 36" id="36"/>
          <p:cNvSpPr txBox="true"/>
          <p:nvPr/>
        </p:nvSpPr>
        <p:spPr>
          <a:xfrm rot="0">
            <a:off x="1664932" y="383130"/>
            <a:ext cx="2632110" cy="1195070"/>
          </a:xfrm>
          <a:prstGeom prst="rect">
            <a:avLst/>
          </a:prstGeom>
        </p:spPr>
        <p:txBody>
          <a:bodyPr anchor="t" rtlCol="false" tIns="0" lIns="0" bIns="0" rIns="0">
            <a:spAutoFit/>
          </a:bodyPr>
          <a:lstStyle/>
          <a:p>
            <a:pPr algn="l">
              <a:lnSpc>
                <a:spcPts val="2380"/>
              </a:lnSpc>
            </a:pPr>
            <a:r>
              <a:rPr lang="en-US" sz="1700">
                <a:solidFill>
                  <a:srgbClr val="FFFFFF"/>
                </a:solidFill>
                <a:latin typeface="Poppins"/>
                <a:ea typeface="Poppins"/>
                <a:cs typeface="Poppins"/>
                <a:sym typeface="Poppins"/>
              </a:rPr>
              <a:t>Universitas muhammadiyah jember</a:t>
            </a:r>
          </a:p>
          <a:p>
            <a:pPr algn="l">
              <a:lnSpc>
                <a:spcPts val="2380"/>
              </a:lnSpc>
            </a:pPr>
          </a:p>
        </p:txBody>
      </p:sp>
      <p:sp>
        <p:nvSpPr>
          <p:cNvPr name="TextBox 37" id="37"/>
          <p:cNvSpPr txBox="true"/>
          <p:nvPr/>
        </p:nvSpPr>
        <p:spPr>
          <a:xfrm rot="0">
            <a:off x="14627190" y="727005"/>
            <a:ext cx="2632110" cy="309245"/>
          </a:xfrm>
          <a:prstGeom prst="rect">
            <a:avLst/>
          </a:prstGeom>
        </p:spPr>
        <p:txBody>
          <a:bodyPr anchor="t" rtlCol="false" tIns="0" lIns="0" bIns="0" rIns="0">
            <a:spAutoFit/>
          </a:bodyPr>
          <a:lstStyle/>
          <a:p>
            <a:pPr algn="r">
              <a:lnSpc>
                <a:spcPts val="2380"/>
              </a:lnSpc>
            </a:pPr>
            <a:r>
              <a:rPr lang="en-US" sz="1700" b="true">
                <a:solidFill>
                  <a:srgbClr val="FFFFFF"/>
                </a:solidFill>
                <a:latin typeface="Poppins Semi-Bold"/>
                <a:ea typeface="Poppins Semi-Bold"/>
                <a:cs typeface="Poppins Semi-Bold"/>
                <a:sym typeface="Poppins Semi-Bold"/>
              </a:rPr>
              <a:t>FKIP</a:t>
            </a:r>
          </a:p>
        </p:txBody>
      </p:sp>
      <p:sp>
        <p:nvSpPr>
          <p:cNvPr name="TextBox 38" id="38"/>
          <p:cNvSpPr txBox="true"/>
          <p:nvPr/>
        </p:nvSpPr>
        <p:spPr>
          <a:xfrm rot="0">
            <a:off x="2597727" y="1914970"/>
            <a:ext cx="5135755" cy="1482090"/>
          </a:xfrm>
          <a:prstGeom prst="rect">
            <a:avLst/>
          </a:prstGeom>
        </p:spPr>
        <p:txBody>
          <a:bodyPr anchor="t" rtlCol="false" tIns="0" lIns="0" bIns="0" rIns="0">
            <a:spAutoFit/>
          </a:bodyPr>
          <a:lstStyle/>
          <a:p>
            <a:pPr algn="l">
              <a:lnSpc>
                <a:spcPts val="5565"/>
              </a:lnSpc>
            </a:pPr>
            <a:r>
              <a:rPr lang="en-US" sz="5300" b="true">
                <a:solidFill>
                  <a:srgbClr val="013148"/>
                </a:solidFill>
                <a:latin typeface="Poppins Semi-Bold"/>
                <a:ea typeface="Poppins Semi-Bold"/>
                <a:cs typeface="Poppins Semi-Bold"/>
                <a:sym typeface="Poppins Semi-Bold"/>
              </a:rPr>
              <a:t>HASIL DAN PEMBAHASAN</a:t>
            </a:r>
          </a:p>
        </p:txBody>
      </p:sp>
      <p:sp>
        <p:nvSpPr>
          <p:cNvPr name="TextBox 39" id="39"/>
          <p:cNvSpPr txBox="true"/>
          <p:nvPr/>
        </p:nvSpPr>
        <p:spPr>
          <a:xfrm rot="0">
            <a:off x="2173788" y="5169980"/>
            <a:ext cx="6711493" cy="5040630"/>
          </a:xfrm>
          <a:prstGeom prst="rect">
            <a:avLst/>
          </a:prstGeom>
        </p:spPr>
        <p:txBody>
          <a:bodyPr anchor="t" rtlCol="false" tIns="0" lIns="0" bIns="0" rIns="0">
            <a:spAutoFit/>
          </a:bodyPr>
          <a:lstStyle/>
          <a:p>
            <a:pPr algn="l">
              <a:lnSpc>
                <a:spcPts val="2520"/>
              </a:lnSpc>
            </a:pPr>
            <a:r>
              <a:rPr lang="en-US" sz="1800">
                <a:solidFill>
                  <a:srgbClr val="FFFFFF"/>
                </a:solidFill>
                <a:latin typeface="Poppins"/>
                <a:ea typeface="Poppins"/>
                <a:cs typeface="Poppins"/>
                <a:sym typeface="Poppins"/>
              </a:rPr>
              <a:t>CONTOH DATA (SOLIDARITAS MEKANIK)</a:t>
            </a:r>
          </a:p>
          <a:p>
            <a:pPr algn="l">
              <a:lnSpc>
                <a:spcPts val="2520"/>
              </a:lnSpc>
            </a:pPr>
            <a:r>
              <a:rPr lang="en-US" sz="1800">
                <a:solidFill>
                  <a:srgbClr val="FFFFFF"/>
                </a:solidFill>
                <a:latin typeface="Poppins"/>
                <a:ea typeface="Poppins"/>
                <a:cs typeface="Poppins"/>
                <a:sym typeface="Poppins"/>
              </a:rPr>
              <a:t>Kutipan:</a:t>
            </a:r>
          </a:p>
          <a:p>
            <a:pPr algn="l">
              <a:lnSpc>
                <a:spcPts val="2520"/>
              </a:lnSpc>
            </a:pPr>
            <a:r>
              <a:rPr lang="en-US" sz="1800">
                <a:solidFill>
                  <a:srgbClr val="FFFFFF"/>
                </a:solidFill>
                <a:latin typeface="Poppins"/>
                <a:ea typeface="Poppins"/>
                <a:cs typeface="Poppins"/>
                <a:sym typeface="Poppins"/>
              </a:rPr>
              <a:t> “Penduduk talang tidak punya banyak uang untuk membeli daging.”</a:t>
            </a:r>
          </a:p>
          <a:p>
            <a:pPr algn="l">
              <a:lnSpc>
                <a:spcPts val="2520"/>
              </a:lnSpc>
            </a:pPr>
          </a:p>
          <a:p>
            <a:pPr algn="l">
              <a:lnSpc>
                <a:spcPts val="2520"/>
              </a:lnSpc>
            </a:pPr>
            <a:r>
              <a:rPr lang="en-US" sz="1800">
                <a:solidFill>
                  <a:srgbClr val="FFFFFF"/>
                </a:solidFill>
                <a:latin typeface="Poppins"/>
                <a:ea typeface="Poppins"/>
                <a:cs typeface="Poppins"/>
                <a:sym typeface="Poppins"/>
              </a:rPr>
              <a:t>Penjelasan (</a:t>
            </a:r>
            <a:r>
              <a:rPr lang="en-US" sz="1800">
                <a:solidFill>
                  <a:srgbClr val="FFFFFF"/>
                </a:solidFill>
                <a:latin typeface="Poppins"/>
                <a:ea typeface="Poppins"/>
                <a:cs typeface="Poppins"/>
                <a:sym typeface="Poppins"/>
              </a:rPr>
              <a:t>AWK   Fairclough): Kalimat singkat dan sederhana ini menggambarkan pandangan hidup yang setara. Wacana yang tampak biasa sebenarnya membawa pesan tentang kesederhanaan dan kesetaraan sosial. Bahasa digunakan untuk menunjukkan bahwa masyarakat Talang hidup tanpa perbedaan kelas yang mencolok, sehingga rasa kebersamaan mereka tetap kuat.</a:t>
            </a:r>
          </a:p>
          <a:p>
            <a:pPr algn="l">
              <a:lnSpc>
                <a:spcPts val="2520"/>
              </a:lnSpc>
            </a:pPr>
          </a:p>
          <a:p>
            <a:pPr algn="l">
              <a:lnSpc>
                <a:spcPts val="2520"/>
              </a:lnSpc>
            </a:pPr>
          </a:p>
          <a:p>
            <a:pPr algn="l">
              <a:lnSpc>
                <a:spcPts val="2520"/>
              </a:lnSpc>
            </a:pPr>
          </a:p>
        </p:txBody>
      </p:sp>
      <p:grpSp>
        <p:nvGrpSpPr>
          <p:cNvPr name="Group 40" id="40"/>
          <p:cNvGrpSpPr/>
          <p:nvPr/>
        </p:nvGrpSpPr>
        <p:grpSpPr>
          <a:xfrm rot="0">
            <a:off x="9536069" y="5013325"/>
            <a:ext cx="6987718" cy="5273675"/>
            <a:chOff x="0" y="0"/>
            <a:chExt cx="1840387" cy="1388951"/>
          </a:xfrm>
        </p:grpSpPr>
        <p:sp>
          <p:nvSpPr>
            <p:cNvPr name="Freeform 41" id="41"/>
            <p:cNvSpPr/>
            <p:nvPr/>
          </p:nvSpPr>
          <p:spPr>
            <a:xfrm flipH="false" flipV="false" rot="0">
              <a:off x="0" y="0"/>
              <a:ext cx="1840387" cy="1388951"/>
            </a:xfrm>
            <a:custGeom>
              <a:avLst/>
              <a:gdLst/>
              <a:ahLst/>
              <a:cxnLst/>
              <a:rect r="r" b="b" t="t" l="l"/>
              <a:pathLst>
                <a:path h="1388951" w="1840387">
                  <a:moveTo>
                    <a:pt x="22159" y="0"/>
                  </a:moveTo>
                  <a:lnTo>
                    <a:pt x="1818228" y="0"/>
                  </a:lnTo>
                  <a:cubicBezTo>
                    <a:pt x="1824105" y="0"/>
                    <a:pt x="1829741" y="2335"/>
                    <a:pt x="1833896" y="6490"/>
                  </a:cubicBezTo>
                  <a:cubicBezTo>
                    <a:pt x="1838052" y="10646"/>
                    <a:pt x="1840387" y="16282"/>
                    <a:pt x="1840387" y="22159"/>
                  </a:cubicBezTo>
                  <a:lnTo>
                    <a:pt x="1840387" y="1366793"/>
                  </a:lnTo>
                  <a:cubicBezTo>
                    <a:pt x="1840387" y="1379031"/>
                    <a:pt x="1830466" y="1388951"/>
                    <a:pt x="1818228" y="1388951"/>
                  </a:cubicBezTo>
                  <a:lnTo>
                    <a:pt x="22159" y="1388951"/>
                  </a:lnTo>
                  <a:cubicBezTo>
                    <a:pt x="16282" y="1388951"/>
                    <a:pt x="10646" y="1386617"/>
                    <a:pt x="6490" y="1382461"/>
                  </a:cubicBezTo>
                  <a:cubicBezTo>
                    <a:pt x="2335" y="1378306"/>
                    <a:pt x="0" y="1372670"/>
                    <a:pt x="0" y="1366793"/>
                  </a:cubicBezTo>
                  <a:lnTo>
                    <a:pt x="0" y="22159"/>
                  </a:lnTo>
                  <a:cubicBezTo>
                    <a:pt x="0" y="9921"/>
                    <a:pt x="9921" y="0"/>
                    <a:pt x="22159" y="0"/>
                  </a:cubicBezTo>
                  <a:close/>
                </a:path>
              </a:pathLst>
            </a:custGeom>
            <a:solidFill>
              <a:srgbClr val="00288D"/>
            </a:solidFill>
            <a:ln cap="sq">
              <a:noFill/>
              <a:prstDash val="solid"/>
              <a:miter/>
            </a:ln>
          </p:spPr>
        </p:sp>
        <p:sp>
          <p:nvSpPr>
            <p:cNvPr name="TextBox 42" id="42"/>
            <p:cNvSpPr txBox="true"/>
            <p:nvPr/>
          </p:nvSpPr>
          <p:spPr>
            <a:xfrm>
              <a:off x="0" y="-38100"/>
              <a:ext cx="1840387" cy="1427051"/>
            </a:xfrm>
            <a:prstGeom prst="rect">
              <a:avLst/>
            </a:prstGeom>
          </p:spPr>
          <p:txBody>
            <a:bodyPr anchor="ctr" rtlCol="false" tIns="50800" lIns="50800" bIns="50800" rIns="50800"/>
            <a:lstStyle/>
            <a:p>
              <a:pPr algn="ctr">
                <a:lnSpc>
                  <a:spcPts val="2659"/>
                </a:lnSpc>
              </a:pPr>
            </a:p>
          </p:txBody>
        </p:sp>
      </p:grpSp>
      <p:sp>
        <p:nvSpPr>
          <p:cNvPr name="TextBox 43" id="43"/>
          <p:cNvSpPr txBox="true"/>
          <p:nvPr/>
        </p:nvSpPr>
        <p:spPr>
          <a:xfrm rot="0">
            <a:off x="9812294" y="5169980"/>
            <a:ext cx="6711493" cy="5669280"/>
          </a:xfrm>
          <a:prstGeom prst="rect">
            <a:avLst/>
          </a:prstGeom>
        </p:spPr>
        <p:txBody>
          <a:bodyPr anchor="t" rtlCol="false" tIns="0" lIns="0" bIns="0" rIns="0">
            <a:spAutoFit/>
          </a:bodyPr>
          <a:lstStyle/>
          <a:p>
            <a:pPr algn="l">
              <a:lnSpc>
                <a:spcPts val="2520"/>
              </a:lnSpc>
            </a:pPr>
            <a:r>
              <a:rPr lang="en-US" sz="1800">
                <a:solidFill>
                  <a:srgbClr val="FFFFFF"/>
                </a:solidFill>
                <a:latin typeface="Poppins"/>
                <a:ea typeface="Poppins"/>
                <a:cs typeface="Poppins"/>
                <a:sym typeface="Poppins"/>
              </a:rPr>
              <a:t>CONTOH DATA (SOLIDARITAS ORGANIK)</a:t>
            </a:r>
          </a:p>
          <a:p>
            <a:pPr algn="l">
              <a:lnSpc>
                <a:spcPts val="2520"/>
              </a:lnSpc>
            </a:pPr>
            <a:r>
              <a:rPr lang="en-US" sz="1800">
                <a:solidFill>
                  <a:srgbClr val="FFFFFF"/>
                </a:solidFill>
                <a:latin typeface="Poppins"/>
                <a:ea typeface="Poppins"/>
                <a:cs typeface="Poppins"/>
                <a:sym typeface="Poppins"/>
              </a:rPr>
              <a:t>Kutipan:</a:t>
            </a:r>
          </a:p>
          <a:p>
            <a:pPr algn="l">
              <a:lnSpc>
                <a:spcPts val="2520"/>
              </a:lnSpc>
            </a:pPr>
            <a:r>
              <a:rPr lang="en-US" sz="1800">
                <a:solidFill>
                  <a:srgbClr val="FFFFFF"/>
                </a:solidFill>
                <a:latin typeface="Poppins"/>
                <a:ea typeface="Poppins"/>
                <a:cs typeface="Poppins"/>
                <a:sym typeface="Poppins"/>
              </a:rPr>
              <a:t> “Aku ikut Mamak mengerjakan ladang karena Bapak yang pincang tidak mampu bekerja dan lebih sering duduk di rumah panggung. Semua pekerjaan dan urusan keluarga ditangani oleh Mamak seorang diri..”</a:t>
            </a:r>
          </a:p>
          <a:p>
            <a:pPr algn="l">
              <a:lnSpc>
                <a:spcPts val="2520"/>
              </a:lnSpc>
            </a:pPr>
          </a:p>
          <a:p>
            <a:pPr algn="l">
              <a:lnSpc>
                <a:spcPts val="2520"/>
              </a:lnSpc>
            </a:pPr>
            <a:r>
              <a:rPr lang="en-US" sz="1800">
                <a:solidFill>
                  <a:srgbClr val="FFFFFF"/>
                </a:solidFill>
                <a:latin typeface="Poppins"/>
                <a:ea typeface="Poppins"/>
                <a:cs typeface="Poppins"/>
                <a:sym typeface="Poppins"/>
              </a:rPr>
              <a:t>Penjelasan (</a:t>
            </a:r>
            <a:r>
              <a:rPr lang="en-US" sz="1800">
                <a:solidFill>
                  <a:srgbClr val="FFFFFF"/>
                </a:solidFill>
                <a:latin typeface="Poppins"/>
                <a:ea typeface="Poppins"/>
                <a:cs typeface="Poppins"/>
                <a:sym typeface="Poppins"/>
              </a:rPr>
              <a:t>AWK Fairclough): Kutipan ini menunjukkan bahwa bahasa dipakai untuk menegaskan peran sosial masing-masing tokoh. Susunan kalimat yang sejajar mencerminkan hubungan sosial yang saling bergantung tanpa ada yang lebih berkuasa. Dengan gaya bahasa yang tenang dan objektif, Tere Liye menggambarkan perubahan dari kekuasaan yang bersifat hierarkis menuju kerja sama yang lebih rasional dan kolektif.</a:t>
            </a:r>
          </a:p>
          <a:p>
            <a:pPr algn="l">
              <a:lnSpc>
                <a:spcPts val="2520"/>
              </a:lnSpc>
            </a:pPr>
          </a:p>
          <a:p>
            <a:pPr algn="l">
              <a:lnSpc>
                <a:spcPts val="2520"/>
              </a:lnSpc>
            </a:pPr>
          </a:p>
          <a:p>
            <a:pPr algn="l">
              <a:lnSpc>
                <a:spcPts val="2520"/>
              </a:lnSpc>
            </a:pPr>
          </a:p>
        </p:txBody>
      </p:sp>
    </p:spTree>
  </p:cSld>
  <p:clrMapOvr>
    <a:masterClrMapping/>
  </p:clrMapOvr>
</p:sld>
</file>

<file path=ppt/slides/slide7.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TextBox 2" id="2"/>
          <p:cNvSpPr txBox="true"/>
          <p:nvPr/>
        </p:nvSpPr>
        <p:spPr>
          <a:xfrm rot="0">
            <a:off x="17468850" y="4889500"/>
            <a:ext cx="524938" cy="441325"/>
          </a:xfrm>
          <a:prstGeom prst="rect">
            <a:avLst/>
          </a:prstGeom>
        </p:spPr>
        <p:txBody>
          <a:bodyPr anchor="t" rtlCol="false" tIns="0" lIns="0" bIns="0" rIns="0">
            <a:spAutoFit/>
          </a:bodyPr>
          <a:lstStyle/>
          <a:p>
            <a:pPr algn="ctr">
              <a:lnSpc>
                <a:spcPts val="3499"/>
              </a:lnSpc>
            </a:pPr>
            <a:r>
              <a:rPr lang="en-US" sz="2499" b="true">
                <a:solidFill>
                  <a:srgbClr val="000000"/>
                </a:solidFill>
                <a:latin typeface="Poppins Heavy"/>
                <a:ea typeface="Poppins Heavy"/>
                <a:cs typeface="Poppins Heavy"/>
                <a:sym typeface="Poppins Heavy"/>
              </a:rPr>
              <a:t>07</a:t>
            </a:r>
          </a:p>
        </p:txBody>
      </p:sp>
      <p:grpSp>
        <p:nvGrpSpPr>
          <p:cNvPr name="Group 3" id="3"/>
          <p:cNvGrpSpPr/>
          <p:nvPr/>
        </p:nvGrpSpPr>
        <p:grpSpPr>
          <a:xfrm rot="0">
            <a:off x="1028700" y="9059736"/>
            <a:ext cx="198564" cy="198564"/>
            <a:chOff x="0" y="0"/>
            <a:chExt cx="812800" cy="812800"/>
          </a:xfrm>
        </p:grpSpPr>
        <p:sp>
          <p:nvSpPr>
            <p:cNvPr name="Freeform 4" id="4"/>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DB813"/>
            </a:solidFill>
          </p:spPr>
        </p:sp>
        <p:sp>
          <p:nvSpPr>
            <p:cNvPr name="TextBox 5" id="5"/>
            <p:cNvSpPr txBox="true"/>
            <p:nvPr/>
          </p:nvSpPr>
          <p:spPr>
            <a:xfrm>
              <a:off x="76200" y="38100"/>
              <a:ext cx="660400" cy="698500"/>
            </a:xfrm>
            <a:prstGeom prst="rect">
              <a:avLst/>
            </a:prstGeom>
          </p:spPr>
          <p:txBody>
            <a:bodyPr anchor="ctr" rtlCol="false" tIns="50800" lIns="50800" bIns="50800" rIns="50800"/>
            <a:lstStyle/>
            <a:p>
              <a:pPr algn="ctr">
                <a:lnSpc>
                  <a:spcPts val="2659"/>
                </a:lnSpc>
              </a:pPr>
            </a:p>
          </p:txBody>
        </p:sp>
      </p:grpSp>
      <p:grpSp>
        <p:nvGrpSpPr>
          <p:cNvPr name="Group 6" id="6"/>
          <p:cNvGrpSpPr/>
          <p:nvPr/>
        </p:nvGrpSpPr>
        <p:grpSpPr>
          <a:xfrm rot="0">
            <a:off x="16523787" y="9059736"/>
            <a:ext cx="198564" cy="198564"/>
            <a:chOff x="0" y="0"/>
            <a:chExt cx="812800" cy="812800"/>
          </a:xfrm>
        </p:grpSpPr>
        <p:sp>
          <p:nvSpPr>
            <p:cNvPr name="Freeform 7" id="7"/>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DB813"/>
            </a:solidFill>
          </p:spPr>
        </p:sp>
        <p:sp>
          <p:nvSpPr>
            <p:cNvPr name="TextBox 8" id="8"/>
            <p:cNvSpPr txBox="true"/>
            <p:nvPr/>
          </p:nvSpPr>
          <p:spPr>
            <a:xfrm>
              <a:off x="76200" y="38100"/>
              <a:ext cx="660400" cy="698500"/>
            </a:xfrm>
            <a:prstGeom prst="rect">
              <a:avLst/>
            </a:prstGeom>
          </p:spPr>
          <p:txBody>
            <a:bodyPr anchor="ctr" rtlCol="false" tIns="50800" lIns="50800" bIns="50800" rIns="50800"/>
            <a:lstStyle/>
            <a:p>
              <a:pPr algn="ctr">
                <a:lnSpc>
                  <a:spcPts val="2659"/>
                </a:lnSpc>
              </a:pPr>
            </a:p>
          </p:txBody>
        </p:sp>
      </p:grpSp>
      <p:grpSp>
        <p:nvGrpSpPr>
          <p:cNvPr name="Group 9" id="9"/>
          <p:cNvGrpSpPr/>
          <p:nvPr/>
        </p:nvGrpSpPr>
        <p:grpSpPr>
          <a:xfrm rot="0">
            <a:off x="1297175" y="9059736"/>
            <a:ext cx="198564" cy="198564"/>
            <a:chOff x="0" y="0"/>
            <a:chExt cx="812800" cy="812800"/>
          </a:xfrm>
        </p:grpSpPr>
        <p:sp>
          <p:nvSpPr>
            <p:cNvPr name="Freeform 10" id="10"/>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DB813"/>
            </a:solidFill>
          </p:spPr>
        </p:sp>
        <p:sp>
          <p:nvSpPr>
            <p:cNvPr name="TextBox 11" id="11"/>
            <p:cNvSpPr txBox="true"/>
            <p:nvPr/>
          </p:nvSpPr>
          <p:spPr>
            <a:xfrm>
              <a:off x="76200" y="38100"/>
              <a:ext cx="660400" cy="698500"/>
            </a:xfrm>
            <a:prstGeom prst="rect">
              <a:avLst/>
            </a:prstGeom>
          </p:spPr>
          <p:txBody>
            <a:bodyPr anchor="ctr" rtlCol="false" tIns="50800" lIns="50800" bIns="50800" rIns="50800"/>
            <a:lstStyle/>
            <a:p>
              <a:pPr algn="ctr">
                <a:lnSpc>
                  <a:spcPts val="2659"/>
                </a:lnSpc>
              </a:pPr>
            </a:p>
          </p:txBody>
        </p:sp>
      </p:grpSp>
      <p:grpSp>
        <p:nvGrpSpPr>
          <p:cNvPr name="Group 12" id="12"/>
          <p:cNvGrpSpPr/>
          <p:nvPr/>
        </p:nvGrpSpPr>
        <p:grpSpPr>
          <a:xfrm rot="0">
            <a:off x="16792261" y="9059736"/>
            <a:ext cx="198564" cy="198564"/>
            <a:chOff x="0" y="0"/>
            <a:chExt cx="812800" cy="812800"/>
          </a:xfrm>
        </p:grpSpPr>
        <p:sp>
          <p:nvSpPr>
            <p:cNvPr name="Freeform 13" id="13"/>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DB813"/>
            </a:solidFill>
          </p:spPr>
        </p:sp>
        <p:sp>
          <p:nvSpPr>
            <p:cNvPr name="TextBox 14" id="14"/>
            <p:cNvSpPr txBox="true"/>
            <p:nvPr/>
          </p:nvSpPr>
          <p:spPr>
            <a:xfrm>
              <a:off x="76200" y="38100"/>
              <a:ext cx="660400" cy="698500"/>
            </a:xfrm>
            <a:prstGeom prst="rect">
              <a:avLst/>
            </a:prstGeom>
          </p:spPr>
          <p:txBody>
            <a:bodyPr anchor="ctr" rtlCol="false" tIns="50800" lIns="50800" bIns="50800" rIns="50800"/>
            <a:lstStyle/>
            <a:p>
              <a:pPr algn="ctr">
                <a:lnSpc>
                  <a:spcPts val="2659"/>
                </a:lnSpc>
              </a:pPr>
            </a:p>
          </p:txBody>
        </p:sp>
      </p:grpSp>
      <p:grpSp>
        <p:nvGrpSpPr>
          <p:cNvPr name="Group 15" id="15"/>
          <p:cNvGrpSpPr/>
          <p:nvPr/>
        </p:nvGrpSpPr>
        <p:grpSpPr>
          <a:xfrm rot="0">
            <a:off x="1565650" y="9059736"/>
            <a:ext cx="198564" cy="198564"/>
            <a:chOff x="0" y="0"/>
            <a:chExt cx="812800" cy="812800"/>
          </a:xfrm>
        </p:grpSpPr>
        <p:sp>
          <p:nvSpPr>
            <p:cNvPr name="Freeform 16" id="16"/>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DB813"/>
            </a:solidFill>
          </p:spPr>
        </p:sp>
        <p:sp>
          <p:nvSpPr>
            <p:cNvPr name="TextBox 17" id="17"/>
            <p:cNvSpPr txBox="true"/>
            <p:nvPr/>
          </p:nvSpPr>
          <p:spPr>
            <a:xfrm>
              <a:off x="76200" y="38100"/>
              <a:ext cx="660400" cy="698500"/>
            </a:xfrm>
            <a:prstGeom prst="rect">
              <a:avLst/>
            </a:prstGeom>
          </p:spPr>
          <p:txBody>
            <a:bodyPr anchor="ctr" rtlCol="false" tIns="50800" lIns="50800" bIns="50800" rIns="50800"/>
            <a:lstStyle/>
            <a:p>
              <a:pPr algn="ctr">
                <a:lnSpc>
                  <a:spcPts val="2659"/>
                </a:lnSpc>
              </a:pPr>
            </a:p>
          </p:txBody>
        </p:sp>
      </p:grpSp>
      <p:grpSp>
        <p:nvGrpSpPr>
          <p:cNvPr name="Group 18" id="18"/>
          <p:cNvGrpSpPr/>
          <p:nvPr/>
        </p:nvGrpSpPr>
        <p:grpSpPr>
          <a:xfrm rot="0">
            <a:off x="17060736" y="9059736"/>
            <a:ext cx="198564" cy="198564"/>
            <a:chOff x="0" y="0"/>
            <a:chExt cx="812800" cy="812800"/>
          </a:xfrm>
        </p:grpSpPr>
        <p:sp>
          <p:nvSpPr>
            <p:cNvPr name="Freeform 19" id="19"/>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DB813"/>
            </a:solidFill>
          </p:spPr>
        </p:sp>
        <p:sp>
          <p:nvSpPr>
            <p:cNvPr name="TextBox 20" id="20"/>
            <p:cNvSpPr txBox="true"/>
            <p:nvPr/>
          </p:nvSpPr>
          <p:spPr>
            <a:xfrm>
              <a:off x="76200" y="38100"/>
              <a:ext cx="660400" cy="698500"/>
            </a:xfrm>
            <a:prstGeom prst="rect">
              <a:avLst/>
            </a:prstGeom>
          </p:spPr>
          <p:txBody>
            <a:bodyPr anchor="ctr" rtlCol="false" tIns="50800" lIns="50800" bIns="50800" rIns="50800"/>
            <a:lstStyle/>
            <a:p>
              <a:pPr algn="ctr">
                <a:lnSpc>
                  <a:spcPts val="2659"/>
                </a:lnSpc>
              </a:pPr>
            </a:p>
          </p:txBody>
        </p:sp>
      </p:grpSp>
      <p:grpSp>
        <p:nvGrpSpPr>
          <p:cNvPr name="Group 21" id="21"/>
          <p:cNvGrpSpPr/>
          <p:nvPr/>
        </p:nvGrpSpPr>
        <p:grpSpPr>
          <a:xfrm rot="0">
            <a:off x="17632037" y="5435945"/>
            <a:ext cx="198564" cy="198564"/>
            <a:chOff x="0" y="0"/>
            <a:chExt cx="812800" cy="812800"/>
          </a:xfrm>
        </p:grpSpPr>
        <p:sp>
          <p:nvSpPr>
            <p:cNvPr name="Freeform 22" id="22"/>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DB813"/>
            </a:solidFill>
          </p:spPr>
        </p:sp>
        <p:sp>
          <p:nvSpPr>
            <p:cNvPr name="TextBox 23" id="23"/>
            <p:cNvSpPr txBox="true"/>
            <p:nvPr/>
          </p:nvSpPr>
          <p:spPr>
            <a:xfrm>
              <a:off x="76200" y="38100"/>
              <a:ext cx="660400" cy="698500"/>
            </a:xfrm>
            <a:prstGeom prst="rect">
              <a:avLst/>
            </a:prstGeom>
          </p:spPr>
          <p:txBody>
            <a:bodyPr anchor="ctr" rtlCol="false" tIns="50800" lIns="50800" bIns="50800" rIns="50800"/>
            <a:lstStyle/>
            <a:p>
              <a:pPr algn="ctr">
                <a:lnSpc>
                  <a:spcPts val="2659"/>
                </a:lnSpc>
              </a:pPr>
            </a:p>
          </p:txBody>
        </p:sp>
      </p:grpSp>
      <p:grpSp>
        <p:nvGrpSpPr>
          <p:cNvPr name="Group 24" id="24"/>
          <p:cNvGrpSpPr/>
          <p:nvPr/>
        </p:nvGrpSpPr>
        <p:grpSpPr>
          <a:xfrm rot="0">
            <a:off x="17632037" y="4652836"/>
            <a:ext cx="198564" cy="198564"/>
            <a:chOff x="0" y="0"/>
            <a:chExt cx="812800" cy="812800"/>
          </a:xfrm>
        </p:grpSpPr>
        <p:sp>
          <p:nvSpPr>
            <p:cNvPr name="Freeform 25" id="25"/>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DB813"/>
            </a:solidFill>
          </p:spPr>
        </p:sp>
        <p:sp>
          <p:nvSpPr>
            <p:cNvPr name="TextBox 26" id="26"/>
            <p:cNvSpPr txBox="true"/>
            <p:nvPr/>
          </p:nvSpPr>
          <p:spPr>
            <a:xfrm>
              <a:off x="76200" y="38100"/>
              <a:ext cx="660400" cy="698500"/>
            </a:xfrm>
            <a:prstGeom prst="rect">
              <a:avLst/>
            </a:prstGeom>
          </p:spPr>
          <p:txBody>
            <a:bodyPr anchor="ctr" rtlCol="false" tIns="50800" lIns="50800" bIns="50800" rIns="50800"/>
            <a:lstStyle/>
            <a:p>
              <a:pPr algn="ctr">
                <a:lnSpc>
                  <a:spcPts val="2659"/>
                </a:lnSpc>
              </a:pPr>
            </a:p>
          </p:txBody>
        </p:sp>
      </p:grpSp>
      <p:sp>
        <p:nvSpPr>
          <p:cNvPr name="AutoShape 27" id="27"/>
          <p:cNvSpPr/>
          <p:nvPr/>
        </p:nvSpPr>
        <p:spPr>
          <a:xfrm flipV="true">
            <a:off x="2069115" y="2779868"/>
            <a:ext cx="19731" cy="914400"/>
          </a:xfrm>
          <a:prstGeom prst="line">
            <a:avLst/>
          </a:prstGeom>
          <a:ln cap="rnd" w="19050">
            <a:solidFill>
              <a:srgbClr val="013148"/>
            </a:solidFill>
            <a:prstDash val="solid"/>
            <a:headEnd type="none" len="sm" w="sm"/>
            <a:tailEnd type="none" len="sm" w="sm"/>
          </a:ln>
        </p:spPr>
      </p:sp>
      <p:sp>
        <p:nvSpPr>
          <p:cNvPr name="TextBox 28" id="28"/>
          <p:cNvSpPr txBox="true"/>
          <p:nvPr/>
        </p:nvSpPr>
        <p:spPr>
          <a:xfrm rot="0">
            <a:off x="2366200" y="2798918"/>
            <a:ext cx="5591040" cy="895350"/>
          </a:xfrm>
          <a:prstGeom prst="rect">
            <a:avLst/>
          </a:prstGeom>
        </p:spPr>
        <p:txBody>
          <a:bodyPr anchor="t" rtlCol="false" tIns="0" lIns="0" bIns="0" rIns="0">
            <a:spAutoFit/>
          </a:bodyPr>
          <a:lstStyle/>
          <a:p>
            <a:pPr algn="l">
              <a:lnSpc>
                <a:spcPts val="6300"/>
              </a:lnSpc>
            </a:pPr>
            <a:r>
              <a:rPr lang="en-US" sz="6000" b="true">
                <a:solidFill>
                  <a:srgbClr val="013148"/>
                </a:solidFill>
                <a:latin typeface="Poppins Semi-Bold"/>
                <a:ea typeface="Poppins Semi-Bold"/>
                <a:cs typeface="Poppins Semi-Bold"/>
                <a:sym typeface="Poppins Semi-Bold"/>
              </a:rPr>
              <a:t>SIMPULAN</a:t>
            </a:r>
          </a:p>
        </p:txBody>
      </p:sp>
      <p:sp>
        <p:nvSpPr>
          <p:cNvPr name="TextBox 29" id="29"/>
          <p:cNvSpPr txBox="true"/>
          <p:nvPr/>
        </p:nvSpPr>
        <p:spPr>
          <a:xfrm rot="0">
            <a:off x="2620256" y="3627593"/>
            <a:ext cx="12989130" cy="5699125"/>
          </a:xfrm>
          <a:prstGeom prst="rect">
            <a:avLst/>
          </a:prstGeom>
        </p:spPr>
        <p:txBody>
          <a:bodyPr anchor="t" rtlCol="false" tIns="0" lIns="0" bIns="0" rIns="0">
            <a:spAutoFit/>
          </a:bodyPr>
          <a:lstStyle/>
          <a:p>
            <a:pPr algn="just">
              <a:lnSpc>
                <a:spcPts val="3499"/>
              </a:lnSpc>
            </a:pPr>
            <a:r>
              <a:rPr lang="en-US" sz="2499" b="true">
                <a:solidFill>
                  <a:srgbClr val="000000"/>
                </a:solidFill>
                <a:latin typeface="Poppins Bold"/>
                <a:ea typeface="Poppins Bold"/>
                <a:cs typeface="Poppins Bold"/>
                <a:sym typeface="Poppins Bold"/>
              </a:rPr>
              <a:t>Penelitian terhadap novel Tanah Para Bandit karya Tere Liye dengan pendekatan Analisis Wacana Kritis (AWK) Norman Fairclough dan teori solidaritas sosial Émile Durkheim menunjukkan adanya solidaritas mekanik dan solidaritas organik. Melalui analisis teks, praktik wacana, dan konteks sosial, AWK mengungkap bahwa solidaritas mekanik direpresentasikan melalui bahasa yang normatif, hierarkis, dan sarat nilai moral yang meneguhkan kekuasaan figur Abu Syik dalam masyarakat Talang. Sementara itu, solidaritas organik dibangun melalui wacana yang lebih egaliter, dialogis, dan reflektif, yang merepresentasikan pergeseran relasi kuasa menuju kesadaran rasional dan empati sosial. Temuan ini menegaskan bahwa bahasa dalam novel tidak bersifat netral, melainkan berfungsi sebagai praktik sosial yang membentuk solidaritas, relasi kekuasaan, dan kritik terhadap ketimpangan sosial.</a:t>
            </a:r>
          </a:p>
        </p:txBody>
      </p:sp>
      <p:grpSp>
        <p:nvGrpSpPr>
          <p:cNvPr name="Group 30" id="30"/>
          <p:cNvGrpSpPr/>
          <p:nvPr/>
        </p:nvGrpSpPr>
        <p:grpSpPr>
          <a:xfrm rot="0">
            <a:off x="0" y="-225204"/>
            <a:ext cx="18288000" cy="1803404"/>
            <a:chOff x="0" y="0"/>
            <a:chExt cx="4816593" cy="474971"/>
          </a:xfrm>
        </p:grpSpPr>
        <p:sp>
          <p:nvSpPr>
            <p:cNvPr name="Freeform 31" id="31"/>
            <p:cNvSpPr/>
            <p:nvPr/>
          </p:nvSpPr>
          <p:spPr>
            <a:xfrm flipH="false" flipV="false" rot="0">
              <a:off x="0" y="0"/>
              <a:ext cx="4816592" cy="474971"/>
            </a:xfrm>
            <a:custGeom>
              <a:avLst/>
              <a:gdLst/>
              <a:ahLst/>
              <a:cxnLst/>
              <a:rect r="r" b="b" t="t" l="l"/>
              <a:pathLst>
                <a:path h="474971" w="4816592">
                  <a:moveTo>
                    <a:pt x="8467" y="0"/>
                  </a:moveTo>
                  <a:lnTo>
                    <a:pt x="4808126" y="0"/>
                  </a:lnTo>
                  <a:cubicBezTo>
                    <a:pt x="4810371" y="0"/>
                    <a:pt x="4812525" y="892"/>
                    <a:pt x="4814113" y="2480"/>
                  </a:cubicBezTo>
                  <a:cubicBezTo>
                    <a:pt x="4815700" y="4068"/>
                    <a:pt x="4816592" y="6221"/>
                    <a:pt x="4816592" y="8467"/>
                  </a:cubicBezTo>
                  <a:lnTo>
                    <a:pt x="4816592" y="466504"/>
                  </a:lnTo>
                  <a:cubicBezTo>
                    <a:pt x="4816592" y="471180"/>
                    <a:pt x="4812802" y="474971"/>
                    <a:pt x="4808126" y="474971"/>
                  </a:cubicBezTo>
                  <a:lnTo>
                    <a:pt x="8467" y="474971"/>
                  </a:lnTo>
                  <a:cubicBezTo>
                    <a:pt x="3791" y="474971"/>
                    <a:pt x="0" y="471180"/>
                    <a:pt x="0" y="466504"/>
                  </a:cubicBezTo>
                  <a:lnTo>
                    <a:pt x="0" y="8467"/>
                  </a:lnTo>
                  <a:cubicBezTo>
                    <a:pt x="0" y="3791"/>
                    <a:pt x="3791" y="0"/>
                    <a:pt x="8467" y="0"/>
                  </a:cubicBezTo>
                  <a:close/>
                </a:path>
              </a:pathLst>
            </a:custGeom>
            <a:solidFill>
              <a:srgbClr val="00288D"/>
            </a:solidFill>
            <a:ln cap="sq">
              <a:noFill/>
              <a:prstDash val="solid"/>
              <a:miter/>
            </a:ln>
          </p:spPr>
        </p:sp>
        <p:sp>
          <p:nvSpPr>
            <p:cNvPr name="TextBox 32" id="32"/>
            <p:cNvSpPr txBox="true"/>
            <p:nvPr/>
          </p:nvSpPr>
          <p:spPr>
            <a:xfrm>
              <a:off x="0" y="-38100"/>
              <a:ext cx="4816593" cy="513071"/>
            </a:xfrm>
            <a:prstGeom prst="rect">
              <a:avLst/>
            </a:prstGeom>
          </p:spPr>
          <p:txBody>
            <a:bodyPr anchor="ctr" rtlCol="false" tIns="50800" lIns="50800" bIns="50800" rIns="50800"/>
            <a:lstStyle/>
            <a:p>
              <a:pPr algn="ctr">
                <a:lnSpc>
                  <a:spcPts val="2659"/>
                </a:lnSpc>
              </a:pPr>
            </a:p>
          </p:txBody>
        </p:sp>
      </p:grpSp>
      <p:sp>
        <p:nvSpPr>
          <p:cNvPr name="Freeform 33" id="33"/>
          <p:cNvSpPr/>
          <p:nvPr/>
        </p:nvSpPr>
        <p:spPr>
          <a:xfrm flipH="false" flipV="false" rot="0">
            <a:off x="1028700" y="514733"/>
            <a:ext cx="467039" cy="323530"/>
          </a:xfrm>
          <a:custGeom>
            <a:avLst/>
            <a:gdLst/>
            <a:ahLst/>
            <a:cxnLst/>
            <a:rect r="r" b="b" t="t" l="l"/>
            <a:pathLst>
              <a:path h="323530" w="467039">
                <a:moveTo>
                  <a:pt x="0" y="0"/>
                </a:moveTo>
                <a:lnTo>
                  <a:pt x="467039" y="0"/>
                </a:lnTo>
                <a:lnTo>
                  <a:pt x="467039" y="323530"/>
                </a:lnTo>
                <a:lnTo>
                  <a:pt x="0" y="323530"/>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TextBox 34" id="34"/>
          <p:cNvSpPr txBox="true"/>
          <p:nvPr/>
        </p:nvSpPr>
        <p:spPr>
          <a:xfrm rot="0">
            <a:off x="1664932" y="410140"/>
            <a:ext cx="2632110" cy="1195070"/>
          </a:xfrm>
          <a:prstGeom prst="rect">
            <a:avLst/>
          </a:prstGeom>
        </p:spPr>
        <p:txBody>
          <a:bodyPr anchor="t" rtlCol="false" tIns="0" lIns="0" bIns="0" rIns="0">
            <a:spAutoFit/>
          </a:bodyPr>
          <a:lstStyle/>
          <a:p>
            <a:pPr algn="l">
              <a:lnSpc>
                <a:spcPts val="2380"/>
              </a:lnSpc>
            </a:pPr>
            <a:r>
              <a:rPr lang="en-US" sz="1700">
                <a:solidFill>
                  <a:srgbClr val="FFFFFF"/>
                </a:solidFill>
                <a:latin typeface="Poppins"/>
                <a:ea typeface="Poppins"/>
                <a:cs typeface="Poppins"/>
                <a:sym typeface="Poppins"/>
              </a:rPr>
              <a:t>Universitas muhammadiyah jember</a:t>
            </a:r>
          </a:p>
          <a:p>
            <a:pPr algn="l">
              <a:lnSpc>
                <a:spcPts val="2380"/>
              </a:lnSpc>
            </a:pPr>
          </a:p>
        </p:txBody>
      </p:sp>
      <p:sp>
        <p:nvSpPr>
          <p:cNvPr name="TextBox 35" id="35"/>
          <p:cNvSpPr txBox="true"/>
          <p:nvPr/>
        </p:nvSpPr>
        <p:spPr>
          <a:xfrm rot="0">
            <a:off x="14627190" y="727005"/>
            <a:ext cx="2632110" cy="309245"/>
          </a:xfrm>
          <a:prstGeom prst="rect">
            <a:avLst/>
          </a:prstGeom>
        </p:spPr>
        <p:txBody>
          <a:bodyPr anchor="t" rtlCol="false" tIns="0" lIns="0" bIns="0" rIns="0">
            <a:spAutoFit/>
          </a:bodyPr>
          <a:lstStyle/>
          <a:p>
            <a:pPr algn="r">
              <a:lnSpc>
                <a:spcPts val="2380"/>
              </a:lnSpc>
            </a:pPr>
            <a:r>
              <a:rPr lang="en-US" sz="1700" b="true">
                <a:solidFill>
                  <a:srgbClr val="FFFFFF"/>
                </a:solidFill>
                <a:latin typeface="Poppins Semi-Bold"/>
                <a:ea typeface="Poppins Semi-Bold"/>
                <a:cs typeface="Poppins Semi-Bold"/>
                <a:sym typeface="Poppins Semi-Bold"/>
              </a:rPr>
              <a:t>FKIP</a:t>
            </a:r>
          </a:p>
        </p:txBody>
      </p:sp>
    </p:spTree>
  </p:cSld>
  <p:clrMapOvr>
    <a:masterClrMapping/>
  </p:clrMapOvr>
</p:sld>
</file>

<file path=ppt/slides/slide8.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TextBox 2" id="2"/>
          <p:cNvSpPr txBox="true"/>
          <p:nvPr/>
        </p:nvSpPr>
        <p:spPr>
          <a:xfrm rot="0">
            <a:off x="17468850" y="4889500"/>
            <a:ext cx="524938" cy="441325"/>
          </a:xfrm>
          <a:prstGeom prst="rect">
            <a:avLst/>
          </a:prstGeom>
        </p:spPr>
        <p:txBody>
          <a:bodyPr anchor="t" rtlCol="false" tIns="0" lIns="0" bIns="0" rIns="0">
            <a:spAutoFit/>
          </a:bodyPr>
          <a:lstStyle/>
          <a:p>
            <a:pPr algn="ctr">
              <a:lnSpc>
                <a:spcPts val="3499"/>
              </a:lnSpc>
            </a:pPr>
            <a:r>
              <a:rPr lang="en-US" sz="2499" b="true">
                <a:solidFill>
                  <a:srgbClr val="000000"/>
                </a:solidFill>
                <a:latin typeface="Poppins Heavy"/>
                <a:ea typeface="Poppins Heavy"/>
                <a:cs typeface="Poppins Heavy"/>
                <a:sym typeface="Poppins Heavy"/>
              </a:rPr>
              <a:t>08</a:t>
            </a:r>
          </a:p>
        </p:txBody>
      </p:sp>
      <p:grpSp>
        <p:nvGrpSpPr>
          <p:cNvPr name="Group 3" id="3"/>
          <p:cNvGrpSpPr/>
          <p:nvPr/>
        </p:nvGrpSpPr>
        <p:grpSpPr>
          <a:xfrm rot="0">
            <a:off x="1028700" y="9059736"/>
            <a:ext cx="198564" cy="198564"/>
            <a:chOff x="0" y="0"/>
            <a:chExt cx="812800" cy="812800"/>
          </a:xfrm>
        </p:grpSpPr>
        <p:sp>
          <p:nvSpPr>
            <p:cNvPr name="Freeform 4" id="4"/>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DB813"/>
            </a:solidFill>
          </p:spPr>
        </p:sp>
        <p:sp>
          <p:nvSpPr>
            <p:cNvPr name="TextBox 5" id="5"/>
            <p:cNvSpPr txBox="true"/>
            <p:nvPr/>
          </p:nvSpPr>
          <p:spPr>
            <a:xfrm>
              <a:off x="76200" y="38100"/>
              <a:ext cx="660400" cy="698500"/>
            </a:xfrm>
            <a:prstGeom prst="rect">
              <a:avLst/>
            </a:prstGeom>
          </p:spPr>
          <p:txBody>
            <a:bodyPr anchor="ctr" rtlCol="false" tIns="50800" lIns="50800" bIns="50800" rIns="50800"/>
            <a:lstStyle/>
            <a:p>
              <a:pPr algn="ctr">
                <a:lnSpc>
                  <a:spcPts val="2659"/>
                </a:lnSpc>
              </a:pPr>
            </a:p>
          </p:txBody>
        </p:sp>
      </p:grpSp>
      <p:grpSp>
        <p:nvGrpSpPr>
          <p:cNvPr name="Group 6" id="6"/>
          <p:cNvGrpSpPr/>
          <p:nvPr/>
        </p:nvGrpSpPr>
        <p:grpSpPr>
          <a:xfrm rot="0">
            <a:off x="16523787" y="9059736"/>
            <a:ext cx="198564" cy="198564"/>
            <a:chOff x="0" y="0"/>
            <a:chExt cx="812800" cy="812800"/>
          </a:xfrm>
        </p:grpSpPr>
        <p:sp>
          <p:nvSpPr>
            <p:cNvPr name="Freeform 7" id="7"/>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DB813"/>
            </a:solidFill>
          </p:spPr>
        </p:sp>
        <p:sp>
          <p:nvSpPr>
            <p:cNvPr name="TextBox 8" id="8"/>
            <p:cNvSpPr txBox="true"/>
            <p:nvPr/>
          </p:nvSpPr>
          <p:spPr>
            <a:xfrm>
              <a:off x="76200" y="38100"/>
              <a:ext cx="660400" cy="698500"/>
            </a:xfrm>
            <a:prstGeom prst="rect">
              <a:avLst/>
            </a:prstGeom>
          </p:spPr>
          <p:txBody>
            <a:bodyPr anchor="ctr" rtlCol="false" tIns="50800" lIns="50800" bIns="50800" rIns="50800"/>
            <a:lstStyle/>
            <a:p>
              <a:pPr algn="ctr">
                <a:lnSpc>
                  <a:spcPts val="2659"/>
                </a:lnSpc>
              </a:pPr>
            </a:p>
          </p:txBody>
        </p:sp>
      </p:grpSp>
      <p:grpSp>
        <p:nvGrpSpPr>
          <p:cNvPr name="Group 9" id="9"/>
          <p:cNvGrpSpPr/>
          <p:nvPr/>
        </p:nvGrpSpPr>
        <p:grpSpPr>
          <a:xfrm rot="0">
            <a:off x="1297175" y="9059736"/>
            <a:ext cx="198564" cy="198564"/>
            <a:chOff x="0" y="0"/>
            <a:chExt cx="812800" cy="812800"/>
          </a:xfrm>
        </p:grpSpPr>
        <p:sp>
          <p:nvSpPr>
            <p:cNvPr name="Freeform 10" id="10"/>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DB813"/>
            </a:solidFill>
          </p:spPr>
        </p:sp>
        <p:sp>
          <p:nvSpPr>
            <p:cNvPr name="TextBox 11" id="11"/>
            <p:cNvSpPr txBox="true"/>
            <p:nvPr/>
          </p:nvSpPr>
          <p:spPr>
            <a:xfrm>
              <a:off x="76200" y="38100"/>
              <a:ext cx="660400" cy="698500"/>
            </a:xfrm>
            <a:prstGeom prst="rect">
              <a:avLst/>
            </a:prstGeom>
          </p:spPr>
          <p:txBody>
            <a:bodyPr anchor="ctr" rtlCol="false" tIns="50800" lIns="50800" bIns="50800" rIns="50800"/>
            <a:lstStyle/>
            <a:p>
              <a:pPr algn="ctr">
                <a:lnSpc>
                  <a:spcPts val="2659"/>
                </a:lnSpc>
              </a:pPr>
            </a:p>
          </p:txBody>
        </p:sp>
      </p:grpSp>
      <p:grpSp>
        <p:nvGrpSpPr>
          <p:cNvPr name="Group 12" id="12"/>
          <p:cNvGrpSpPr/>
          <p:nvPr/>
        </p:nvGrpSpPr>
        <p:grpSpPr>
          <a:xfrm rot="0">
            <a:off x="16792261" y="9059736"/>
            <a:ext cx="198564" cy="198564"/>
            <a:chOff x="0" y="0"/>
            <a:chExt cx="812800" cy="812800"/>
          </a:xfrm>
        </p:grpSpPr>
        <p:sp>
          <p:nvSpPr>
            <p:cNvPr name="Freeform 13" id="13"/>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DB813"/>
            </a:solidFill>
          </p:spPr>
        </p:sp>
        <p:sp>
          <p:nvSpPr>
            <p:cNvPr name="TextBox 14" id="14"/>
            <p:cNvSpPr txBox="true"/>
            <p:nvPr/>
          </p:nvSpPr>
          <p:spPr>
            <a:xfrm>
              <a:off x="76200" y="38100"/>
              <a:ext cx="660400" cy="698500"/>
            </a:xfrm>
            <a:prstGeom prst="rect">
              <a:avLst/>
            </a:prstGeom>
          </p:spPr>
          <p:txBody>
            <a:bodyPr anchor="ctr" rtlCol="false" tIns="50800" lIns="50800" bIns="50800" rIns="50800"/>
            <a:lstStyle/>
            <a:p>
              <a:pPr algn="ctr">
                <a:lnSpc>
                  <a:spcPts val="2659"/>
                </a:lnSpc>
              </a:pPr>
            </a:p>
          </p:txBody>
        </p:sp>
      </p:grpSp>
      <p:grpSp>
        <p:nvGrpSpPr>
          <p:cNvPr name="Group 15" id="15"/>
          <p:cNvGrpSpPr/>
          <p:nvPr/>
        </p:nvGrpSpPr>
        <p:grpSpPr>
          <a:xfrm rot="0">
            <a:off x="1565650" y="9059736"/>
            <a:ext cx="198564" cy="198564"/>
            <a:chOff x="0" y="0"/>
            <a:chExt cx="812800" cy="812800"/>
          </a:xfrm>
        </p:grpSpPr>
        <p:sp>
          <p:nvSpPr>
            <p:cNvPr name="Freeform 16" id="16"/>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DB813"/>
            </a:solidFill>
          </p:spPr>
        </p:sp>
        <p:sp>
          <p:nvSpPr>
            <p:cNvPr name="TextBox 17" id="17"/>
            <p:cNvSpPr txBox="true"/>
            <p:nvPr/>
          </p:nvSpPr>
          <p:spPr>
            <a:xfrm>
              <a:off x="76200" y="38100"/>
              <a:ext cx="660400" cy="698500"/>
            </a:xfrm>
            <a:prstGeom prst="rect">
              <a:avLst/>
            </a:prstGeom>
          </p:spPr>
          <p:txBody>
            <a:bodyPr anchor="ctr" rtlCol="false" tIns="50800" lIns="50800" bIns="50800" rIns="50800"/>
            <a:lstStyle/>
            <a:p>
              <a:pPr algn="ctr">
                <a:lnSpc>
                  <a:spcPts val="2659"/>
                </a:lnSpc>
              </a:pPr>
            </a:p>
          </p:txBody>
        </p:sp>
      </p:grpSp>
      <p:grpSp>
        <p:nvGrpSpPr>
          <p:cNvPr name="Group 18" id="18"/>
          <p:cNvGrpSpPr/>
          <p:nvPr/>
        </p:nvGrpSpPr>
        <p:grpSpPr>
          <a:xfrm rot="0">
            <a:off x="17060736" y="9059736"/>
            <a:ext cx="198564" cy="198564"/>
            <a:chOff x="0" y="0"/>
            <a:chExt cx="812800" cy="812800"/>
          </a:xfrm>
        </p:grpSpPr>
        <p:sp>
          <p:nvSpPr>
            <p:cNvPr name="Freeform 19" id="19"/>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DB813"/>
            </a:solidFill>
          </p:spPr>
        </p:sp>
        <p:sp>
          <p:nvSpPr>
            <p:cNvPr name="TextBox 20" id="20"/>
            <p:cNvSpPr txBox="true"/>
            <p:nvPr/>
          </p:nvSpPr>
          <p:spPr>
            <a:xfrm>
              <a:off x="76200" y="38100"/>
              <a:ext cx="660400" cy="698500"/>
            </a:xfrm>
            <a:prstGeom prst="rect">
              <a:avLst/>
            </a:prstGeom>
          </p:spPr>
          <p:txBody>
            <a:bodyPr anchor="ctr" rtlCol="false" tIns="50800" lIns="50800" bIns="50800" rIns="50800"/>
            <a:lstStyle/>
            <a:p>
              <a:pPr algn="ctr">
                <a:lnSpc>
                  <a:spcPts val="2659"/>
                </a:lnSpc>
              </a:pPr>
            </a:p>
          </p:txBody>
        </p:sp>
      </p:grpSp>
      <p:grpSp>
        <p:nvGrpSpPr>
          <p:cNvPr name="Group 21" id="21"/>
          <p:cNvGrpSpPr/>
          <p:nvPr/>
        </p:nvGrpSpPr>
        <p:grpSpPr>
          <a:xfrm rot="0">
            <a:off x="17632037" y="5435945"/>
            <a:ext cx="198564" cy="198564"/>
            <a:chOff x="0" y="0"/>
            <a:chExt cx="812800" cy="812800"/>
          </a:xfrm>
        </p:grpSpPr>
        <p:sp>
          <p:nvSpPr>
            <p:cNvPr name="Freeform 22" id="22"/>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DB813"/>
            </a:solidFill>
          </p:spPr>
        </p:sp>
        <p:sp>
          <p:nvSpPr>
            <p:cNvPr name="TextBox 23" id="23"/>
            <p:cNvSpPr txBox="true"/>
            <p:nvPr/>
          </p:nvSpPr>
          <p:spPr>
            <a:xfrm>
              <a:off x="76200" y="38100"/>
              <a:ext cx="660400" cy="698500"/>
            </a:xfrm>
            <a:prstGeom prst="rect">
              <a:avLst/>
            </a:prstGeom>
          </p:spPr>
          <p:txBody>
            <a:bodyPr anchor="ctr" rtlCol="false" tIns="50800" lIns="50800" bIns="50800" rIns="50800"/>
            <a:lstStyle/>
            <a:p>
              <a:pPr algn="ctr">
                <a:lnSpc>
                  <a:spcPts val="2659"/>
                </a:lnSpc>
              </a:pPr>
            </a:p>
          </p:txBody>
        </p:sp>
      </p:grpSp>
      <p:grpSp>
        <p:nvGrpSpPr>
          <p:cNvPr name="Group 24" id="24"/>
          <p:cNvGrpSpPr/>
          <p:nvPr/>
        </p:nvGrpSpPr>
        <p:grpSpPr>
          <a:xfrm rot="0">
            <a:off x="17632037" y="4652836"/>
            <a:ext cx="198564" cy="198564"/>
            <a:chOff x="0" y="0"/>
            <a:chExt cx="812800" cy="812800"/>
          </a:xfrm>
        </p:grpSpPr>
        <p:sp>
          <p:nvSpPr>
            <p:cNvPr name="Freeform 25" id="25"/>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DB813"/>
            </a:solidFill>
          </p:spPr>
        </p:sp>
        <p:sp>
          <p:nvSpPr>
            <p:cNvPr name="TextBox 26" id="26"/>
            <p:cNvSpPr txBox="true"/>
            <p:nvPr/>
          </p:nvSpPr>
          <p:spPr>
            <a:xfrm>
              <a:off x="76200" y="38100"/>
              <a:ext cx="660400" cy="698500"/>
            </a:xfrm>
            <a:prstGeom prst="rect">
              <a:avLst/>
            </a:prstGeom>
          </p:spPr>
          <p:txBody>
            <a:bodyPr anchor="ctr" rtlCol="false" tIns="50800" lIns="50800" bIns="50800" rIns="50800"/>
            <a:lstStyle/>
            <a:p>
              <a:pPr algn="ctr">
                <a:lnSpc>
                  <a:spcPts val="2659"/>
                </a:lnSpc>
              </a:pPr>
            </a:p>
          </p:txBody>
        </p:sp>
      </p:grpSp>
      <p:sp>
        <p:nvSpPr>
          <p:cNvPr name="AutoShape 27" id="27"/>
          <p:cNvSpPr/>
          <p:nvPr/>
        </p:nvSpPr>
        <p:spPr>
          <a:xfrm flipV="true">
            <a:off x="2069115" y="2779868"/>
            <a:ext cx="19731" cy="914400"/>
          </a:xfrm>
          <a:prstGeom prst="line">
            <a:avLst/>
          </a:prstGeom>
          <a:ln cap="rnd" w="19050">
            <a:solidFill>
              <a:srgbClr val="013148"/>
            </a:solidFill>
            <a:prstDash val="solid"/>
            <a:headEnd type="none" len="sm" w="sm"/>
            <a:tailEnd type="none" len="sm" w="sm"/>
          </a:ln>
        </p:spPr>
      </p:sp>
      <p:sp>
        <p:nvSpPr>
          <p:cNvPr name="TextBox 28" id="28"/>
          <p:cNvSpPr txBox="true"/>
          <p:nvPr/>
        </p:nvSpPr>
        <p:spPr>
          <a:xfrm rot="0">
            <a:off x="2366200" y="2798918"/>
            <a:ext cx="5591040" cy="895350"/>
          </a:xfrm>
          <a:prstGeom prst="rect">
            <a:avLst/>
          </a:prstGeom>
        </p:spPr>
        <p:txBody>
          <a:bodyPr anchor="t" rtlCol="false" tIns="0" lIns="0" bIns="0" rIns="0">
            <a:spAutoFit/>
          </a:bodyPr>
          <a:lstStyle/>
          <a:p>
            <a:pPr algn="l">
              <a:lnSpc>
                <a:spcPts val="6300"/>
              </a:lnSpc>
            </a:pPr>
            <a:r>
              <a:rPr lang="en-US" sz="6000" b="true">
                <a:solidFill>
                  <a:srgbClr val="013148"/>
                </a:solidFill>
                <a:latin typeface="Poppins Semi-Bold"/>
                <a:ea typeface="Poppins Semi-Bold"/>
                <a:cs typeface="Poppins Semi-Bold"/>
                <a:sym typeface="Poppins Semi-Bold"/>
              </a:rPr>
              <a:t>REKOMENDASI </a:t>
            </a:r>
          </a:p>
        </p:txBody>
      </p:sp>
      <p:sp>
        <p:nvSpPr>
          <p:cNvPr name="TextBox 29" id="29"/>
          <p:cNvSpPr txBox="true"/>
          <p:nvPr/>
        </p:nvSpPr>
        <p:spPr>
          <a:xfrm rot="0">
            <a:off x="2366200" y="4282821"/>
            <a:ext cx="12877156" cy="4218940"/>
          </a:xfrm>
          <a:prstGeom prst="rect">
            <a:avLst/>
          </a:prstGeom>
        </p:spPr>
        <p:txBody>
          <a:bodyPr anchor="t" rtlCol="false" tIns="0" lIns="0" bIns="0" rIns="0">
            <a:spAutoFit/>
          </a:bodyPr>
          <a:lstStyle/>
          <a:p>
            <a:pPr algn="just" marL="734059" indent="-367030" lvl="1">
              <a:lnSpc>
                <a:spcPts val="4759"/>
              </a:lnSpc>
              <a:buFont typeface="Arial"/>
              <a:buChar char="•"/>
            </a:pPr>
            <a:r>
              <a:rPr lang="en-US" sz="3399">
                <a:solidFill>
                  <a:srgbClr val="000000"/>
                </a:solidFill>
                <a:latin typeface="Poppins"/>
                <a:ea typeface="Poppins"/>
                <a:cs typeface="Poppins"/>
                <a:sym typeface="Poppins"/>
              </a:rPr>
              <a:t>Penelitian lanjutan dengan membandingkan karya Tere Liye lainnya.</a:t>
            </a:r>
          </a:p>
          <a:p>
            <a:pPr algn="just" marL="734059" indent="-367030" lvl="1">
              <a:lnSpc>
                <a:spcPts val="4759"/>
              </a:lnSpc>
              <a:buFont typeface="Arial"/>
              <a:buChar char="•"/>
            </a:pPr>
            <a:r>
              <a:rPr lang="en-US" sz="3399">
                <a:solidFill>
                  <a:srgbClr val="000000"/>
                </a:solidFill>
                <a:latin typeface="Poppins"/>
                <a:ea typeface="Poppins"/>
                <a:cs typeface="Poppins"/>
                <a:sym typeface="Poppins"/>
              </a:rPr>
              <a:t>Kajian solidaritas sosial menggunakan pendekatan wacana kritis tokoh lain.</a:t>
            </a:r>
          </a:p>
          <a:p>
            <a:pPr algn="just" marL="734059" indent="-367030" lvl="1">
              <a:lnSpc>
                <a:spcPts val="4759"/>
              </a:lnSpc>
              <a:buFont typeface="Arial"/>
              <a:buChar char="•"/>
            </a:pPr>
            <a:r>
              <a:rPr lang="en-US" sz="3399">
                <a:solidFill>
                  <a:srgbClr val="000000"/>
                </a:solidFill>
                <a:latin typeface="Poppins"/>
                <a:ea typeface="Poppins"/>
                <a:cs typeface="Poppins"/>
                <a:sym typeface="Poppins"/>
              </a:rPr>
              <a:t>P</a:t>
            </a:r>
            <a:r>
              <a:rPr lang="en-US" sz="3399">
                <a:solidFill>
                  <a:srgbClr val="000000"/>
                </a:solidFill>
                <a:latin typeface="Poppins"/>
                <a:ea typeface="Poppins"/>
                <a:cs typeface="Poppins"/>
                <a:sym typeface="Poppins"/>
              </a:rPr>
              <a:t>engembangan kajian Analisis Wacana Kritis dalam pembelajaran sastra.</a:t>
            </a:r>
          </a:p>
          <a:p>
            <a:pPr algn="just">
              <a:lnSpc>
                <a:spcPts val="4759"/>
              </a:lnSpc>
            </a:pPr>
          </a:p>
        </p:txBody>
      </p:sp>
      <p:sp>
        <p:nvSpPr>
          <p:cNvPr name="TextBox 30" id="30"/>
          <p:cNvSpPr txBox="true"/>
          <p:nvPr/>
        </p:nvSpPr>
        <p:spPr>
          <a:xfrm rot="0">
            <a:off x="10173139" y="7047611"/>
            <a:ext cx="875336" cy="441325"/>
          </a:xfrm>
          <a:prstGeom prst="rect">
            <a:avLst/>
          </a:prstGeom>
        </p:spPr>
        <p:txBody>
          <a:bodyPr anchor="t" rtlCol="false" tIns="0" lIns="0" bIns="0" rIns="0">
            <a:spAutoFit/>
          </a:bodyPr>
          <a:lstStyle/>
          <a:p>
            <a:pPr algn="ctr">
              <a:lnSpc>
                <a:spcPts val="3499"/>
              </a:lnSpc>
            </a:pPr>
            <a:r>
              <a:rPr lang="en-US" sz="2499" b="true">
                <a:solidFill>
                  <a:srgbClr val="FFFFFF"/>
                </a:solidFill>
                <a:latin typeface="Poppins Bold"/>
                <a:ea typeface="Poppins Bold"/>
                <a:cs typeface="Poppins Bold"/>
                <a:sym typeface="Poppins Bold"/>
              </a:rPr>
              <a:t>02</a:t>
            </a:r>
          </a:p>
        </p:txBody>
      </p:sp>
      <p:grpSp>
        <p:nvGrpSpPr>
          <p:cNvPr name="Group 31" id="31"/>
          <p:cNvGrpSpPr/>
          <p:nvPr/>
        </p:nvGrpSpPr>
        <p:grpSpPr>
          <a:xfrm rot="0">
            <a:off x="0" y="-225204"/>
            <a:ext cx="18288000" cy="1803404"/>
            <a:chOff x="0" y="0"/>
            <a:chExt cx="4816593" cy="474971"/>
          </a:xfrm>
        </p:grpSpPr>
        <p:sp>
          <p:nvSpPr>
            <p:cNvPr name="Freeform 32" id="32"/>
            <p:cNvSpPr/>
            <p:nvPr/>
          </p:nvSpPr>
          <p:spPr>
            <a:xfrm flipH="false" flipV="false" rot="0">
              <a:off x="0" y="0"/>
              <a:ext cx="4816592" cy="474971"/>
            </a:xfrm>
            <a:custGeom>
              <a:avLst/>
              <a:gdLst/>
              <a:ahLst/>
              <a:cxnLst/>
              <a:rect r="r" b="b" t="t" l="l"/>
              <a:pathLst>
                <a:path h="474971" w="4816592">
                  <a:moveTo>
                    <a:pt x="8467" y="0"/>
                  </a:moveTo>
                  <a:lnTo>
                    <a:pt x="4808126" y="0"/>
                  </a:lnTo>
                  <a:cubicBezTo>
                    <a:pt x="4810371" y="0"/>
                    <a:pt x="4812525" y="892"/>
                    <a:pt x="4814113" y="2480"/>
                  </a:cubicBezTo>
                  <a:cubicBezTo>
                    <a:pt x="4815700" y="4068"/>
                    <a:pt x="4816592" y="6221"/>
                    <a:pt x="4816592" y="8467"/>
                  </a:cubicBezTo>
                  <a:lnTo>
                    <a:pt x="4816592" y="466504"/>
                  </a:lnTo>
                  <a:cubicBezTo>
                    <a:pt x="4816592" y="471180"/>
                    <a:pt x="4812802" y="474971"/>
                    <a:pt x="4808126" y="474971"/>
                  </a:cubicBezTo>
                  <a:lnTo>
                    <a:pt x="8467" y="474971"/>
                  </a:lnTo>
                  <a:cubicBezTo>
                    <a:pt x="3791" y="474971"/>
                    <a:pt x="0" y="471180"/>
                    <a:pt x="0" y="466504"/>
                  </a:cubicBezTo>
                  <a:lnTo>
                    <a:pt x="0" y="8467"/>
                  </a:lnTo>
                  <a:cubicBezTo>
                    <a:pt x="0" y="3791"/>
                    <a:pt x="3791" y="0"/>
                    <a:pt x="8467" y="0"/>
                  </a:cubicBezTo>
                  <a:close/>
                </a:path>
              </a:pathLst>
            </a:custGeom>
            <a:solidFill>
              <a:srgbClr val="00288D"/>
            </a:solidFill>
            <a:ln cap="sq">
              <a:noFill/>
              <a:prstDash val="solid"/>
              <a:miter/>
            </a:ln>
          </p:spPr>
        </p:sp>
        <p:sp>
          <p:nvSpPr>
            <p:cNvPr name="TextBox 33" id="33"/>
            <p:cNvSpPr txBox="true"/>
            <p:nvPr/>
          </p:nvSpPr>
          <p:spPr>
            <a:xfrm>
              <a:off x="0" y="-38100"/>
              <a:ext cx="4816593" cy="513071"/>
            </a:xfrm>
            <a:prstGeom prst="rect">
              <a:avLst/>
            </a:prstGeom>
          </p:spPr>
          <p:txBody>
            <a:bodyPr anchor="ctr" rtlCol="false" tIns="50800" lIns="50800" bIns="50800" rIns="50800"/>
            <a:lstStyle/>
            <a:p>
              <a:pPr algn="ctr">
                <a:lnSpc>
                  <a:spcPts val="2659"/>
                </a:lnSpc>
              </a:pPr>
            </a:p>
          </p:txBody>
        </p:sp>
      </p:grpSp>
      <p:sp>
        <p:nvSpPr>
          <p:cNvPr name="Freeform 34" id="34"/>
          <p:cNvSpPr/>
          <p:nvPr/>
        </p:nvSpPr>
        <p:spPr>
          <a:xfrm flipH="false" flipV="false" rot="0">
            <a:off x="1063656" y="514733"/>
            <a:ext cx="467039" cy="323530"/>
          </a:xfrm>
          <a:custGeom>
            <a:avLst/>
            <a:gdLst/>
            <a:ahLst/>
            <a:cxnLst/>
            <a:rect r="r" b="b" t="t" l="l"/>
            <a:pathLst>
              <a:path h="323530" w="467039">
                <a:moveTo>
                  <a:pt x="0" y="0"/>
                </a:moveTo>
                <a:lnTo>
                  <a:pt x="467038" y="0"/>
                </a:lnTo>
                <a:lnTo>
                  <a:pt x="467038" y="323530"/>
                </a:lnTo>
                <a:lnTo>
                  <a:pt x="0" y="323530"/>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TextBox 35" id="35"/>
          <p:cNvSpPr txBox="true"/>
          <p:nvPr/>
        </p:nvSpPr>
        <p:spPr>
          <a:xfrm rot="0">
            <a:off x="1664932" y="383130"/>
            <a:ext cx="2632110" cy="1195070"/>
          </a:xfrm>
          <a:prstGeom prst="rect">
            <a:avLst/>
          </a:prstGeom>
        </p:spPr>
        <p:txBody>
          <a:bodyPr anchor="t" rtlCol="false" tIns="0" lIns="0" bIns="0" rIns="0">
            <a:spAutoFit/>
          </a:bodyPr>
          <a:lstStyle/>
          <a:p>
            <a:pPr algn="l">
              <a:lnSpc>
                <a:spcPts val="2380"/>
              </a:lnSpc>
            </a:pPr>
            <a:r>
              <a:rPr lang="en-US" sz="1700">
                <a:solidFill>
                  <a:srgbClr val="FFFFFF"/>
                </a:solidFill>
                <a:latin typeface="Poppins"/>
                <a:ea typeface="Poppins"/>
                <a:cs typeface="Poppins"/>
                <a:sym typeface="Poppins"/>
              </a:rPr>
              <a:t>Universitas muhammadiyah jember</a:t>
            </a:r>
          </a:p>
          <a:p>
            <a:pPr algn="l">
              <a:lnSpc>
                <a:spcPts val="2380"/>
              </a:lnSpc>
            </a:pPr>
          </a:p>
        </p:txBody>
      </p:sp>
      <p:sp>
        <p:nvSpPr>
          <p:cNvPr name="TextBox 36" id="36"/>
          <p:cNvSpPr txBox="true"/>
          <p:nvPr/>
        </p:nvSpPr>
        <p:spPr>
          <a:xfrm rot="0">
            <a:off x="14627190" y="727005"/>
            <a:ext cx="2632110" cy="309245"/>
          </a:xfrm>
          <a:prstGeom prst="rect">
            <a:avLst/>
          </a:prstGeom>
        </p:spPr>
        <p:txBody>
          <a:bodyPr anchor="t" rtlCol="false" tIns="0" lIns="0" bIns="0" rIns="0">
            <a:spAutoFit/>
          </a:bodyPr>
          <a:lstStyle/>
          <a:p>
            <a:pPr algn="r">
              <a:lnSpc>
                <a:spcPts val="2380"/>
              </a:lnSpc>
            </a:pPr>
            <a:r>
              <a:rPr lang="en-US" sz="1700" b="true">
                <a:solidFill>
                  <a:srgbClr val="FFFFFF"/>
                </a:solidFill>
                <a:latin typeface="Poppins Semi-Bold"/>
                <a:ea typeface="Poppins Semi-Bold"/>
                <a:cs typeface="Poppins Semi-Bold"/>
                <a:sym typeface="Poppins Semi-Bold"/>
              </a:rPr>
              <a:t>FKIP</a:t>
            </a:r>
          </a:p>
        </p:txBody>
      </p:sp>
    </p:spTree>
  </p:cSld>
  <p:clrMapOvr>
    <a:masterClrMapping/>
  </p:clrMapOvr>
</p:sld>
</file>

<file path=ppt/slides/slide9.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TextBox 2" id="2"/>
          <p:cNvSpPr txBox="true"/>
          <p:nvPr/>
        </p:nvSpPr>
        <p:spPr>
          <a:xfrm rot="0">
            <a:off x="17468850" y="4889500"/>
            <a:ext cx="524938" cy="441325"/>
          </a:xfrm>
          <a:prstGeom prst="rect">
            <a:avLst/>
          </a:prstGeom>
        </p:spPr>
        <p:txBody>
          <a:bodyPr anchor="t" rtlCol="false" tIns="0" lIns="0" bIns="0" rIns="0">
            <a:spAutoFit/>
          </a:bodyPr>
          <a:lstStyle/>
          <a:p>
            <a:pPr algn="ctr">
              <a:lnSpc>
                <a:spcPts val="3499"/>
              </a:lnSpc>
            </a:pPr>
            <a:r>
              <a:rPr lang="en-US" sz="2499" b="true">
                <a:solidFill>
                  <a:srgbClr val="000000"/>
                </a:solidFill>
                <a:latin typeface="Poppins Heavy"/>
                <a:ea typeface="Poppins Heavy"/>
                <a:cs typeface="Poppins Heavy"/>
                <a:sym typeface="Poppins Heavy"/>
              </a:rPr>
              <a:t>09</a:t>
            </a:r>
          </a:p>
        </p:txBody>
      </p:sp>
      <p:grpSp>
        <p:nvGrpSpPr>
          <p:cNvPr name="Group 3" id="3"/>
          <p:cNvGrpSpPr/>
          <p:nvPr/>
        </p:nvGrpSpPr>
        <p:grpSpPr>
          <a:xfrm rot="0">
            <a:off x="1028700" y="9059736"/>
            <a:ext cx="198564" cy="198564"/>
            <a:chOff x="0" y="0"/>
            <a:chExt cx="812800" cy="812800"/>
          </a:xfrm>
        </p:grpSpPr>
        <p:sp>
          <p:nvSpPr>
            <p:cNvPr name="Freeform 4" id="4"/>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DB813"/>
            </a:solidFill>
          </p:spPr>
        </p:sp>
        <p:sp>
          <p:nvSpPr>
            <p:cNvPr name="TextBox 5" id="5"/>
            <p:cNvSpPr txBox="true"/>
            <p:nvPr/>
          </p:nvSpPr>
          <p:spPr>
            <a:xfrm>
              <a:off x="76200" y="38100"/>
              <a:ext cx="660400" cy="698500"/>
            </a:xfrm>
            <a:prstGeom prst="rect">
              <a:avLst/>
            </a:prstGeom>
          </p:spPr>
          <p:txBody>
            <a:bodyPr anchor="ctr" rtlCol="false" tIns="50800" lIns="50800" bIns="50800" rIns="50800"/>
            <a:lstStyle/>
            <a:p>
              <a:pPr algn="ctr">
                <a:lnSpc>
                  <a:spcPts val="2659"/>
                </a:lnSpc>
              </a:pPr>
            </a:p>
          </p:txBody>
        </p:sp>
      </p:grpSp>
      <p:grpSp>
        <p:nvGrpSpPr>
          <p:cNvPr name="Group 6" id="6"/>
          <p:cNvGrpSpPr/>
          <p:nvPr/>
        </p:nvGrpSpPr>
        <p:grpSpPr>
          <a:xfrm rot="0">
            <a:off x="16523787" y="9059736"/>
            <a:ext cx="198564" cy="198564"/>
            <a:chOff x="0" y="0"/>
            <a:chExt cx="812800" cy="812800"/>
          </a:xfrm>
        </p:grpSpPr>
        <p:sp>
          <p:nvSpPr>
            <p:cNvPr name="Freeform 7" id="7"/>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DB813"/>
            </a:solidFill>
          </p:spPr>
        </p:sp>
        <p:sp>
          <p:nvSpPr>
            <p:cNvPr name="TextBox 8" id="8"/>
            <p:cNvSpPr txBox="true"/>
            <p:nvPr/>
          </p:nvSpPr>
          <p:spPr>
            <a:xfrm>
              <a:off x="76200" y="38100"/>
              <a:ext cx="660400" cy="698500"/>
            </a:xfrm>
            <a:prstGeom prst="rect">
              <a:avLst/>
            </a:prstGeom>
          </p:spPr>
          <p:txBody>
            <a:bodyPr anchor="ctr" rtlCol="false" tIns="50800" lIns="50800" bIns="50800" rIns="50800"/>
            <a:lstStyle/>
            <a:p>
              <a:pPr algn="ctr">
                <a:lnSpc>
                  <a:spcPts val="2659"/>
                </a:lnSpc>
              </a:pPr>
            </a:p>
          </p:txBody>
        </p:sp>
      </p:grpSp>
      <p:grpSp>
        <p:nvGrpSpPr>
          <p:cNvPr name="Group 9" id="9"/>
          <p:cNvGrpSpPr/>
          <p:nvPr/>
        </p:nvGrpSpPr>
        <p:grpSpPr>
          <a:xfrm rot="0">
            <a:off x="1297175" y="9059736"/>
            <a:ext cx="198564" cy="198564"/>
            <a:chOff x="0" y="0"/>
            <a:chExt cx="812800" cy="812800"/>
          </a:xfrm>
        </p:grpSpPr>
        <p:sp>
          <p:nvSpPr>
            <p:cNvPr name="Freeform 10" id="10"/>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DB813"/>
            </a:solidFill>
          </p:spPr>
        </p:sp>
        <p:sp>
          <p:nvSpPr>
            <p:cNvPr name="TextBox 11" id="11"/>
            <p:cNvSpPr txBox="true"/>
            <p:nvPr/>
          </p:nvSpPr>
          <p:spPr>
            <a:xfrm>
              <a:off x="76200" y="38100"/>
              <a:ext cx="660400" cy="698500"/>
            </a:xfrm>
            <a:prstGeom prst="rect">
              <a:avLst/>
            </a:prstGeom>
          </p:spPr>
          <p:txBody>
            <a:bodyPr anchor="ctr" rtlCol="false" tIns="50800" lIns="50800" bIns="50800" rIns="50800"/>
            <a:lstStyle/>
            <a:p>
              <a:pPr algn="ctr">
                <a:lnSpc>
                  <a:spcPts val="2659"/>
                </a:lnSpc>
              </a:pPr>
            </a:p>
          </p:txBody>
        </p:sp>
      </p:grpSp>
      <p:grpSp>
        <p:nvGrpSpPr>
          <p:cNvPr name="Group 12" id="12"/>
          <p:cNvGrpSpPr/>
          <p:nvPr/>
        </p:nvGrpSpPr>
        <p:grpSpPr>
          <a:xfrm rot="0">
            <a:off x="16792261" y="9059736"/>
            <a:ext cx="198564" cy="198564"/>
            <a:chOff x="0" y="0"/>
            <a:chExt cx="812800" cy="812800"/>
          </a:xfrm>
        </p:grpSpPr>
        <p:sp>
          <p:nvSpPr>
            <p:cNvPr name="Freeform 13" id="13"/>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DB813"/>
            </a:solidFill>
          </p:spPr>
        </p:sp>
        <p:sp>
          <p:nvSpPr>
            <p:cNvPr name="TextBox 14" id="14"/>
            <p:cNvSpPr txBox="true"/>
            <p:nvPr/>
          </p:nvSpPr>
          <p:spPr>
            <a:xfrm>
              <a:off x="76200" y="38100"/>
              <a:ext cx="660400" cy="698500"/>
            </a:xfrm>
            <a:prstGeom prst="rect">
              <a:avLst/>
            </a:prstGeom>
          </p:spPr>
          <p:txBody>
            <a:bodyPr anchor="ctr" rtlCol="false" tIns="50800" lIns="50800" bIns="50800" rIns="50800"/>
            <a:lstStyle/>
            <a:p>
              <a:pPr algn="ctr">
                <a:lnSpc>
                  <a:spcPts val="2659"/>
                </a:lnSpc>
              </a:pPr>
            </a:p>
          </p:txBody>
        </p:sp>
      </p:grpSp>
      <p:grpSp>
        <p:nvGrpSpPr>
          <p:cNvPr name="Group 15" id="15"/>
          <p:cNvGrpSpPr/>
          <p:nvPr/>
        </p:nvGrpSpPr>
        <p:grpSpPr>
          <a:xfrm rot="0">
            <a:off x="1565650" y="9059736"/>
            <a:ext cx="198564" cy="198564"/>
            <a:chOff x="0" y="0"/>
            <a:chExt cx="812800" cy="812800"/>
          </a:xfrm>
        </p:grpSpPr>
        <p:sp>
          <p:nvSpPr>
            <p:cNvPr name="Freeform 16" id="16"/>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DB813"/>
            </a:solidFill>
          </p:spPr>
        </p:sp>
        <p:sp>
          <p:nvSpPr>
            <p:cNvPr name="TextBox 17" id="17"/>
            <p:cNvSpPr txBox="true"/>
            <p:nvPr/>
          </p:nvSpPr>
          <p:spPr>
            <a:xfrm>
              <a:off x="76200" y="38100"/>
              <a:ext cx="660400" cy="698500"/>
            </a:xfrm>
            <a:prstGeom prst="rect">
              <a:avLst/>
            </a:prstGeom>
          </p:spPr>
          <p:txBody>
            <a:bodyPr anchor="ctr" rtlCol="false" tIns="50800" lIns="50800" bIns="50800" rIns="50800"/>
            <a:lstStyle/>
            <a:p>
              <a:pPr algn="ctr">
                <a:lnSpc>
                  <a:spcPts val="2659"/>
                </a:lnSpc>
              </a:pPr>
            </a:p>
          </p:txBody>
        </p:sp>
      </p:grpSp>
      <p:grpSp>
        <p:nvGrpSpPr>
          <p:cNvPr name="Group 18" id="18"/>
          <p:cNvGrpSpPr/>
          <p:nvPr/>
        </p:nvGrpSpPr>
        <p:grpSpPr>
          <a:xfrm rot="0">
            <a:off x="17060736" y="9059736"/>
            <a:ext cx="198564" cy="198564"/>
            <a:chOff x="0" y="0"/>
            <a:chExt cx="812800" cy="812800"/>
          </a:xfrm>
        </p:grpSpPr>
        <p:sp>
          <p:nvSpPr>
            <p:cNvPr name="Freeform 19" id="19"/>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DB813"/>
            </a:solidFill>
          </p:spPr>
        </p:sp>
        <p:sp>
          <p:nvSpPr>
            <p:cNvPr name="TextBox 20" id="20"/>
            <p:cNvSpPr txBox="true"/>
            <p:nvPr/>
          </p:nvSpPr>
          <p:spPr>
            <a:xfrm>
              <a:off x="76200" y="38100"/>
              <a:ext cx="660400" cy="698500"/>
            </a:xfrm>
            <a:prstGeom prst="rect">
              <a:avLst/>
            </a:prstGeom>
          </p:spPr>
          <p:txBody>
            <a:bodyPr anchor="ctr" rtlCol="false" tIns="50800" lIns="50800" bIns="50800" rIns="50800"/>
            <a:lstStyle/>
            <a:p>
              <a:pPr algn="ctr">
                <a:lnSpc>
                  <a:spcPts val="2659"/>
                </a:lnSpc>
              </a:pPr>
            </a:p>
          </p:txBody>
        </p:sp>
      </p:grpSp>
      <p:grpSp>
        <p:nvGrpSpPr>
          <p:cNvPr name="Group 21" id="21"/>
          <p:cNvGrpSpPr/>
          <p:nvPr/>
        </p:nvGrpSpPr>
        <p:grpSpPr>
          <a:xfrm rot="0">
            <a:off x="17632037" y="5435945"/>
            <a:ext cx="198564" cy="198564"/>
            <a:chOff x="0" y="0"/>
            <a:chExt cx="812800" cy="812800"/>
          </a:xfrm>
        </p:grpSpPr>
        <p:sp>
          <p:nvSpPr>
            <p:cNvPr name="Freeform 22" id="22"/>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DB813"/>
            </a:solidFill>
          </p:spPr>
        </p:sp>
        <p:sp>
          <p:nvSpPr>
            <p:cNvPr name="TextBox 23" id="23"/>
            <p:cNvSpPr txBox="true"/>
            <p:nvPr/>
          </p:nvSpPr>
          <p:spPr>
            <a:xfrm>
              <a:off x="76200" y="38100"/>
              <a:ext cx="660400" cy="698500"/>
            </a:xfrm>
            <a:prstGeom prst="rect">
              <a:avLst/>
            </a:prstGeom>
          </p:spPr>
          <p:txBody>
            <a:bodyPr anchor="ctr" rtlCol="false" tIns="50800" lIns="50800" bIns="50800" rIns="50800"/>
            <a:lstStyle/>
            <a:p>
              <a:pPr algn="ctr">
                <a:lnSpc>
                  <a:spcPts val="2659"/>
                </a:lnSpc>
              </a:pPr>
            </a:p>
          </p:txBody>
        </p:sp>
      </p:grpSp>
      <p:grpSp>
        <p:nvGrpSpPr>
          <p:cNvPr name="Group 24" id="24"/>
          <p:cNvGrpSpPr/>
          <p:nvPr/>
        </p:nvGrpSpPr>
        <p:grpSpPr>
          <a:xfrm rot="0">
            <a:off x="17632037" y="4652836"/>
            <a:ext cx="198564" cy="198564"/>
            <a:chOff x="0" y="0"/>
            <a:chExt cx="812800" cy="812800"/>
          </a:xfrm>
        </p:grpSpPr>
        <p:sp>
          <p:nvSpPr>
            <p:cNvPr name="Freeform 25" id="25"/>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DB813"/>
            </a:solidFill>
          </p:spPr>
        </p:sp>
        <p:sp>
          <p:nvSpPr>
            <p:cNvPr name="TextBox 26" id="26"/>
            <p:cNvSpPr txBox="true"/>
            <p:nvPr/>
          </p:nvSpPr>
          <p:spPr>
            <a:xfrm>
              <a:off x="76200" y="38100"/>
              <a:ext cx="660400" cy="698500"/>
            </a:xfrm>
            <a:prstGeom prst="rect">
              <a:avLst/>
            </a:prstGeom>
          </p:spPr>
          <p:txBody>
            <a:bodyPr anchor="ctr" rtlCol="false" tIns="50800" lIns="50800" bIns="50800" rIns="50800"/>
            <a:lstStyle/>
            <a:p>
              <a:pPr algn="ctr">
                <a:lnSpc>
                  <a:spcPts val="2659"/>
                </a:lnSpc>
              </a:pPr>
            </a:p>
          </p:txBody>
        </p:sp>
      </p:grpSp>
      <p:sp>
        <p:nvSpPr>
          <p:cNvPr name="AutoShape 27" id="27"/>
          <p:cNvSpPr/>
          <p:nvPr/>
        </p:nvSpPr>
        <p:spPr>
          <a:xfrm flipV="true">
            <a:off x="2069115" y="2779868"/>
            <a:ext cx="19731" cy="914400"/>
          </a:xfrm>
          <a:prstGeom prst="line">
            <a:avLst/>
          </a:prstGeom>
          <a:ln cap="rnd" w="19050">
            <a:solidFill>
              <a:srgbClr val="013148"/>
            </a:solidFill>
            <a:prstDash val="solid"/>
            <a:headEnd type="none" len="sm" w="sm"/>
            <a:tailEnd type="none" len="sm" w="sm"/>
          </a:ln>
        </p:spPr>
      </p:sp>
      <p:sp>
        <p:nvSpPr>
          <p:cNvPr name="TextBox 28" id="28"/>
          <p:cNvSpPr txBox="true"/>
          <p:nvPr/>
        </p:nvSpPr>
        <p:spPr>
          <a:xfrm rot="0">
            <a:off x="2366200" y="2798918"/>
            <a:ext cx="8244607" cy="895350"/>
          </a:xfrm>
          <a:prstGeom prst="rect">
            <a:avLst/>
          </a:prstGeom>
        </p:spPr>
        <p:txBody>
          <a:bodyPr anchor="t" rtlCol="false" tIns="0" lIns="0" bIns="0" rIns="0">
            <a:spAutoFit/>
          </a:bodyPr>
          <a:lstStyle/>
          <a:p>
            <a:pPr algn="l">
              <a:lnSpc>
                <a:spcPts val="6300"/>
              </a:lnSpc>
            </a:pPr>
            <a:r>
              <a:rPr lang="en-US" sz="6000" b="true">
                <a:solidFill>
                  <a:srgbClr val="013148"/>
                </a:solidFill>
                <a:latin typeface="Poppins Bold"/>
                <a:ea typeface="Poppins Bold"/>
                <a:cs typeface="Poppins Bold"/>
                <a:sym typeface="Poppins Bold"/>
              </a:rPr>
              <a:t>PROSES PUBLIKASI</a:t>
            </a:r>
          </a:p>
        </p:txBody>
      </p:sp>
      <p:sp>
        <p:nvSpPr>
          <p:cNvPr name="TextBox 29" id="29"/>
          <p:cNvSpPr txBox="true"/>
          <p:nvPr/>
        </p:nvSpPr>
        <p:spPr>
          <a:xfrm rot="0">
            <a:off x="2649435" y="4418711"/>
            <a:ext cx="12989130" cy="3508375"/>
          </a:xfrm>
          <a:prstGeom prst="rect">
            <a:avLst/>
          </a:prstGeom>
        </p:spPr>
        <p:txBody>
          <a:bodyPr anchor="t" rtlCol="false" tIns="0" lIns="0" bIns="0" rIns="0">
            <a:spAutoFit/>
          </a:bodyPr>
          <a:lstStyle/>
          <a:p>
            <a:pPr algn="just" marL="539749" indent="-269875" lvl="1">
              <a:lnSpc>
                <a:spcPts val="3499"/>
              </a:lnSpc>
              <a:buFont typeface="Arial"/>
              <a:buChar char="•"/>
            </a:pPr>
            <a:r>
              <a:rPr lang="en-US" sz="2499">
                <a:solidFill>
                  <a:srgbClr val="000000"/>
                </a:solidFill>
                <a:latin typeface="Poppins"/>
                <a:ea typeface="Poppins"/>
                <a:cs typeface="Poppins"/>
                <a:sym typeface="Poppins"/>
              </a:rPr>
              <a:t>Penyusunan artikel sesuai template jurnal.</a:t>
            </a:r>
          </a:p>
          <a:p>
            <a:pPr algn="just" marL="539749" indent="-269875" lvl="1">
              <a:lnSpc>
                <a:spcPts val="3499"/>
              </a:lnSpc>
              <a:buFont typeface="Arial"/>
              <a:buChar char="•"/>
            </a:pPr>
            <a:r>
              <a:rPr lang="en-US" sz="2499">
                <a:solidFill>
                  <a:srgbClr val="000000"/>
                </a:solidFill>
                <a:latin typeface="Poppins"/>
                <a:ea typeface="Poppins"/>
                <a:cs typeface="Poppins"/>
                <a:sym typeface="Poppins"/>
              </a:rPr>
              <a:t>Submit ke sistem jurnal.</a:t>
            </a:r>
          </a:p>
          <a:p>
            <a:pPr algn="just" marL="539749" indent="-269875" lvl="1">
              <a:lnSpc>
                <a:spcPts val="3499"/>
              </a:lnSpc>
              <a:buFont typeface="Arial"/>
              <a:buChar char="•"/>
            </a:pPr>
            <a:r>
              <a:rPr lang="en-US" sz="2499">
                <a:solidFill>
                  <a:srgbClr val="000000"/>
                </a:solidFill>
                <a:latin typeface="Poppins"/>
                <a:ea typeface="Poppins"/>
                <a:cs typeface="Poppins"/>
                <a:sym typeface="Poppins"/>
              </a:rPr>
              <a:t>Screening editor (cek kesesuaian topik &amp; plagiasi).</a:t>
            </a:r>
          </a:p>
          <a:p>
            <a:pPr algn="just" marL="539749" indent="-269875" lvl="1">
              <a:lnSpc>
                <a:spcPts val="3499"/>
              </a:lnSpc>
              <a:buFont typeface="Arial"/>
              <a:buChar char="•"/>
            </a:pPr>
            <a:r>
              <a:rPr lang="en-US" sz="2499">
                <a:solidFill>
                  <a:srgbClr val="000000"/>
                </a:solidFill>
                <a:latin typeface="Poppins"/>
                <a:ea typeface="Poppins"/>
                <a:cs typeface="Poppins"/>
                <a:sym typeface="Poppins"/>
              </a:rPr>
              <a:t>Rev</a:t>
            </a:r>
            <a:r>
              <a:rPr lang="en-US" sz="2499">
                <a:solidFill>
                  <a:srgbClr val="000000"/>
                </a:solidFill>
                <a:latin typeface="Poppins"/>
                <a:ea typeface="Poppins"/>
                <a:cs typeface="Poppins"/>
                <a:sym typeface="Poppins"/>
              </a:rPr>
              <a:t>iew oleh reviewer (1-2 kali).</a:t>
            </a:r>
          </a:p>
          <a:p>
            <a:pPr algn="just" marL="539749" indent="-269875" lvl="1">
              <a:lnSpc>
                <a:spcPts val="3499"/>
              </a:lnSpc>
              <a:buFont typeface="Arial"/>
              <a:buChar char="•"/>
            </a:pPr>
            <a:r>
              <a:rPr lang="en-US" sz="2499">
                <a:solidFill>
                  <a:srgbClr val="000000"/>
                </a:solidFill>
                <a:latin typeface="Poppins"/>
                <a:ea typeface="Poppins"/>
                <a:cs typeface="Poppins"/>
                <a:sym typeface="Poppins"/>
              </a:rPr>
              <a:t>Revisi artikel sesuai masukan reviewer.</a:t>
            </a:r>
          </a:p>
          <a:p>
            <a:pPr algn="just" marL="539749" indent="-269875" lvl="1">
              <a:lnSpc>
                <a:spcPts val="3499"/>
              </a:lnSpc>
              <a:buFont typeface="Arial"/>
              <a:buChar char="•"/>
            </a:pPr>
            <a:r>
              <a:rPr lang="en-US" sz="2499">
                <a:solidFill>
                  <a:srgbClr val="000000"/>
                </a:solidFill>
                <a:latin typeface="Poppins"/>
                <a:ea typeface="Poppins"/>
                <a:cs typeface="Poppins"/>
                <a:sym typeface="Poppins"/>
              </a:rPr>
              <a:t>Final acceptance dari editor.</a:t>
            </a:r>
          </a:p>
          <a:p>
            <a:pPr algn="just" marL="539749" indent="-269875" lvl="1">
              <a:lnSpc>
                <a:spcPts val="3499"/>
              </a:lnSpc>
              <a:buFont typeface="Arial"/>
              <a:buChar char="•"/>
            </a:pPr>
            <a:r>
              <a:rPr lang="en-US" sz="2499">
                <a:solidFill>
                  <a:srgbClr val="000000"/>
                </a:solidFill>
                <a:latin typeface="Poppins"/>
                <a:ea typeface="Poppins"/>
                <a:cs typeface="Poppins"/>
                <a:sym typeface="Poppins"/>
              </a:rPr>
              <a:t>Artikel terbit dalam edisi jurnal.</a:t>
            </a:r>
          </a:p>
          <a:p>
            <a:pPr algn="just">
              <a:lnSpc>
                <a:spcPts val="3499"/>
              </a:lnSpc>
            </a:pPr>
          </a:p>
        </p:txBody>
      </p:sp>
      <p:sp>
        <p:nvSpPr>
          <p:cNvPr name="TextBox 30" id="30"/>
          <p:cNvSpPr txBox="true"/>
          <p:nvPr/>
        </p:nvSpPr>
        <p:spPr>
          <a:xfrm rot="0">
            <a:off x="10173139" y="7047611"/>
            <a:ext cx="875336" cy="441325"/>
          </a:xfrm>
          <a:prstGeom prst="rect">
            <a:avLst/>
          </a:prstGeom>
        </p:spPr>
        <p:txBody>
          <a:bodyPr anchor="t" rtlCol="false" tIns="0" lIns="0" bIns="0" rIns="0">
            <a:spAutoFit/>
          </a:bodyPr>
          <a:lstStyle/>
          <a:p>
            <a:pPr algn="ctr">
              <a:lnSpc>
                <a:spcPts val="3499"/>
              </a:lnSpc>
            </a:pPr>
            <a:r>
              <a:rPr lang="en-US" sz="2499" b="true">
                <a:solidFill>
                  <a:srgbClr val="FFFFFF"/>
                </a:solidFill>
                <a:latin typeface="Poppins Bold"/>
                <a:ea typeface="Poppins Bold"/>
                <a:cs typeface="Poppins Bold"/>
                <a:sym typeface="Poppins Bold"/>
              </a:rPr>
              <a:t>02</a:t>
            </a:r>
          </a:p>
        </p:txBody>
      </p:sp>
      <p:grpSp>
        <p:nvGrpSpPr>
          <p:cNvPr name="Group 31" id="31"/>
          <p:cNvGrpSpPr/>
          <p:nvPr/>
        </p:nvGrpSpPr>
        <p:grpSpPr>
          <a:xfrm rot="0">
            <a:off x="0" y="-225204"/>
            <a:ext cx="18288000" cy="1803404"/>
            <a:chOff x="0" y="0"/>
            <a:chExt cx="4816593" cy="474971"/>
          </a:xfrm>
        </p:grpSpPr>
        <p:sp>
          <p:nvSpPr>
            <p:cNvPr name="Freeform 32" id="32"/>
            <p:cNvSpPr/>
            <p:nvPr/>
          </p:nvSpPr>
          <p:spPr>
            <a:xfrm flipH="false" flipV="false" rot="0">
              <a:off x="0" y="0"/>
              <a:ext cx="4816592" cy="474971"/>
            </a:xfrm>
            <a:custGeom>
              <a:avLst/>
              <a:gdLst/>
              <a:ahLst/>
              <a:cxnLst/>
              <a:rect r="r" b="b" t="t" l="l"/>
              <a:pathLst>
                <a:path h="474971" w="4816592">
                  <a:moveTo>
                    <a:pt x="8467" y="0"/>
                  </a:moveTo>
                  <a:lnTo>
                    <a:pt x="4808126" y="0"/>
                  </a:lnTo>
                  <a:cubicBezTo>
                    <a:pt x="4810371" y="0"/>
                    <a:pt x="4812525" y="892"/>
                    <a:pt x="4814113" y="2480"/>
                  </a:cubicBezTo>
                  <a:cubicBezTo>
                    <a:pt x="4815700" y="4068"/>
                    <a:pt x="4816592" y="6221"/>
                    <a:pt x="4816592" y="8467"/>
                  </a:cubicBezTo>
                  <a:lnTo>
                    <a:pt x="4816592" y="466504"/>
                  </a:lnTo>
                  <a:cubicBezTo>
                    <a:pt x="4816592" y="471180"/>
                    <a:pt x="4812802" y="474971"/>
                    <a:pt x="4808126" y="474971"/>
                  </a:cubicBezTo>
                  <a:lnTo>
                    <a:pt x="8467" y="474971"/>
                  </a:lnTo>
                  <a:cubicBezTo>
                    <a:pt x="3791" y="474971"/>
                    <a:pt x="0" y="471180"/>
                    <a:pt x="0" y="466504"/>
                  </a:cubicBezTo>
                  <a:lnTo>
                    <a:pt x="0" y="8467"/>
                  </a:lnTo>
                  <a:cubicBezTo>
                    <a:pt x="0" y="3791"/>
                    <a:pt x="3791" y="0"/>
                    <a:pt x="8467" y="0"/>
                  </a:cubicBezTo>
                  <a:close/>
                </a:path>
              </a:pathLst>
            </a:custGeom>
            <a:solidFill>
              <a:srgbClr val="00288D"/>
            </a:solidFill>
            <a:ln cap="sq">
              <a:noFill/>
              <a:prstDash val="solid"/>
              <a:miter/>
            </a:ln>
          </p:spPr>
        </p:sp>
        <p:sp>
          <p:nvSpPr>
            <p:cNvPr name="TextBox 33" id="33"/>
            <p:cNvSpPr txBox="true"/>
            <p:nvPr/>
          </p:nvSpPr>
          <p:spPr>
            <a:xfrm>
              <a:off x="0" y="-38100"/>
              <a:ext cx="4816593" cy="513071"/>
            </a:xfrm>
            <a:prstGeom prst="rect">
              <a:avLst/>
            </a:prstGeom>
          </p:spPr>
          <p:txBody>
            <a:bodyPr anchor="ctr" rtlCol="false" tIns="50800" lIns="50800" bIns="50800" rIns="50800"/>
            <a:lstStyle/>
            <a:p>
              <a:pPr algn="ctr">
                <a:lnSpc>
                  <a:spcPts val="2659"/>
                </a:lnSpc>
              </a:pPr>
            </a:p>
          </p:txBody>
        </p:sp>
      </p:grpSp>
      <p:sp>
        <p:nvSpPr>
          <p:cNvPr name="Freeform 34" id="34"/>
          <p:cNvSpPr/>
          <p:nvPr/>
        </p:nvSpPr>
        <p:spPr>
          <a:xfrm flipH="false" flipV="false" rot="0">
            <a:off x="1028700" y="460625"/>
            <a:ext cx="467039" cy="323530"/>
          </a:xfrm>
          <a:custGeom>
            <a:avLst/>
            <a:gdLst/>
            <a:ahLst/>
            <a:cxnLst/>
            <a:rect r="r" b="b" t="t" l="l"/>
            <a:pathLst>
              <a:path h="323530" w="467039">
                <a:moveTo>
                  <a:pt x="0" y="0"/>
                </a:moveTo>
                <a:lnTo>
                  <a:pt x="467039" y="0"/>
                </a:lnTo>
                <a:lnTo>
                  <a:pt x="467039" y="323530"/>
                </a:lnTo>
                <a:lnTo>
                  <a:pt x="0" y="323530"/>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TextBox 35" id="35"/>
          <p:cNvSpPr txBox="true"/>
          <p:nvPr/>
        </p:nvSpPr>
        <p:spPr>
          <a:xfrm rot="0">
            <a:off x="1664932" y="284093"/>
            <a:ext cx="2632110" cy="1195070"/>
          </a:xfrm>
          <a:prstGeom prst="rect">
            <a:avLst/>
          </a:prstGeom>
        </p:spPr>
        <p:txBody>
          <a:bodyPr anchor="t" rtlCol="false" tIns="0" lIns="0" bIns="0" rIns="0">
            <a:spAutoFit/>
          </a:bodyPr>
          <a:lstStyle/>
          <a:p>
            <a:pPr algn="l">
              <a:lnSpc>
                <a:spcPts val="2380"/>
              </a:lnSpc>
            </a:pPr>
            <a:r>
              <a:rPr lang="en-US" sz="1700">
                <a:solidFill>
                  <a:srgbClr val="FFFFFF"/>
                </a:solidFill>
                <a:latin typeface="Poppins"/>
                <a:ea typeface="Poppins"/>
                <a:cs typeface="Poppins"/>
                <a:sym typeface="Poppins"/>
              </a:rPr>
              <a:t>Universitas muhammadiyah jember</a:t>
            </a:r>
          </a:p>
          <a:p>
            <a:pPr algn="l">
              <a:lnSpc>
                <a:spcPts val="2380"/>
              </a:lnSpc>
            </a:pPr>
          </a:p>
        </p:txBody>
      </p:sp>
      <p:sp>
        <p:nvSpPr>
          <p:cNvPr name="TextBox 36" id="36"/>
          <p:cNvSpPr txBox="true"/>
          <p:nvPr/>
        </p:nvSpPr>
        <p:spPr>
          <a:xfrm rot="0">
            <a:off x="14627190" y="727005"/>
            <a:ext cx="2632110" cy="309245"/>
          </a:xfrm>
          <a:prstGeom prst="rect">
            <a:avLst/>
          </a:prstGeom>
        </p:spPr>
        <p:txBody>
          <a:bodyPr anchor="t" rtlCol="false" tIns="0" lIns="0" bIns="0" rIns="0">
            <a:spAutoFit/>
          </a:bodyPr>
          <a:lstStyle/>
          <a:p>
            <a:pPr algn="r">
              <a:lnSpc>
                <a:spcPts val="2380"/>
              </a:lnSpc>
            </a:pPr>
            <a:r>
              <a:rPr lang="en-US" sz="1700" b="true">
                <a:solidFill>
                  <a:srgbClr val="FFFFFF"/>
                </a:solidFill>
                <a:latin typeface="Poppins Semi-Bold"/>
                <a:ea typeface="Poppins Semi-Bold"/>
                <a:cs typeface="Poppins Semi-Bold"/>
                <a:sym typeface="Poppins Semi-Bold"/>
              </a:rPr>
              <a:t>FKIP</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2006-08-16T00:00:00Z</dcterms:created>
  <dc:identifier>DAG4uHUuIPg</dc:identifier>
  <dcterms:modified xsi:type="dcterms:W3CDTF">2011-08-01T06:04:30Z</dcterms:modified>
  <cp:revision>1</cp:revision>
  <dc:title>Presentation Seminar Proposal Modern Biru Putih </dc:title>
</cp:coreProperties>
</file>