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IBM Plex Sans Bold" charset="1" panose="020B0803050203000203"/>
      <p:regular r:id="rId18"/>
    </p:embeddedFont>
    <p:embeddedFont>
      <p:font typeface="IBM Plex Sans Medium" charset="1" panose="020B0603050203000203"/>
      <p:regular r:id="rId19"/>
    </p:embeddedFont>
    <p:embeddedFont>
      <p:font typeface="IBM Plex Sans" charset="1" panose="020B0503050203000203"/>
      <p:regular r:id="rId20"/>
    </p:embeddedFont>
    <p:embeddedFont>
      <p:font typeface="Canva Sans Bold" charset="1" panose="020B0803030501040103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97799" y="-1981899"/>
            <a:ext cx="5999546" cy="599954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952500" cap="sq">
              <a:solidFill>
                <a:srgbClr val="F5ECD5">
                  <a:alpha val="80000"/>
                </a:srgbClr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713996" y="8965278"/>
            <a:ext cx="4992839" cy="499283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809625" cap="sq">
              <a:solidFill>
                <a:srgbClr val="F5ECD5">
                  <a:alpha val="80000"/>
                </a:srgbClr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 flipV="true">
            <a:off x="730661" y="1357578"/>
            <a:ext cx="16826678" cy="0"/>
          </a:xfrm>
          <a:prstGeom prst="line">
            <a:avLst/>
          </a:prstGeom>
          <a:ln cap="flat" w="28575">
            <a:solidFill>
              <a:srgbClr val="3D3D3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flipV="true">
            <a:off x="1549816" y="9428769"/>
            <a:ext cx="16007523" cy="0"/>
          </a:xfrm>
          <a:prstGeom prst="line">
            <a:avLst/>
          </a:prstGeom>
          <a:ln cap="flat" w="28575">
            <a:solidFill>
              <a:srgbClr val="3D3D3D"/>
            </a:solidFill>
            <a:prstDash val="solid"/>
            <a:headEnd type="diamond" len="lg" w="lg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12713996" y="2088239"/>
            <a:ext cx="6386393" cy="6591289"/>
            <a:chOff x="0" y="0"/>
            <a:chExt cx="1682013" cy="173597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82013" cy="1735977"/>
            </a:xfrm>
            <a:custGeom>
              <a:avLst/>
              <a:gdLst/>
              <a:ahLst/>
              <a:cxnLst/>
              <a:rect r="r" b="b" t="t" l="l"/>
              <a:pathLst>
                <a:path h="1735977" w="1682013">
                  <a:moveTo>
                    <a:pt x="0" y="0"/>
                  </a:moveTo>
                  <a:lnTo>
                    <a:pt x="1682013" y="0"/>
                  </a:lnTo>
                  <a:lnTo>
                    <a:pt x="1682013" y="1735977"/>
                  </a:lnTo>
                  <a:lnTo>
                    <a:pt x="0" y="1735977"/>
                  </a:lnTo>
                  <a:close/>
                </a:path>
              </a:pathLst>
            </a:custGeom>
            <a:solidFill>
              <a:srgbClr val="578E7E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682013" cy="17740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252576" y="2818900"/>
            <a:ext cx="6304762" cy="5129967"/>
            <a:chOff x="0" y="0"/>
            <a:chExt cx="976773" cy="79476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976773" cy="794766"/>
            </a:xfrm>
            <a:custGeom>
              <a:avLst/>
              <a:gdLst/>
              <a:ahLst/>
              <a:cxnLst/>
              <a:rect r="r" b="b" t="t" l="l"/>
              <a:pathLst>
                <a:path h="794766" w="976773">
                  <a:moveTo>
                    <a:pt x="0" y="0"/>
                  </a:moveTo>
                  <a:lnTo>
                    <a:pt x="976773" y="0"/>
                  </a:lnTo>
                  <a:lnTo>
                    <a:pt x="976773" y="794766"/>
                  </a:lnTo>
                  <a:lnTo>
                    <a:pt x="0" y="794766"/>
                  </a:lnTo>
                  <a:close/>
                </a:path>
              </a:pathLst>
            </a:custGeom>
            <a:blipFill>
              <a:blip r:embed="rId2"/>
              <a:stretch>
                <a:fillRect l="-10271" t="0" r="-10271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541391" y="5050766"/>
            <a:ext cx="5062782" cy="1066630"/>
            <a:chOff x="0" y="0"/>
            <a:chExt cx="1292126" cy="27222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292126" cy="272226"/>
            </a:xfrm>
            <a:custGeom>
              <a:avLst/>
              <a:gdLst/>
              <a:ahLst/>
              <a:cxnLst/>
              <a:rect r="r" b="b" t="t" l="l"/>
              <a:pathLst>
                <a:path h="272226" w="1292126">
                  <a:moveTo>
                    <a:pt x="0" y="0"/>
                  </a:moveTo>
                  <a:lnTo>
                    <a:pt x="1292126" y="0"/>
                  </a:lnTo>
                  <a:lnTo>
                    <a:pt x="1292126" y="272226"/>
                  </a:lnTo>
                  <a:lnTo>
                    <a:pt x="0" y="272226"/>
                  </a:lnTo>
                  <a:close/>
                </a:path>
              </a:pathLst>
            </a:custGeom>
            <a:solidFill>
              <a:srgbClr val="578E7E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38100"/>
              <a:ext cx="1292126" cy="3103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5795364" y="5050766"/>
            <a:ext cx="5062782" cy="1066630"/>
            <a:chOff x="0" y="0"/>
            <a:chExt cx="1292126" cy="27222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92126" cy="272226"/>
            </a:xfrm>
            <a:custGeom>
              <a:avLst/>
              <a:gdLst/>
              <a:ahLst/>
              <a:cxnLst/>
              <a:rect r="r" b="b" t="t" l="l"/>
              <a:pathLst>
                <a:path h="272226" w="1292126">
                  <a:moveTo>
                    <a:pt x="0" y="0"/>
                  </a:moveTo>
                  <a:lnTo>
                    <a:pt x="1292126" y="0"/>
                  </a:lnTo>
                  <a:lnTo>
                    <a:pt x="1292126" y="272226"/>
                  </a:lnTo>
                  <a:lnTo>
                    <a:pt x="0" y="272226"/>
                  </a:lnTo>
                  <a:close/>
                </a:path>
              </a:pathLst>
            </a:custGeom>
            <a:solidFill>
              <a:srgbClr val="578E7E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1292126" cy="3103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41391" y="6277841"/>
            <a:ext cx="5062782" cy="1066630"/>
            <a:chOff x="0" y="0"/>
            <a:chExt cx="1292126" cy="27222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292126" cy="272226"/>
            </a:xfrm>
            <a:custGeom>
              <a:avLst/>
              <a:gdLst/>
              <a:ahLst/>
              <a:cxnLst/>
              <a:rect r="r" b="b" t="t" l="l"/>
              <a:pathLst>
                <a:path h="272226" w="1292126">
                  <a:moveTo>
                    <a:pt x="0" y="0"/>
                  </a:moveTo>
                  <a:lnTo>
                    <a:pt x="1292126" y="0"/>
                  </a:lnTo>
                  <a:lnTo>
                    <a:pt x="1292126" y="272226"/>
                  </a:lnTo>
                  <a:lnTo>
                    <a:pt x="0" y="272226"/>
                  </a:lnTo>
                  <a:close/>
                </a:path>
              </a:pathLst>
            </a:custGeom>
            <a:solidFill>
              <a:srgbClr val="578E7E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1292126" cy="3103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730661" y="2126339"/>
            <a:ext cx="10127484" cy="23866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65"/>
              </a:lnSpc>
            </a:pPr>
            <a:r>
              <a:rPr lang="en-US" b="true" sz="3423">
                <a:solidFill>
                  <a:srgbClr val="3D3D3D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ENHANCING INCIDENTAL VOCABULARY ACQUISITION THROUGH GLOSSING AND GALLERY WALK IN INDONESIAN HIGH SCHOOL ENGLISH AS A FOREIGN LANGUAGE (EFL) CONTEXT 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10362" y="665344"/>
            <a:ext cx="837962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2026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810639" y="666297"/>
            <a:ext cx="5746651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24"/>
              </a:lnSpc>
            </a:pPr>
            <a:r>
              <a:rPr lang="en-US" b="true" sz="2749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Universitas Muhammadiyah Jember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08032" y="9249383"/>
            <a:ext cx="418981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578E7E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01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31621" y="5255918"/>
            <a:ext cx="5062782" cy="768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8"/>
              </a:lnSpc>
            </a:pPr>
            <a:r>
              <a:rPr lang="en-US" sz="2753" b="true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Dr. Indah Werdiningsih, M.Pd</a:t>
            </a:r>
          </a:p>
          <a:p>
            <a:pPr algn="l" marL="0" indent="0" lvl="0">
              <a:lnSpc>
                <a:spcPts val="3028"/>
              </a:lnSpc>
            </a:pPr>
            <a:r>
              <a:rPr lang="en-US" b="true" sz="2753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Dosen Penguji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985462" y="7785659"/>
            <a:ext cx="4555101" cy="8483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4"/>
              </a:lnSpc>
            </a:pPr>
            <a:r>
              <a:rPr lang="en-US" sz="3049" b="true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Yesi Nuraini Ritonga</a:t>
            </a:r>
          </a:p>
          <a:p>
            <a:pPr algn="l" marL="0" indent="0" lvl="0">
              <a:lnSpc>
                <a:spcPts val="3354"/>
              </a:lnSpc>
            </a:pPr>
            <a:r>
              <a:rPr lang="en-US" b="true" sz="3049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NIM: 2210231013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985462" y="8698578"/>
            <a:ext cx="4577731" cy="355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49"/>
              </a:lnSpc>
            </a:pPr>
            <a:r>
              <a:rPr lang="en-US" b="true" sz="2499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Pendidikan Bahasa Inggris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992099" y="5172075"/>
            <a:ext cx="5062782" cy="768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8"/>
              </a:lnSpc>
            </a:pPr>
            <a:r>
              <a:rPr lang="en-US" sz="2753" b="true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Dr. Indri Astutik, M.Pd</a:t>
            </a:r>
          </a:p>
          <a:p>
            <a:pPr algn="l" marL="0" indent="0" lvl="0">
              <a:lnSpc>
                <a:spcPts val="3028"/>
              </a:lnSpc>
            </a:pPr>
            <a:r>
              <a:rPr lang="en-US" b="true" sz="2753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Dosen Pembimbing 1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08032" y="6441245"/>
            <a:ext cx="5062782" cy="7683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28"/>
              </a:lnSpc>
            </a:pPr>
            <a:r>
              <a:rPr lang="en-US" sz="2753" b="true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Yeni Mardiyana Devanti, M.Pd</a:t>
            </a:r>
          </a:p>
          <a:p>
            <a:pPr algn="l" marL="0" indent="0" lvl="0">
              <a:lnSpc>
                <a:spcPts val="3028"/>
              </a:lnSpc>
            </a:pPr>
            <a:r>
              <a:rPr lang="en-US" b="true" sz="2753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Dosen Pembimbing 2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97799" y="-1981899"/>
            <a:ext cx="5999546" cy="599954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952500" cap="sq">
              <a:solidFill>
                <a:srgbClr val="F5ECD5">
                  <a:alpha val="80000"/>
                </a:srgbClr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713996" y="8965278"/>
            <a:ext cx="4992839" cy="499283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809625" cap="sq">
              <a:solidFill>
                <a:srgbClr val="F5ECD5">
                  <a:alpha val="80000"/>
                </a:srgbClr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 flipV="true">
            <a:off x="730661" y="1357578"/>
            <a:ext cx="16826678" cy="0"/>
          </a:xfrm>
          <a:prstGeom prst="line">
            <a:avLst/>
          </a:prstGeom>
          <a:ln cap="flat" w="28575">
            <a:solidFill>
              <a:srgbClr val="3D3D3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flipV="true">
            <a:off x="1549816" y="9428769"/>
            <a:ext cx="16007523" cy="0"/>
          </a:xfrm>
          <a:prstGeom prst="line">
            <a:avLst/>
          </a:prstGeom>
          <a:ln cap="flat" w="28575">
            <a:solidFill>
              <a:srgbClr val="3D3D3D"/>
            </a:solidFill>
            <a:prstDash val="solid"/>
            <a:headEnd type="diamond" len="lg" w="lg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12713996" y="2088239"/>
            <a:ext cx="6386393" cy="6591289"/>
            <a:chOff x="0" y="0"/>
            <a:chExt cx="1682013" cy="173597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82013" cy="1735977"/>
            </a:xfrm>
            <a:custGeom>
              <a:avLst/>
              <a:gdLst/>
              <a:ahLst/>
              <a:cxnLst/>
              <a:rect r="r" b="b" t="t" l="l"/>
              <a:pathLst>
                <a:path h="1735977" w="1682013">
                  <a:moveTo>
                    <a:pt x="0" y="0"/>
                  </a:moveTo>
                  <a:lnTo>
                    <a:pt x="1682013" y="0"/>
                  </a:lnTo>
                  <a:lnTo>
                    <a:pt x="1682013" y="1735977"/>
                  </a:lnTo>
                  <a:lnTo>
                    <a:pt x="0" y="1735977"/>
                  </a:lnTo>
                  <a:close/>
                </a:path>
              </a:pathLst>
            </a:custGeom>
            <a:solidFill>
              <a:srgbClr val="578E7E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682013" cy="17740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710362" y="665344"/>
            <a:ext cx="837962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2026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810639" y="666297"/>
            <a:ext cx="5746651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24"/>
              </a:lnSpc>
            </a:pPr>
            <a:r>
              <a:rPr lang="en-US" b="true" sz="2749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Universitas Muhammadiyah Jember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08032" y="9249383"/>
            <a:ext cx="418981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578E7E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09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30661" y="2365979"/>
            <a:ext cx="5131270" cy="111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8584"/>
              </a:lnSpc>
            </a:pPr>
            <a:r>
              <a:rPr lang="en-US" b="true" sz="7804">
                <a:solidFill>
                  <a:srgbClr val="3D3D3D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Conclusion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1252576" y="2818900"/>
            <a:ext cx="6304762" cy="5129967"/>
            <a:chOff x="0" y="0"/>
            <a:chExt cx="976773" cy="79476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976773" cy="794766"/>
            </a:xfrm>
            <a:custGeom>
              <a:avLst/>
              <a:gdLst/>
              <a:ahLst/>
              <a:cxnLst/>
              <a:rect r="r" b="b" t="t" l="l"/>
              <a:pathLst>
                <a:path h="794766" w="976773">
                  <a:moveTo>
                    <a:pt x="0" y="0"/>
                  </a:moveTo>
                  <a:lnTo>
                    <a:pt x="976773" y="0"/>
                  </a:lnTo>
                  <a:lnTo>
                    <a:pt x="976773" y="794766"/>
                  </a:lnTo>
                  <a:lnTo>
                    <a:pt x="0" y="794766"/>
                  </a:lnTo>
                  <a:close/>
                </a:path>
              </a:pathLst>
            </a:custGeom>
            <a:blipFill>
              <a:blip r:embed="rId2"/>
              <a:stretch>
                <a:fillRect l="0" t="-11450" r="0" b="-11450"/>
              </a:stretch>
            </a:blipFill>
          </p:spPr>
        </p:sp>
      </p:grpSp>
      <p:sp>
        <p:nvSpPr>
          <p:cNvPr name="TextBox 19" id="19"/>
          <p:cNvSpPr txBox="true"/>
          <p:nvPr/>
        </p:nvSpPr>
        <p:spPr>
          <a:xfrm rot="0">
            <a:off x="740469" y="3963165"/>
            <a:ext cx="9855146" cy="1396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67"/>
              </a:lnSpc>
            </a:pPr>
            <a:r>
              <a:rPr lang="en-US" sz="3334">
                <a:solidFill>
                  <a:srgbClr val="3D3D3D"/>
                </a:solidFill>
                <a:latin typeface="IBM Plex Sans"/>
                <a:ea typeface="IBM Plex Sans"/>
                <a:cs typeface="IBM Plex Sans"/>
                <a:sym typeface="IBM Plex Sans"/>
              </a:rPr>
              <a:t>Glossing and Gallery Walk help improve students’ vocabulary learning by making them more active and engaged in the learning process</a:t>
            </a:r>
          </a:p>
        </p:txBody>
      </p:sp>
    </p:spTree>
  </p:cSld>
  <p:clrMapOvr>
    <a:masterClrMapping/>
  </p:clrMapOvr>
  <p:transition spd="fast">
    <p:fade/>
  </p:transition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FFFA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97799" y="-1981899"/>
            <a:ext cx="5999546" cy="599954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952500" cap="sq">
              <a:solidFill>
                <a:srgbClr val="F5ECD5">
                  <a:alpha val="80000"/>
                </a:srgbClr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713996" y="8965278"/>
            <a:ext cx="4992839" cy="499283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809625" cap="sq">
              <a:solidFill>
                <a:srgbClr val="F5ECD5">
                  <a:alpha val="80000"/>
                </a:srgbClr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40469" y="4691365"/>
            <a:ext cx="8052463" cy="1679803"/>
            <a:chOff x="0" y="0"/>
            <a:chExt cx="1689559" cy="35245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689559" cy="352454"/>
            </a:xfrm>
            <a:custGeom>
              <a:avLst/>
              <a:gdLst/>
              <a:ahLst/>
              <a:cxnLst/>
              <a:rect r="r" b="b" t="t" l="l"/>
              <a:pathLst>
                <a:path h="352454" w="1689559">
                  <a:moveTo>
                    <a:pt x="0" y="0"/>
                  </a:moveTo>
                  <a:lnTo>
                    <a:pt x="1689559" y="0"/>
                  </a:lnTo>
                  <a:lnTo>
                    <a:pt x="1689559" y="352454"/>
                  </a:lnTo>
                  <a:lnTo>
                    <a:pt x="0" y="352454"/>
                  </a:lnTo>
                  <a:close/>
                </a:path>
              </a:pathLst>
            </a:custGeom>
            <a:solidFill>
              <a:srgbClr val="578E7E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1689559" cy="3905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29343" y="5305145"/>
            <a:ext cx="307555" cy="307555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E7E"/>
            </a:solidFill>
            <a:ln w="38100" cap="sq">
              <a:solidFill>
                <a:srgbClr val="F5ECD5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14" id="14"/>
          <p:cNvSpPr/>
          <p:nvPr/>
        </p:nvSpPr>
        <p:spPr>
          <a:xfrm>
            <a:off x="9138163" y="4691365"/>
            <a:ext cx="5837" cy="1581832"/>
          </a:xfrm>
          <a:prstGeom prst="line">
            <a:avLst/>
          </a:prstGeom>
          <a:ln cap="flat" w="28575">
            <a:solidFill>
              <a:srgbClr val="3D3D3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flipV="true">
            <a:off x="730661" y="1357578"/>
            <a:ext cx="16826678" cy="0"/>
          </a:xfrm>
          <a:prstGeom prst="line">
            <a:avLst/>
          </a:prstGeom>
          <a:ln cap="flat" w="28575">
            <a:solidFill>
              <a:srgbClr val="3D3D3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flipV="true">
            <a:off x="1549816" y="9428769"/>
            <a:ext cx="16007523" cy="0"/>
          </a:xfrm>
          <a:prstGeom prst="line">
            <a:avLst/>
          </a:prstGeom>
          <a:ln cap="flat" w="28575">
            <a:solidFill>
              <a:srgbClr val="3D3D3D"/>
            </a:solidFill>
            <a:prstDash val="solid"/>
            <a:headEnd type="diamond" len="lg" w="lg"/>
            <a:tailEnd type="none" len="sm" w="sm"/>
          </a:ln>
        </p:spPr>
      </p:sp>
      <p:sp>
        <p:nvSpPr>
          <p:cNvPr name="TextBox 17" id="17"/>
          <p:cNvSpPr txBox="true"/>
          <p:nvPr/>
        </p:nvSpPr>
        <p:spPr>
          <a:xfrm rot="0">
            <a:off x="730661" y="3074281"/>
            <a:ext cx="7309737" cy="111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8584"/>
              </a:lnSpc>
            </a:pPr>
            <a:r>
              <a:rPr lang="en-US" b="true" sz="7804">
                <a:solidFill>
                  <a:srgbClr val="3D3D3D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Recomendation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19349" y="4817911"/>
            <a:ext cx="5797770" cy="1455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06"/>
              </a:lnSpc>
            </a:pPr>
            <a:r>
              <a:rPr lang="en-US" b="true" sz="3460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Teachers are encouraged to use glossing and Gallery Walk in vocabulary learning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10362" y="665344"/>
            <a:ext cx="837962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2026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810639" y="666297"/>
            <a:ext cx="5746651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24"/>
              </a:lnSpc>
            </a:pPr>
            <a:r>
              <a:rPr lang="en-US" b="true" sz="2749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Universitas Muhammadiyah Jember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08032" y="9249383"/>
            <a:ext cx="418981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10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9504875" y="4691365"/>
            <a:ext cx="8052463" cy="1581832"/>
            <a:chOff x="0" y="0"/>
            <a:chExt cx="1689559" cy="33189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689559" cy="331898"/>
            </a:xfrm>
            <a:custGeom>
              <a:avLst/>
              <a:gdLst/>
              <a:ahLst/>
              <a:cxnLst/>
              <a:rect r="r" b="b" t="t" l="l"/>
              <a:pathLst>
                <a:path h="331898" w="1689559">
                  <a:moveTo>
                    <a:pt x="0" y="0"/>
                  </a:moveTo>
                  <a:lnTo>
                    <a:pt x="1689559" y="0"/>
                  </a:lnTo>
                  <a:lnTo>
                    <a:pt x="1689559" y="331898"/>
                  </a:lnTo>
                  <a:lnTo>
                    <a:pt x="0" y="331898"/>
                  </a:lnTo>
                  <a:close/>
                </a:path>
              </a:pathLst>
            </a:custGeom>
            <a:solidFill>
              <a:srgbClr val="578E7E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689559" cy="3699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012551" y="5377489"/>
            <a:ext cx="307555" cy="307555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E7E"/>
            </a:solidFill>
            <a:ln w="38100" cap="sq">
              <a:solidFill>
                <a:srgbClr val="F5ECD5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10603149" y="4963576"/>
            <a:ext cx="6467027" cy="9753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806"/>
              </a:lnSpc>
            </a:pPr>
            <a:r>
              <a:rPr lang="en-US" b="true" sz="3460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Use larger samples and longer duration in future studies</a:t>
            </a:r>
          </a:p>
        </p:txBody>
      </p:sp>
    </p:spTree>
  </p:cSld>
  <p:clrMapOvr>
    <a:masterClrMapping/>
  </p:clrMapOvr>
  <p:transition spd="fast">
    <p:fade/>
  </p:transition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578E7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97799" y="-1981899"/>
            <a:ext cx="5999546" cy="599954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952500" cap="sq">
              <a:solidFill>
                <a:srgbClr val="F5ECD5">
                  <a:alpha val="9804"/>
                </a:srgbClr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713996" y="8965278"/>
            <a:ext cx="4992839" cy="499283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809625" cap="sq">
              <a:solidFill>
                <a:srgbClr val="F5ECD5">
                  <a:alpha val="9804"/>
                </a:srgbClr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 flipV="true">
            <a:off x="730661" y="1357578"/>
            <a:ext cx="16826678" cy="0"/>
          </a:xfrm>
          <a:prstGeom prst="line">
            <a:avLst/>
          </a:prstGeom>
          <a:ln cap="flat" w="28575">
            <a:solidFill>
              <a:srgbClr val="F5ECD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flipV="true">
            <a:off x="1549816" y="9428769"/>
            <a:ext cx="16007523" cy="0"/>
          </a:xfrm>
          <a:prstGeom prst="line">
            <a:avLst/>
          </a:prstGeom>
          <a:ln cap="flat" w="28575">
            <a:solidFill>
              <a:srgbClr val="F5ECD5"/>
            </a:solidFill>
            <a:prstDash val="solid"/>
            <a:headEnd type="diamond" len="lg" w="lg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754540" y="4299601"/>
            <a:ext cx="5636776" cy="1241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9595"/>
              </a:lnSpc>
            </a:pPr>
            <a:r>
              <a:rPr lang="en-US" b="true" sz="8723">
                <a:solidFill>
                  <a:srgbClr val="FFFAE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Thank you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10362" y="665344"/>
            <a:ext cx="837962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2026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535722" y="666297"/>
            <a:ext cx="3021568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24"/>
              </a:lnSpc>
            </a:pPr>
            <a:r>
              <a:rPr lang="en-US" b="true" sz="2749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Borcelle University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08032" y="9249383"/>
            <a:ext cx="418981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FFFAEC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11</a:t>
            </a:r>
          </a:p>
        </p:txBody>
      </p:sp>
    </p:spTree>
  </p:cSld>
  <p:clrMapOvr>
    <a:masterClrMapping/>
  </p:clrMapOvr>
  <p:transition spd="slow">
    <p:cover dir="l"/>
  </p:transition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578E7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97799" y="-1981899"/>
            <a:ext cx="5999546" cy="599954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952500" cap="sq">
              <a:solidFill>
                <a:srgbClr val="F5ECD5">
                  <a:alpha val="9804"/>
                </a:srgbClr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713996" y="8965278"/>
            <a:ext cx="4992839" cy="499283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809625" cap="sq">
              <a:solidFill>
                <a:srgbClr val="F5ECD5">
                  <a:alpha val="9804"/>
                </a:srgbClr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 flipV="true">
            <a:off x="730661" y="1357578"/>
            <a:ext cx="16826678" cy="0"/>
          </a:xfrm>
          <a:prstGeom prst="line">
            <a:avLst/>
          </a:prstGeom>
          <a:ln cap="flat" w="28575">
            <a:solidFill>
              <a:srgbClr val="FFFAE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flipV="true">
            <a:off x="1549816" y="9428769"/>
            <a:ext cx="16007523" cy="0"/>
          </a:xfrm>
          <a:prstGeom prst="line">
            <a:avLst/>
          </a:prstGeom>
          <a:ln cap="flat" w="28575">
            <a:solidFill>
              <a:srgbClr val="FFFAEC"/>
            </a:solidFill>
            <a:prstDash val="solid"/>
            <a:headEnd type="diamond" len="lg" w="lg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730661" y="3639120"/>
            <a:ext cx="9799687" cy="987568"/>
            <a:chOff x="0" y="0"/>
            <a:chExt cx="2501081" cy="25204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501081" cy="252048"/>
            </a:xfrm>
            <a:custGeom>
              <a:avLst/>
              <a:gdLst/>
              <a:ahLst/>
              <a:cxnLst/>
              <a:rect r="r" b="b" t="t" l="l"/>
              <a:pathLst>
                <a:path h="252048" w="2501081">
                  <a:moveTo>
                    <a:pt x="0" y="0"/>
                  </a:moveTo>
                  <a:lnTo>
                    <a:pt x="2501081" y="0"/>
                  </a:lnTo>
                  <a:lnTo>
                    <a:pt x="2501081" y="252048"/>
                  </a:lnTo>
                  <a:lnTo>
                    <a:pt x="0" y="252048"/>
                  </a:lnTo>
                  <a:close/>
                </a:path>
              </a:pathLst>
            </a:custGeom>
            <a:solidFill>
              <a:srgbClr val="F5ECD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501081" cy="2901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08032" y="4921963"/>
            <a:ext cx="9822317" cy="987568"/>
            <a:chOff x="0" y="0"/>
            <a:chExt cx="2506856" cy="25204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506856" cy="252048"/>
            </a:xfrm>
            <a:custGeom>
              <a:avLst/>
              <a:gdLst/>
              <a:ahLst/>
              <a:cxnLst/>
              <a:rect r="r" b="b" t="t" l="l"/>
              <a:pathLst>
                <a:path h="252048" w="2506856">
                  <a:moveTo>
                    <a:pt x="0" y="0"/>
                  </a:moveTo>
                  <a:lnTo>
                    <a:pt x="2506856" y="0"/>
                  </a:lnTo>
                  <a:lnTo>
                    <a:pt x="2506856" y="252048"/>
                  </a:lnTo>
                  <a:lnTo>
                    <a:pt x="0" y="252048"/>
                  </a:lnTo>
                  <a:close/>
                </a:path>
              </a:pathLst>
            </a:custGeom>
            <a:solidFill>
              <a:srgbClr val="F5ECD5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506856" cy="2901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730661" y="6118755"/>
            <a:ext cx="9799687" cy="987568"/>
            <a:chOff x="0" y="0"/>
            <a:chExt cx="2501081" cy="252048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501081" cy="252048"/>
            </a:xfrm>
            <a:custGeom>
              <a:avLst/>
              <a:gdLst/>
              <a:ahLst/>
              <a:cxnLst/>
              <a:rect r="r" b="b" t="t" l="l"/>
              <a:pathLst>
                <a:path h="252048" w="2501081">
                  <a:moveTo>
                    <a:pt x="0" y="0"/>
                  </a:moveTo>
                  <a:lnTo>
                    <a:pt x="2501081" y="0"/>
                  </a:lnTo>
                  <a:lnTo>
                    <a:pt x="2501081" y="252048"/>
                  </a:lnTo>
                  <a:lnTo>
                    <a:pt x="0" y="252048"/>
                  </a:lnTo>
                  <a:close/>
                </a:path>
              </a:pathLst>
            </a:custGeom>
            <a:solidFill>
              <a:srgbClr val="F5ECD5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2501081" cy="2901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730661" y="7358572"/>
            <a:ext cx="9799687" cy="987568"/>
            <a:chOff x="0" y="0"/>
            <a:chExt cx="2501081" cy="25204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501081" cy="252048"/>
            </a:xfrm>
            <a:custGeom>
              <a:avLst/>
              <a:gdLst/>
              <a:ahLst/>
              <a:cxnLst/>
              <a:rect r="r" b="b" t="t" l="l"/>
              <a:pathLst>
                <a:path h="252048" w="2501081">
                  <a:moveTo>
                    <a:pt x="0" y="0"/>
                  </a:moveTo>
                  <a:lnTo>
                    <a:pt x="2501081" y="0"/>
                  </a:lnTo>
                  <a:lnTo>
                    <a:pt x="2501081" y="252048"/>
                  </a:lnTo>
                  <a:lnTo>
                    <a:pt x="0" y="252048"/>
                  </a:lnTo>
                  <a:close/>
                </a:path>
              </a:pathLst>
            </a:custGeom>
            <a:solidFill>
              <a:srgbClr val="F5ECD5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2501081" cy="2901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098940" y="4013849"/>
            <a:ext cx="252844" cy="252844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AEC"/>
            </a:solidFill>
            <a:ln w="38100" cap="sq">
              <a:solidFill>
                <a:srgbClr val="578E7E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710362" y="665344"/>
            <a:ext cx="837962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FFFAEC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2026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810639" y="666297"/>
            <a:ext cx="5746651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24"/>
              </a:lnSpc>
            </a:pPr>
            <a:r>
              <a:rPr lang="en-US" b="true" sz="2749">
                <a:solidFill>
                  <a:srgbClr val="FFFAEC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Universitas Muhammadiyah Jember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08032" y="9249383"/>
            <a:ext cx="418981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FFFAEC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02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08032" y="1632359"/>
            <a:ext cx="13095137" cy="111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8584"/>
              </a:lnSpc>
            </a:pPr>
            <a:r>
              <a:rPr lang="en-US" b="true" sz="7804">
                <a:solidFill>
                  <a:srgbClr val="FFFAE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Background of the Research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697251" y="3927541"/>
            <a:ext cx="7215684" cy="439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99"/>
              </a:lnSpc>
            </a:pPr>
            <a:r>
              <a:rPr lang="en-US" b="true" sz="3090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Low vocabulary mastery in EFL students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1101271" y="5253666"/>
            <a:ext cx="252844" cy="252844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AEC"/>
            </a:solidFill>
            <a:ln w="38100" cap="sq">
              <a:solidFill>
                <a:srgbClr val="578E7E"/>
              </a:solidFill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1548324" y="5165104"/>
            <a:ext cx="8830767" cy="439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99"/>
              </a:lnSpc>
            </a:pPr>
            <a:r>
              <a:rPr lang="en-US" b="true" sz="3090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Vocabulary learning often relies on memorization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101271" y="6493484"/>
            <a:ext cx="252844" cy="252844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AEC"/>
            </a:solidFill>
            <a:ln w="38100" cap="sq">
              <a:solidFill>
                <a:srgbClr val="578E7E"/>
              </a:soli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1699582" y="6407176"/>
            <a:ext cx="7290991" cy="439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99"/>
              </a:lnSpc>
            </a:pPr>
            <a:r>
              <a:rPr lang="en-US" b="true" sz="3090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Need for meaningful vocabulary learning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1103601" y="7733301"/>
            <a:ext cx="252844" cy="252844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AEC"/>
            </a:solidFill>
            <a:ln w="38100" cap="sq">
              <a:solidFill>
                <a:srgbClr val="578E7E"/>
              </a:solidFill>
              <a:prstDash val="solid"/>
              <a:miter/>
            </a:ln>
          </p:spPr>
        </p:sp>
        <p:sp>
          <p:nvSpPr>
            <p:cNvPr name="TextBox 40" id="4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41" id="41"/>
          <p:cNvSpPr txBox="true"/>
          <p:nvPr/>
        </p:nvSpPr>
        <p:spPr>
          <a:xfrm rot="0">
            <a:off x="1701912" y="7646993"/>
            <a:ext cx="6599039" cy="439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99"/>
              </a:lnSpc>
            </a:pPr>
            <a:r>
              <a:rPr lang="en-US" b="true" sz="3090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Glossing + Gallery Walk as a solution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6791513" y="3931340"/>
            <a:ext cx="471011" cy="439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399"/>
              </a:lnSpc>
            </a:pPr>
            <a:r>
              <a:rPr lang="en-US" sz="3090">
                <a:solidFill>
                  <a:srgbClr val="578E7E"/>
                </a:solidFill>
                <a:latin typeface="IBM Plex Sans"/>
                <a:ea typeface="IBM Plex Sans"/>
                <a:cs typeface="IBM Plex Sans"/>
                <a:sym typeface="IBM Plex Sans"/>
              </a:rPr>
              <a:t>07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6793844" y="5171157"/>
            <a:ext cx="471011" cy="439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399"/>
              </a:lnSpc>
            </a:pPr>
            <a:r>
              <a:rPr lang="en-US" sz="3090">
                <a:solidFill>
                  <a:srgbClr val="578E7E"/>
                </a:solidFill>
                <a:latin typeface="IBM Plex Sans"/>
                <a:ea typeface="IBM Plex Sans"/>
                <a:cs typeface="IBM Plex Sans"/>
                <a:sym typeface="IBM Plex Sans"/>
              </a:rPr>
              <a:t>08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6793844" y="6410974"/>
            <a:ext cx="471011" cy="439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399"/>
              </a:lnSpc>
            </a:pPr>
            <a:r>
              <a:rPr lang="en-US" sz="3090">
                <a:solidFill>
                  <a:srgbClr val="578E7E"/>
                </a:solidFill>
                <a:latin typeface="IBM Plex Sans"/>
                <a:ea typeface="IBM Plex Sans"/>
                <a:cs typeface="IBM Plex Sans"/>
                <a:sym typeface="IBM Plex Sans"/>
              </a:rPr>
              <a:t>09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6796174" y="7650792"/>
            <a:ext cx="471011" cy="439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399"/>
              </a:lnSpc>
            </a:pPr>
            <a:r>
              <a:rPr lang="en-US" sz="3090">
                <a:solidFill>
                  <a:srgbClr val="578E7E"/>
                </a:solidFill>
                <a:latin typeface="IBM Plex Sans"/>
                <a:ea typeface="IBM Plex Sans"/>
                <a:cs typeface="IBM Plex Sans"/>
                <a:sym typeface="IBM Plex Sans"/>
              </a:rPr>
              <a:t>10</a:t>
            </a:r>
          </a:p>
        </p:txBody>
      </p: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FFA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97799" y="-1981899"/>
            <a:ext cx="5999546" cy="599954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952500" cap="sq">
              <a:solidFill>
                <a:srgbClr val="F5ECD5">
                  <a:alpha val="80000"/>
                </a:srgbClr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713996" y="8965278"/>
            <a:ext cx="4992839" cy="499283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809625" cap="sq">
              <a:solidFill>
                <a:srgbClr val="F5ECD5">
                  <a:alpha val="80000"/>
                </a:srgbClr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 flipV="true">
            <a:off x="730661" y="1357578"/>
            <a:ext cx="16826678" cy="0"/>
          </a:xfrm>
          <a:prstGeom prst="line">
            <a:avLst/>
          </a:prstGeom>
          <a:ln cap="flat" w="28575">
            <a:solidFill>
              <a:srgbClr val="3D3D3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flipV="true">
            <a:off x="1549816" y="9428769"/>
            <a:ext cx="16007523" cy="0"/>
          </a:xfrm>
          <a:prstGeom prst="line">
            <a:avLst/>
          </a:prstGeom>
          <a:ln cap="flat" w="28575">
            <a:solidFill>
              <a:srgbClr val="3D3D3D"/>
            </a:solidFill>
            <a:prstDash val="solid"/>
            <a:headEnd type="diamond" len="lg" w="lg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710362" y="665344"/>
            <a:ext cx="837962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2026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535722" y="666297"/>
            <a:ext cx="3021568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24"/>
              </a:lnSpc>
            </a:pPr>
            <a:r>
              <a:rPr lang="en-US" b="true" sz="2749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Borcelle University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08032" y="9249383"/>
            <a:ext cx="418981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578E7E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03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740469" y="2142284"/>
            <a:ext cx="8147531" cy="831311"/>
            <a:chOff x="0" y="0"/>
            <a:chExt cx="2079417" cy="212168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079416" cy="212168"/>
            </a:xfrm>
            <a:custGeom>
              <a:avLst/>
              <a:gdLst/>
              <a:ahLst/>
              <a:cxnLst/>
              <a:rect r="r" b="b" t="t" l="l"/>
              <a:pathLst>
                <a:path h="212168" w="2079416">
                  <a:moveTo>
                    <a:pt x="0" y="0"/>
                  </a:moveTo>
                  <a:lnTo>
                    <a:pt x="2079416" y="0"/>
                  </a:lnTo>
                  <a:lnTo>
                    <a:pt x="2079416" y="212168"/>
                  </a:lnTo>
                  <a:lnTo>
                    <a:pt x="0" y="212168"/>
                  </a:lnTo>
                  <a:close/>
                </a:path>
              </a:pathLst>
            </a:custGeom>
            <a:solidFill>
              <a:srgbClr val="578E7E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079417" cy="250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549816" y="2347468"/>
            <a:ext cx="6830332" cy="449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459"/>
              </a:lnSpc>
            </a:pPr>
            <a:r>
              <a:rPr lang="en-US" b="true" sz="3145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Research</a:t>
            </a:r>
            <a:r>
              <a:rPr lang="en-US" b="true" sz="3145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 Problem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1000591" y="2431518"/>
            <a:ext cx="252844" cy="252844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E7E"/>
            </a:solidFill>
            <a:ln w="38100" cap="sq">
              <a:solidFill>
                <a:srgbClr val="F5ECD5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562893" y="2142284"/>
            <a:ext cx="7994397" cy="831311"/>
            <a:chOff x="0" y="0"/>
            <a:chExt cx="2040334" cy="21216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040334" cy="212168"/>
            </a:xfrm>
            <a:custGeom>
              <a:avLst/>
              <a:gdLst/>
              <a:ahLst/>
              <a:cxnLst/>
              <a:rect r="r" b="b" t="t" l="l"/>
              <a:pathLst>
                <a:path h="212168" w="2040334">
                  <a:moveTo>
                    <a:pt x="0" y="0"/>
                  </a:moveTo>
                  <a:lnTo>
                    <a:pt x="2040334" y="0"/>
                  </a:lnTo>
                  <a:lnTo>
                    <a:pt x="2040334" y="212168"/>
                  </a:lnTo>
                  <a:lnTo>
                    <a:pt x="0" y="212168"/>
                  </a:lnTo>
                  <a:close/>
                </a:path>
              </a:pathLst>
            </a:custGeom>
            <a:solidFill>
              <a:srgbClr val="578E7E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2040334" cy="250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3" id="23"/>
          <p:cNvSpPr txBox="true"/>
          <p:nvPr/>
        </p:nvSpPr>
        <p:spPr>
          <a:xfrm rot="0">
            <a:off x="10459027" y="2347468"/>
            <a:ext cx="3535660" cy="449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59"/>
              </a:lnSpc>
            </a:pPr>
            <a:r>
              <a:rPr lang="en-US" b="true" sz="3145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Research Objective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9881414" y="2431518"/>
            <a:ext cx="252844" cy="252844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E7E"/>
            </a:solidFill>
            <a:ln w="38100" cap="sq">
              <a:solidFill>
                <a:srgbClr val="F5ECD5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708032" y="3300629"/>
            <a:ext cx="8147531" cy="1267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sz="3052">
                <a:solidFill>
                  <a:srgbClr val="3D3D3D"/>
                </a:solidFill>
                <a:latin typeface="IBM Plex Sans"/>
                <a:ea typeface="IBM Plex Sans"/>
                <a:cs typeface="IBM Plex Sans"/>
                <a:sym typeface="IBM Plex Sans"/>
              </a:rPr>
              <a:t>How is glossing strategy supported by Gallery Walk implemented to enhance students’ incidental vocabulary acquisition?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9881414" y="3300629"/>
            <a:ext cx="7675876" cy="1267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sz="3052">
                <a:solidFill>
                  <a:srgbClr val="3D3D3D"/>
                </a:solidFill>
                <a:latin typeface="IBM Plex Sans"/>
                <a:ea typeface="IBM Plex Sans"/>
                <a:cs typeface="IBM Plex Sans"/>
                <a:sym typeface="IBM Plex Sans"/>
              </a:rPr>
              <a:t>To examine how the implementation of glossing and Gallery Walk improves students’ incidental vocabulary acquisition.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708032" y="5282495"/>
            <a:ext cx="8147531" cy="831311"/>
            <a:chOff x="0" y="0"/>
            <a:chExt cx="2079417" cy="21216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079416" cy="212168"/>
            </a:xfrm>
            <a:custGeom>
              <a:avLst/>
              <a:gdLst/>
              <a:ahLst/>
              <a:cxnLst/>
              <a:rect r="r" b="b" t="t" l="l"/>
              <a:pathLst>
                <a:path h="212168" w="2079416">
                  <a:moveTo>
                    <a:pt x="0" y="0"/>
                  </a:moveTo>
                  <a:lnTo>
                    <a:pt x="2079416" y="0"/>
                  </a:lnTo>
                  <a:lnTo>
                    <a:pt x="2079416" y="212168"/>
                  </a:lnTo>
                  <a:lnTo>
                    <a:pt x="0" y="212168"/>
                  </a:lnTo>
                  <a:close/>
                </a:path>
              </a:pathLst>
            </a:custGeom>
            <a:solidFill>
              <a:srgbClr val="578E7E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2079417" cy="250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1366631" y="5487679"/>
            <a:ext cx="6830332" cy="449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459"/>
              </a:lnSpc>
            </a:pPr>
            <a:r>
              <a:rPr lang="en-US" b="true" sz="3145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Novelty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914202" y="5592658"/>
            <a:ext cx="252844" cy="252844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E7E"/>
            </a:solidFill>
            <a:ln w="38100" cap="sq">
              <a:solidFill>
                <a:srgbClr val="F5ECD5"/>
              </a:solidFill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740469" y="6437656"/>
            <a:ext cx="8147531" cy="848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sz="3052">
                <a:solidFill>
                  <a:srgbClr val="3D3D3D"/>
                </a:solidFill>
                <a:latin typeface="IBM Plex Sans"/>
                <a:ea typeface="IBM Plex Sans"/>
                <a:cs typeface="IBM Plex Sans"/>
                <a:sym typeface="IBM Plex Sans"/>
              </a:rPr>
              <a:t>This study integrates glossing with Gallery Walk as an interctive learning activity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9486326" y="5282495"/>
            <a:ext cx="8147531" cy="831311"/>
            <a:chOff x="0" y="0"/>
            <a:chExt cx="2079417" cy="212168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2079416" cy="212168"/>
            </a:xfrm>
            <a:custGeom>
              <a:avLst/>
              <a:gdLst/>
              <a:ahLst/>
              <a:cxnLst/>
              <a:rect r="r" b="b" t="t" l="l"/>
              <a:pathLst>
                <a:path h="212168" w="2079416">
                  <a:moveTo>
                    <a:pt x="0" y="0"/>
                  </a:moveTo>
                  <a:lnTo>
                    <a:pt x="2079416" y="0"/>
                  </a:lnTo>
                  <a:lnTo>
                    <a:pt x="2079416" y="212168"/>
                  </a:lnTo>
                  <a:lnTo>
                    <a:pt x="0" y="212168"/>
                  </a:lnTo>
                  <a:close/>
                </a:path>
              </a:pathLst>
            </a:custGeom>
            <a:solidFill>
              <a:srgbClr val="578E7E"/>
            </a:solidFill>
          </p:spPr>
        </p:sp>
        <p:sp>
          <p:nvSpPr>
            <p:cNvPr name="TextBox 39" id="39"/>
            <p:cNvSpPr txBox="true"/>
            <p:nvPr/>
          </p:nvSpPr>
          <p:spPr>
            <a:xfrm>
              <a:off x="0" y="-38100"/>
              <a:ext cx="2079417" cy="250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0" id="40"/>
          <p:cNvSpPr txBox="true"/>
          <p:nvPr/>
        </p:nvSpPr>
        <p:spPr>
          <a:xfrm rot="0">
            <a:off x="10459027" y="5487679"/>
            <a:ext cx="6830332" cy="449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459"/>
              </a:lnSpc>
            </a:pPr>
            <a:r>
              <a:rPr lang="en-US" b="true" sz="3145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GAP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9881414" y="5592658"/>
            <a:ext cx="252844" cy="252844"/>
            <a:chOff x="0" y="0"/>
            <a:chExt cx="812800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E7E"/>
            </a:solidFill>
            <a:ln w="38100" cap="sq">
              <a:solidFill>
                <a:srgbClr val="F5ECD5"/>
              </a:solidFill>
              <a:prstDash val="solid"/>
              <a:miter/>
            </a:ln>
          </p:spPr>
        </p:sp>
        <p:sp>
          <p:nvSpPr>
            <p:cNvPr name="TextBox 43" id="4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9486326" y="6437656"/>
            <a:ext cx="8147531" cy="848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7"/>
              </a:lnSpc>
            </a:pPr>
            <a:r>
              <a:rPr lang="en-US" sz="3052">
                <a:solidFill>
                  <a:srgbClr val="3D3D3D"/>
                </a:solidFill>
                <a:latin typeface="IBM Plex Sans"/>
                <a:ea typeface="IBM Plex Sans"/>
                <a:cs typeface="IBM Plex Sans"/>
                <a:sym typeface="IBM Plex Sans"/>
              </a:rPr>
              <a:t>Previous studies mainly examined glossing as a stand-alone reading strategy</a:t>
            </a:r>
          </a:p>
        </p:txBody>
      </p:sp>
    </p:spTree>
  </p:cSld>
  <p:clrMapOvr>
    <a:masterClrMapping/>
  </p:clrMapOvr>
  <p:transition spd="fast">
    <p:cover dir="u"/>
  </p:transition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FFA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97799" y="-1981899"/>
            <a:ext cx="5999546" cy="599954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952500" cap="sq">
              <a:solidFill>
                <a:srgbClr val="F5ECD5">
                  <a:alpha val="80000"/>
                </a:srgbClr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713996" y="8965278"/>
            <a:ext cx="4992839" cy="499283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809625" cap="sq">
              <a:solidFill>
                <a:srgbClr val="F5ECD5">
                  <a:alpha val="80000"/>
                </a:srgbClr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 flipV="true">
            <a:off x="730661" y="1357578"/>
            <a:ext cx="16826678" cy="0"/>
          </a:xfrm>
          <a:prstGeom prst="line">
            <a:avLst/>
          </a:prstGeom>
          <a:ln cap="flat" w="28575">
            <a:solidFill>
              <a:srgbClr val="3D3D3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flipV="true">
            <a:off x="1549816" y="9428769"/>
            <a:ext cx="16007523" cy="0"/>
          </a:xfrm>
          <a:prstGeom prst="line">
            <a:avLst/>
          </a:prstGeom>
          <a:ln cap="flat" w="28575">
            <a:solidFill>
              <a:srgbClr val="3D3D3D"/>
            </a:solidFill>
            <a:prstDash val="solid"/>
            <a:headEnd type="diamond" len="lg" w="lg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710362" y="665344"/>
            <a:ext cx="837962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2026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810639" y="666297"/>
            <a:ext cx="5746651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24"/>
              </a:lnSpc>
            </a:pPr>
            <a:r>
              <a:rPr lang="en-US" b="true" sz="2749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Universitas Muhammadiyah Jember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08032" y="9249383"/>
            <a:ext cx="418981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578E7E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04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30661" y="2167060"/>
            <a:ext cx="8537890" cy="111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8584"/>
              </a:lnSpc>
            </a:pPr>
            <a:r>
              <a:rPr lang="en-US" b="true" sz="7804">
                <a:solidFill>
                  <a:srgbClr val="3D3D3D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Literature Review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740469" y="3784143"/>
            <a:ext cx="8147531" cy="831311"/>
            <a:chOff x="0" y="0"/>
            <a:chExt cx="2079417" cy="21216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079416" cy="212168"/>
            </a:xfrm>
            <a:custGeom>
              <a:avLst/>
              <a:gdLst/>
              <a:ahLst/>
              <a:cxnLst/>
              <a:rect r="r" b="b" t="t" l="l"/>
              <a:pathLst>
                <a:path h="212168" w="2079416">
                  <a:moveTo>
                    <a:pt x="0" y="0"/>
                  </a:moveTo>
                  <a:lnTo>
                    <a:pt x="2079416" y="0"/>
                  </a:lnTo>
                  <a:lnTo>
                    <a:pt x="2079416" y="212168"/>
                  </a:lnTo>
                  <a:lnTo>
                    <a:pt x="0" y="212168"/>
                  </a:lnTo>
                  <a:close/>
                </a:path>
              </a:pathLst>
            </a:custGeom>
            <a:solidFill>
              <a:srgbClr val="578E7E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2079417" cy="250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643370" y="4013014"/>
            <a:ext cx="5162327" cy="402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29"/>
              </a:lnSpc>
            </a:pPr>
            <a:r>
              <a:rPr lang="en-US" b="true" sz="2845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Incidental Vocabulary Learning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098940" y="4079418"/>
            <a:ext cx="252844" cy="252844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E7E"/>
            </a:solidFill>
            <a:ln w="38100" cap="sq">
              <a:solidFill>
                <a:srgbClr val="F5ECD5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21" id="21"/>
          <p:cNvSpPr/>
          <p:nvPr/>
        </p:nvSpPr>
        <p:spPr>
          <a:xfrm>
            <a:off x="9253331" y="3784143"/>
            <a:ext cx="0" cy="4911344"/>
          </a:xfrm>
          <a:prstGeom prst="line">
            <a:avLst/>
          </a:prstGeom>
          <a:ln cap="flat" w="28575">
            <a:solidFill>
              <a:srgbClr val="3D3D3D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2" id="22"/>
          <p:cNvGrpSpPr/>
          <p:nvPr/>
        </p:nvGrpSpPr>
        <p:grpSpPr>
          <a:xfrm rot="0">
            <a:off x="9562893" y="3784143"/>
            <a:ext cx="7994397" cy="831311"/>
            <a:chOff x="0" y="0"/>
            <a:chExt cx="2040334" cy="21216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040334" cy="212168"/>
            </a:xfrm>
            <a:custGeom>
              <a:avLst/>
              <a:gdLst/>
              <a:ahLst/>
              <a:cxnLst/>
              <a:rect r="r" b="b" t="t" l="l"/>
              <a:pathLst>
                <a:path h="212168" w="2040334">
                  <a:moveTo>
                    <a:pt x="0" y="0"/>
                  </a:moveTo>
                  <a:lnTo>
                    <a:pt x="2040334" y="0"/>
                  </a:lnTo>
                  <a:lnTo>
                    <a:pt x="2040334" y="212168"/>
                  </a:lnTo>
                  <a:lnTo>
                    <a:pt x="0" y="212168"/>
                  </a:lnTo>
                  <a:close/>
                </a:path>
              </a:pathLst>
            </a:custGeom>
            <a:solidFill>
              <a:srgbClr val="578E7E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2040334" cy="250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0465793" y="4013014"/>
            <a:ext cx="2900395" cy="402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29"/>
              </a:lnSpc>
            </a:pPr>
            <a:r>
              <a:rPr lang="en-US" b="true" sz="2845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Glossing Strategy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9921364" y="4079418"/>
            <a:ext cx="252844" cy="252844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E7E"/>
            </a:solidFill>
            <a:ln w="38100" cap="sq">
              <a:solidFill>
                <a:srgbClr val="F5ECD5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9562893" y="6287440"/>
            <a:ext cx="7994397" cy="831311"/>
            <a:chOff x="0" y="0"/>
            <a:chExt cx="2040334" cy="212168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040334" cy="212168"/>
            </a:xfrm>
            <a:custGeom>
              <a:avLst/>
              <a:gdLst/>
              <a:ahLst/>
              <a:cxnLst/>
              <a:rect r="r" b="b" t="t" l="l"/>
              <a:pathLst>
                <a:path h="212168" w="2040334">
                  <a:moveTo>
                    <a:pt x="0" y="0"/>
                  </a:moveTo>
                  <a:lnTo>
                    <a:pt x="2040334" y="0"/>
                  </a:lnTo>
                  <a:lnTo>
                    <a:pt x="2040334" y="212168"/>
                  </a:lnTo>
                  <a:lnTo>
                    <a:pt x="0" y="212168"/>
                  </a:lnTo>
                  <a:close/>
                </a:path>
              </a:pathLst>
            </a:custGeom>
            <a:solidFill>
              <a:srgbClr val="578E7E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2040334" cy="250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2" id="32"/>
          <p:cNvSpPr txBox="true"/>
          <p:nvPr/>
        </p:nvSpPr>
        <p:spPr>
          <a:xfrm rot="0">
            <a:off x="10465793" y="6516311"/>
            <a:ext cx="6868458" cy="402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29"/>
              </a:lnSpc>
            </a:pPr>
            <a:r>
              <a:rPr lang="en-US" b="true" sz="2845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Involvement Load Hypothesis Plus (ILH+)</a:t>
            </a:r>
          </a:p>
        </p:txBody>
      </p:sp>
      <p:grpSp>
        <p:nvGrpSpPr>
          <p:cNvPr name="Group 33" id="33"/>
          <p:cNvGrpSpPr/>
          <p:nvPr/>
        </p:nvGrpSpPr>
        <p:grpSpPr>
          <a:xfrm rot="0">
            <a:off x="9921364" y="6582715"/>
            <a:ext cx="252844" cy="252844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E7E"/>
            </a:solidFill>
            <a:ln w="38100" cap="sq">
              <a:solidFill>
                <a:srgbClr val="F5ECD5"/>
              </a:solidFill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9368990" y="4765144"/>
            <a:ext cx="7994397" cy="1090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2659" indent="-286330" lvl="1">
              <a:lnSpc>
                <a:spcPts val="2917"/>
              </a:lnSpc>
              <a:buFont typeface="Arial"/>
              <a:buChar char="•"/>
            </a:pPr>
            <a:r>
              <a:rPr lang="en-US" sz="2652">
                <a:solidFill>
                  <a:srgbClr val="3D3D3D"/>
                </a:solidFill>
                <a:latin typeface="IBM Plex Sans"/>
                <a:ea typeface="IBM Plex Sans"/>
                <a:cs typeface="IBM Plex Sans"/>
                <a:sym typeface="IBM Plex Sans"/>
              </a:rPr>
              <a:t>Glossing helps learners notice and understand unfamiliar vocabulary during reading (Yanagisawa, 2020).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562942" y="7411316"/>
            <a:ext cx="7994397" cy="1090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2659" indent="-286330" lvl="1">
              <a:lnSpc>
                <a:spcPts val="2917"/>
              </a:lnSpc>
              <a:buFont typeface="Arial"/>
              <a:buChar char="•"/>
            </a:pPr>
            <a:r>
              <a:rPr lang="en-US" sz="2652">
                <a:solidFill>
                  <a:srgbClr val="3D3D3D"/>
                </a:solidFill>
                <a:latin typeface="IBM Plex Sans"/>
                <a:ea typeface="IBM Plex Sans"/>
                <a:cs typeface="IBM Plex Sans"/>
                <a:sym typeface="IBM Plex Sans"/>
              </a:rPr>
              <a:t>Learning is more effective when students actively process and engage with vocabulary (Yanagisawa &amp; Webb, 2022).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30661" y="4765144"/>
            <a:ext cx="7994397" cy="1090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2659" indent="-286330" lvl="1">
              <a:lnSpc>
                <a:spcPts val="2917"/>
              </a:lnSpc>
              <a:buFont typeface="Arial"/>
              <a:buChar char="•"/>
            </a:pPr>
            <a:r>
              <a:rPr lang="en-US" sz="2652">
                <a:solidFill>
                  <a:srgbClr val="3D3D3D"/>
                </a:solidFill>
                <a:latin typeface="IBM Plex Sans"/>
                <a:ea typeface="IBM Plex Sans"/>
                <a:cs typeface="IBM Plex Sans"/>
                <a:sym typeface="IBM Plex Sans"/>
              </a:rPr>
              <a:t>Students acquire new words through meaningful exposure without direct memorization (Liu, 2015).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796237" y="6256155"/>
            <a:ext cx="8147531" cy="831311"/>
            <a:chOff x="0" y="0"/>
            <a:chExt cx="2079417" cy="212168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2079416" cy="212168"/>
            </a:xfrm>
            <a:custGeom>
              <a:avLst/>
              <a:gdLst/>
              <a:ahLst/>
              <a:cxnLst/>
              <a:rect r="r" b="b" t="t" l="l"/>
              <a:pathLst>
                <a:path h="212168" w="2079416">
                  <a:moveTo>
                    <a:pt x="0" y="0"/>
                  </a:moveTo>
                  <a:lnTo>
                    <a:pt x="2079416" y="0"/>
                  </a:lnTo>
                  <a:lnTo>
                    <a:pt x="2079416" y="212168"/>
                  </a:lnTo>
                  <a:lnTo>
                    <a:pt x="0" y="212168"/>
                  </a:lnTo>
                  <a:close/>
                </a:path>
              </a:pathLst>
            </a:custGeom>
            <a:solidFill>
              <a:srgbClr val="578E7E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2079417" cy="250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1643370" y="6433413"/>
            <a:ext cx="2102910" cy="402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29"/>
              </a:lnSpc>
            </a:pPr>
            <a:r>
              <a:rPr lang="en-US" b="true" sz="2845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Gallery Walk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1095251" y="6487736"/>
            <a:ext cx="252844" cy="252844"/>
            <a:chOff x="0" y="0"/>
            <a:chExt cx="812800" cy="8128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E7E"/>
            </a:solidFill>
            <a:ln w="38100" cap="sq">
              <a:solidFill>
                <a:srgbClr val="F5ECD5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46" id="46"/>
          <p:cNvSpPr txBox="true"/>
          <p:nvPr/>
        </p:nvSpPr>
        <p:spPr>
          <a:xfrm rot="0">
            <a:off x="872804" y="7411316"/>
            <a:ext cx="7994397" cy="1090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2659" indent="-286330" lvl="1">
              <a:lnSpc>
                <a:spcPts val="2917"/>
              </a:lnSpc>
              <a:buFont typeface="Arial"/>
              <a:buChar char="•"/>
            </a:pPr>
            <a:r>
              <a:rPr lang="en-US" sz="2652">
                <a:solidFill>
                  <a:srgbClr val="3D3D3D"/>
                </a:solidFill>
                <a:latin typeface="IBM Plex Sans"/>
                <a:ea typeface="IBM Plex Sans"/>
                <a:cs typeface="IBM Plex Sans"/>
                <a:sym typeface="IBM Plex Sans"/>
              </a:rPr>
              <a:t>Gallery Walk provides an interactive learning environment through movement and task-based activities (Bahtiar et al., 2020).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FFA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97799" y="-1981899"/>
            <a:ext cx="5999546" cy="599954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952500" cap="sq">
              <a:solidFill>
                <a:srgbClr val="F5ECD5">
                  <a:alpha val="80000"/>
                </a:srgbClr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713996" y="8965278"/>
            <a:ext cx="4992839" cy="499283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809625" cap="sq">
              <a:solidFill>
                <a:srgbClr val="F5ECD5">
                  <a:alpha val="80000"/>
                </a:srgbClr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 flipV="true">
            <a:off x="730661" y="1357578"/>
            <a:ext cx="16826678" cy="0"/>
          </a:xfrm>
          <a:prstGeom prst="line">
            <a:avLst/>
          </a:prstGeom>
          <a:ln cap="flat" w="28575">
            <a:solidFill>
              <a:srgbClr val="3D3D3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flipV="true">
            <a:off x="1549816" y="9428769"/>
            <a:ext cx="16007523" cy="0"/>
          </a:xfrm>
          <a:prstGeom prst="line">
            <a:avLst/>
          </a:prstGeom>
          <a:ln cap="flat" w="28575">
            <a:solidFill>
              <a:srgbClr val="3D3D3D"/>
            </a:solidFill>
            <a:prstDash val="solid"/>
            <a:headEnd type="diamond" len="lg" w="lg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710362" y="665344"/>
            <a:ext cx="837962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2026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810639" y="666297"/>
            <a:ext cx="5746651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24"/>
              </a:lnSpc>
            </a:pPr>
            <a:r>
              <a:rPr lang="en-US" b="true" sz="2749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Universitas Muhammadiyah Jember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08032" y="9249383"/>
            <a:ext cx="418981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578E7E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05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30661" y="1935199"/>
            <a:ext cx="8817389" cy="111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8584"/>
              </a:lnSpc>
            </a:pPr>
            <a:r>
              <a:rPr lang="en-US" b="true" sz="7804">
                <a:solidFill>
                  <a:srgbClr val="3D3D3D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Research Methods 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740469" y="3552283"/>
            <a:ext cx="5116468" cy="831311"/>
            <a:chOff x="0" y="0"/>
            <a:chExt cx="1305827" cy="21216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05827" cy="212168"/>
            </a:xfrm>
            <a:custGeom>
              <a:avLst/>
              <a:gdLst/>
              <a:ahLst/>
              <a:cxnLst/>
              <a:rect r="r" b="b" t="t" l="l"/>
              <a:pathLst>
                <a:path h="212168" w="1305827">
                  <a:moveTo>
                    <a:pt x="0" y="0"/>
                  </a:moveTo>
                  <a:lnTo>
                    <a:pt x="1305827" y="0"/>
                  </a:lnTo>
                  <a:lnTo>
                    <a:pt x="1305827" y="212168"/>
                  </a:lnTo>
                  <a:lnTo>
                    <a:pt x="0" y="212168"/>
                  </a:lnTo>
                  <a:close/>
                </a:path>
              </a:pathLst>
            </a:custGeom>
            <a:solidFill>
              <a:srgbClr val="578E7E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1305827" cy="250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469809" y="3787194"/>
            <a:ext cx="2843673" cy="402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29"/>
              </a:lnSpc>
            </a:pPr>
            <a:r>
              <a:rPr lang="en-US" b="true" sz="2845">
                <a:solidFill>
                  <a:srgbClr val="FFFAEC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Research Design 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993534" y="3847558"/>
            <a:ext cx="252844" cy="252844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E7E"/>
            </a:solidFill>
            <a:ln w="38100" cap="sq">
              <a:solidFill>
                <a:srgbClr val="F5ECD5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6590645" y="3552283"/>
            <a:ext cx="5116468" cy="831311"/>
            <a:chOff x="0" y="0"/>
            <a:chExt cx="1305827" cy="21216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305827" cy="212168"/>
            </a:xfrm>
            <a:custGeom>
              <a:avLst/>
              <a:gdLst/>
              <a:ahLst/>
              <a:cxnLst/>
              <a:rect r="r" b="b" t="t" l="l"/>
              <a:pathLst>
                <a:path h="212168" w="1305827">
                  <a:moveTo>
                    <a:pt x="0" y="0"/>
                  </a:moveTo>
                  <a:lnTo>
                    <a:pt x="1305827" y="0"/>
                  </a:lnTo>
                  <a:lnTo>
                    <a:pt x="1305827" y="212168"/>
                  </a:lnTo>
                  <a:lnTo>
                    <a:pt x="0" y="212168"/>
                  </a:lnTo>
                  <a:close/>
                </a:path>
              </a:pathLst>
            </a:custGeom>
            <a:solidFill>
              <a:srgbClr val="578E7E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1305827" cy="250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2440822" y="3552283"/>
            <a:ext cx="5116468" cy="831311"/>
            <a:chOff x="0" y="0"/>
            <a:chExt cx="1305827" cy="21216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305827" cy="212168"/>
            </a:xfrm>
            <a:custGeom>
              <a:avLst/>
              <a:gdLst/>
              <a:ahLst/>
              <a:cxnLst/>
              <a:rect r="r" b="b" t="t" l="l"/>
              <a:pathLst>
                <a:path h="212168" w="1305827">
                  <a:moveTo>
                    <a:pt x="0" y="0"/>
                  </a:moveTo>
                  <a:lnTo>
                    <a:pt x="1305827" y="0"/>
                  </a:lnTo>
                  <a:lnTo>
                    <a:pt x="1305827" y="212168"/>
                  </a:lnTo>
                  <a:lnTo>
                    <a:pt x="0" y="212168"/>
                  </a:lnTo>
                  <a:close/>
                </a:path>
              </a:pathLst>
            </a:custGeom>
            <a:solidFill>
              <a:srgbClr val="578E7E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1305827" cy="250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27" id="27"/>
          <p:cNvSpPr/>
          <p:nvPr/>
        </p:nvSpPr>
        <p:spPr>
          <a:xfrm>
            <a:off x="6223792" y="3552283"/>
            <a:ext cx="0" cy="4875719"/>
          </a:xfrm>
          <a:prstGeom prst="line">
            <a:avLst/>
          </a:prstGeom>
          <a:ln cap="flat" w="28575">
            <a:solidFill>
              <a:srgbClr val="3D3D3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8" id="28"/>
          <p:cNvSpPr/>
          <p:nvPr/>
        </p:nvSpPr>
        <p:spPr>
          <a:xfrm>
            <a:off x="12073826" y="3552283"/>
            <a:ext cx="0" cy="4875719"/>
          </a:xfrm>
          <a:prstGeom prst="line">
            <a:avLst/>
          </a:prstGeom>
          <a:ln cap="flat" w="28575">
            <a:solidFill>
              <a:srgbClr val="3D3D3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9" id="29"/>
          <p:cNvSpPr txBox="true"/>
          <p:nvPr/>
        </p:nvSpPr>
        <p:spPr>
          <a:xfrm rot="0">
            <a:off x="7319335" y="3787194"/>
            <a:ext cx="2003258" cy="402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29"/>
              </a:lnSpc>
            </a:pPr>
            <a:r>
              <a:rPr lang="en-US" b="true" sz="2845">
                <a:solidFill>
                  <a:srgbClr val="FFFAEC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Participants</a:t>
            </a:r>
          </a:p>
        </p:txBody>
      </p:sp>
      <p:grpSp>
        <p:nvGrpSpPr>
          <p:cNvPr name="Group 30" id="30"/>
          <p:cNvGrpSpPr/>
          <p:nvPr/>
        </p:nvGrpSpPr>
        <p:grpSpPr>
          <a:xfrm rot="0">
            <a:off x="6843711" y="3847558"/>
            <a:ext cx="252844" cy="252844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E7E"/>
            </a:solidFill>
            <a:ln w="38100" cap="sq">
              <a:solidFill>
                <a:srgbClr val="F5ECD5"/>
              </a:solidFill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13201228" y="3793235"/>
            <a:ext cx="2057788" cy="402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29"/>
              </a:lnSpc>
            </a:pPr>
            <a:r>
              <a:rPr lang="en-US" b="true" sz="2845">
                <a:solidFill>
                  <a:srgbClr val="FFFAEC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Instruments</a:t>
            </a:r>
          </a:p>
        </p:txBody>
      </p:sp>
      <p:grpSp>
        <p:nvGrpSpPr>
          <p:cNvPr name="Group 34" id="34"/>
          <p:cNvGrpSpPr/>
          <p:nvPr/>
        </p:nvGrpSpPr>
        <p:grpSpPr>
          <a:xfrm rot="0">
            <a:off x="12693887" y="3853599"/>
            <a:ext cx="252844" cy="252844"/>
            <a:chOff x="0" y="0"/>
            <a:chExt cx="812800" cy="8128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E7E"/>
            </a:solidFill>
            <a:ln w="38100" cap="sq">
              <a:solidFill>
                <a:srgbClr val="F5ECD5"/>
              </a:solidFill>
              <a:prstDash val="solid"/>
              <a:miter/>
            </a:ln>
          </p:spPr>
        </p:sp>
        <p:sp>
          <p:nvSpPr>
            <p:cNvPr name="TextBox 36" id="36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7" id="37"/>
          <p:cNvSpPr txBox="true"/>
          <p:nvPr/>
        </p:nvSpPr>
        <p:spPr>
          <a:xfrm rot="0">
            <a:off x="708032" y="4638562"/>
            <a:ext cx="5116468" cy="1452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2659" indent="-286330" lvl="1">
              <a:lnSpc>
                <a:spcPts val="2917"/>
              </a:lnSpc>
              <a:buFont typeface="Arial"/>
              <a:buChar char="•"/>
            </a:pPr>
            <a:r>
              <a:rPr lang="en-US" sz="2652">
                <a:solidFill>
                  <a:srgbClr val="3D3D3D"/>
                </a:solidFill>
                <a:latin typeface="IBM Plex Sans"/>
                <a:ea typeface="IBM Plex Sans"/>
                <a:cs typeface="IBM Plex Sans"/>
                <a:sym typeface="IBM Plex Sans"/>
              </a:rPr>
              <a:t>CAR (Classroom Action Research)</a:t>
            </a:r>
          </a:p>
          <a:p>
            <a:pPr algn="l" marL="572659" indent="-286330" lvl="1">
              <a:lnSpc>
                <a:spcPts val="2917"/>
              </a:lnSpc>
              <a:buFont typeface="Arial"/>
              <a:buChar char="•"/>
            </a:pPr>
            <a:r>
              <a:rPr lang="en-US" sz="2652">
                <a:solidFill>
                  <a:srgbClr val="3D3D3D"/>
                </a:solidFill>
                <a:latin typeface="IBM Plex Sans"/>
                <a:ea typeface="IBM Plex Sans"/>
                <a:cs typeface="IBM Plex Sans"/>
                <a:sym typeface="IBM Plex Sans"/>
              </a:rPr>
              <a:t>Kemmis &amp; McTaggart model</a:t>
            </a:r>
          </a:p>
          <a:p>
            <a:pPr algn="l" marL="572659" indent="-286330" lvl="1">
              <a:lnSpc>
                <a:spcPts val="2917"/>
              </a:lnSpc>
              <a:buFont typeface="Arial"/>
              <a:buChar char="•"/>
            </a:pPr>
            <a:r>
              <a:rPr lang="en-US" sz="2652">
                <a:solidFill>
                  <a:srgbClr val="3D3D3D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Conducted in two cycles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12440870" y="4697919"/>
            <a:ext cx="5116468" cy="1090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2659" indent="-286330" lvl="1">
              <a:lnSpc>
                <a:spcPts val="2917"/>
              </a:lnSpc>
              <a:buFont typeface="Arial"/>
              <a:buChar char="•"/>
            </a:pPr>
            <a:r>
              <a:rPr lang="en-US" sz="2652">
                <a:solidFill>
                  <a:srgbClr val="3D3D3D"/>
                </a:solidFill>
                <a:latin typeface="IBM Plex Sans"/>
                <a:ea typeface="IBM Plex Sans"/>
                <a:cs typeface="IBM Plex Sans"/>
                <a:sym typeface="IBM Plex Sans"/>
              </a:rPr>
              <a:t>Vocabulary test (pre-test &amp; post-test)</a:t>
            </a:r>
          </a:p>
          <a:p>
            <a:pPr algn="l" marL="572659" indent="-286330" lvl="1">
              <a:lnSpc>
                <a:spcPts val="2917"/>
              </a:lnSpc>
              <a:buFont typeface="Arial"/>
              <a:buChar char="•"/>
            </a:pPr>
            <a:r>
              <a:rPr lang="en-US" sz="2652">
                <a:solidFill>
                  <a:srgbClr val="3D3D3D"/>
                </a:solidFill>
                <a:latin typeface="IBM Plex Sans"/>
                <a:ea typeface="IBM Plex Sans"/>
                <a:cs typeface="IBM Plex Sans"/>
                <a:sym typeface="IBM Plex Sans"/>
              </a:rPr>
              <a:t>Observation checklist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6694171" y="7132733"/>
            <a:ext cx="5116468" cy="1814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2659" indent="-286330" lvl="1">
              <a:lnSpc>
                <a:spcPts val="2917"/>
              </a:lnSpc>
              <a:buFont typeface="Arial"/>
              <a:buChar char="•"/>
            </a:pPr>
            <a:r>
              <a:rPr lang="en-US" sz="2652">
                <a:solidFill>
                  <a:srgbClr val="3D3D3D"/>
                </a:solidFill>
                <a:latin typeface="IBM Plex Sans"/>
                <a:ea typeface="IBM Plex Sans"/>
                <a:cs typeface="IBM Plex Sans"/>
                <a:sym typeface="IBM Plex Sans"/>
              </a:rPr>
              <a:t>Quantitative: mean score &amp; percentage</a:t>
            </a:r>
          </a:p>
          <a:p>
            <a:pPr algn="l" marL="572659" indent="-286330" lvl="1">
              <a:lnSpc>
                <a:spcPts val="2917"/>
              </a:lnSpc>
              <a:buFont typeface="Arial"/>
              <a:buChar char="•"/>
            </a:pPr>
            <a:r>
              <a:rPr lang="en-US" sz="2652">
                <a:solidFill>
                  <a:srgbClr val="3D3D3D"/>
                </a:solidFill>
                <a:latin typeface="IBM Plex Sans"/>
                <a:ea typeface="IBM Plex Sans"/>
                <a:cs typeface="IBM Plex Sans"/>
                <a:sym typeface="IBM Plex Sans"/>
              </a:rPr>
              <a:t>Qualitative: students’ engagement and participation</a:t>
            </a:r>
          </a:p>
          <a:p>
            <a:pPr algn="l">
              <a:lnSpc>
                <a:spcPts val="2917"/>
              </a:lnSpc>
            </a:pPr>
          </a:p>
        </p:txBody>
      </p:sp>
      <p:sp>
        <p:nvSpPr>
          <p:cNvPr name="TextBox 40" id="40"/>
          <p:cNvSpPr txBox="true"/>
          <p:nvPr/>
        </p:nvSpPr>
        <p:spPr>
          <a:xfrm rot="0">
            <a:off x="6694171" y="4638562"/>
            <a:ext cx="5116468" cy="1090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72659" indent="-286330" lvl="1">
              <a:lnSpc>
                <a:spcPts val="2917"/>
              </a:lnSpc>
              <a:buFont typeface="Arial"/>
              <a:buChar char="•"/>
            </a:pPr>
            <a:r>
              <a:rPr lang="en-US" sz="2652">
                <a:solidFill>
                  <a:srgbClr val="3D3D3D"/>
                </a:solidFill>
                <a:latin typeface="IBM Plex Sans"/>
                <a:ea typeface="IBM Plex Sans"/>
                <a:cs typeface="IBM Plex Sans"/>
                <a:sym typeface="IBM Plex Sans"/>
              </a:rPr>
              <a:t>10 eleventh-grade students</a:t>
            </a:r>
          </a:p>
          <a:p>
            <a:pPr algn="l" marL="572659" indent="-286330" lvl="1">
              <a:lnSpc>
                <a:spcPts val="2917"/>
              </a:lnSpc>
              <a:buFont typeface="Arial"/>
              <a:buChar char="•"/>
            </a:pPr>
            <a:r>
              <a:rPr lang="en-US" sz="2652">
                <a:solidFill>
                  <a:srgbClr val="3D3D3D"/>
                </a:solidFill>
                <a:latin typeface="IBM Plex Sans"/>
                <a:ea typeface="IBM Plex Sans"/>
                <a:cs typeface="IBM Plex Sans"/>
                <a:sym typeface="IBM Plex Sans"/>
              </a:rPr>
              <a:t>SMA Muhammadiyah 1 Rambipuji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6595557" y="6044247"/>
            <a:ext cx="5116468" cy="831311"/>
            <a:chOff x="0" y="0"/>
            <a:chExt cx="1305827" cy="212168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305827" cy="212168"/>
            </a:xfrm>
            <a:custGeom>
              <a:avLst/>
              <a:gdLst/>
              <a:ahLst/>
              <a:cxnLst/>
              <a:rect r="r" b="b" t="t" l="l"/>
              <a:pathLst>
                <a:path h="212168" w="1305827">
                  <a:moveTo>
                    <a:pt x="0" y="0"/>
                  </a:moveTo>
                  <a:lnTo>
                    <a:pt x="1305827" y="0"/>
                  </a:lnTo>
                  <a:lnTo>
                    <a:pt x="1305827" y="212168"/>
                  </a:lnTo>
                  <a:lnTo>
                    <a:pt x="0" y="212168"/>
                  </a:lnTo>
                  <a:close/>
                </a:path>
              </a:pathLst>
            </a:custGeom>
            <a:solidFill>
              <a:srgbClr val="578E7E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1305827" cy="250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7319335" y="6262922"/>
            <a:ext cx="3021420" cy="402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29"/>
              </a:lnSpc>
            </a:pPr>
            <a:r>
              <a:rPr lang="en-US" b="true" sz="2845">
                <a:solidFill>
                  <a:srgbClr val="FFFAEC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Research Analysis</a:t>
            </a:r>
          </a:p>
        </p:txBody>
      </p:sp>
      <p:grpSp>
        <p:nvGrpSpPr>
          <p:cNvPr name="Group 45" id="45"/>
          <p:cNvGrpSpPr/>
          <p:nvPr/>
        </p:nvGrpSpPr>
        <p:grpSpPr>
          <a:xfrm rot="0">
            <a:off x="6843711" y="6333480"/>
            <a:ext cx="252844" cy="252844"/>
            <a:chOff x="0" y="0"/>
            <a:chExt cx="812800" cy="8128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E7E"/>
            </a:solidFill>
            <a:ln w="38100" cap="sq">
              <a:solidFill>
                <a:srgbClr val="F5ECD5"/>
              </a:solidFill>
              <a:prstDash val="solid"/>
              <a:miter/>
            </a:ln>
          </p:spPr>
        </p:sp>
        <p:sp>
          <p:nvSpPr>
            <p:cNvPr name="TextBox 47" id="4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78E7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97799" y="-1981899"/>
            <a:ext cx="5999546" cy="599954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952500" cap="sq">
              <a:solidFill>
                <a:srgbClr val="F5ECD5">
                  <a:alpha val="9804"/>
                </a:srgbClr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713996" y="8965278"/>
            <a:ext cx="4992839" cy="499283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809625" cap="sq">
              <a:solidFill>
                <a:srgbClr val="F5ECD5">
                  <a:alpha val="9804"/>
                </a:srgbClr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 flipV="true">
            <a:off x="730661" y="1357578"/>
            <a:ext cx="16826678" cy="0"/>
          </a:xfrm>
          <a:prstGeom prst="line">
            <a:avLst/>
          </a:prstGeom>
          <a:ln cap="flat" w="28575">
            <a:solidFill>
              <a:srgbClr val="F5ECD5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flipV="true">
            <a:off x="1549816" y="9428769"/>
            <a:ext cx="16007523" cy="0"/>
          </a:xfrm>
          <a:prstGeom prst="line">
            <a:avLst/>
          </a:prstGeom>
          <a:ln cap="flat" w="28575">
            <a:solidFill>
              <a:srgbClr val="F5ECD5"/>
            </a:solidFill>
            <a:prstDash val="solid"/>
            <a:headEnd type="diamond" len="lg" w="lg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12713996" y="2088239"/>
            <a:ext cx="6386393" cy="6591289"/>
            <a:chOff x="0" y="0"/>
            <a:chExt cx="1682013" cy="173597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682013" cy="1735977"/>
            </a:xfrm>
            <a:custGeom>
              <a:avLst/>
              <a:gdLst/>
              <a:ahLst/>
              <a:cxnLst/>
              <a:rect r="r" b="b" t="t" l="l"/>
              <a:pathLst>
                <a:path h="1735977" w="1682013">
                  <a:moveTo>
                    <a:pt x="0" y="0"/>
                  </a:moveTo>
                  <a:lnTo>
                    <a:pt x="1682013" y="0"/>
                  </a:lnTo>
                  <a:lnTo>
                    <a:pt x="1682013" y="1735977"/>
                  </a:lnTo>
                  <a:lnTo>
                    <a:pt x="0" y="1735977"/>
                  </a:lnTo>
                  <a:close/>
                </a:path>
              </a:pathLst>
            </a:custGeom>
            <a:solidFill>
              <a:srgbClr val="F5ECD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1682013" cy="17740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1716835" y="2338376"/>
            <a:ext cx="5494683" cy="5640502"/>
            <a:chOff x="0" y="0"/>
            <a:chExt cx="774220" cy="79476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74220" cy="794766"/>
            </a:xfrm>
            <a:custGeom>
              <a:avLst/>
              <a:gdLst/>
              <a:ahLst/>
              <a:cxnLst/>
              <a:rect r="r" b="b" t="t" l="l"/>
              <a:pathLst>
                <a:path h="794766" w="774220">
                  <a:moveTo>
                    <a:pt x="0" y="0"/>
                  </a:moveTo>
                  <a:lnTo>
                    <a:pt x="774220" y="0"/>
                  </a:lnTo>
                  <a:lnTo>
                    <a:pt x="774220" y="794766"/>
                  </a:lnTo>
                  <a:lnTo>
                    <a:pt x="0" y="794766"/>
                  </a:lnTo>
                  <a:close/>
                </a:path>
              </a:pathLst>
            </a:custGeom>
            <a:blipFill>
              <a:blip r:embed="rId2"/>
              <a:stretch>
                <a:fillRect l="-2726" t="0" r="-2726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588315" y="3275598"/>
            <a:ext cx="2623607" cy="1630503"/>
            <a:chOff x="0" y="0"/>
            <a:chExt cx="653929" cy="4064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55313" y="0"/>
              <a:ext cx="559503" cy="406400"/>
            </a:xfrm>
            <a:custGeom>
              <a:avLst/>
              <a:gdLst/>
              <a:ahLst/>
              <a:cxnLst/>
              <a:rect r="r" b="b" t="t" l="l"/>
              <a:pathLst>
                <a:path h="406400" w="559503">
                  <a:moveTo>
                    <a:pt x="39115" y="0"/>
                  </a:moveTo>
                  <a:lnTo>
                    <a:pt x="300989" y="0"/>
                  </a:lnTo>
                  <a:cubicBezTo>
                    <a:pt x="361450" y="0"/>
                    <a:pt x="419434" y="24018"/>
                    <a:pt x="462187" y="66771"/>
                  </a:cubicBezTo>
                  <a:lnTo>
                    <a:pt x="531846" y="136429"/>
                  </a:lnTo>
                  <a:cubicBezTo>
                    <a:pt x="549554" y="154138"/>
                    <a:pt x="559503" y="178156"/>
                    <a:pt x="559503" y="203200"/>
                  </a:cubicBezTo>
                  <a:cubicBezTo>
                    <a:pt x="559503" y="228244"/>
                    <a:pt x="549554" y="252262"/>
                    <a:pt x="531846" y="269971"/>
                  </a:cubicBezTo>
                  <a:lnTo>
                    <a:pt x="462187" y="339629"/>
                  </a:lnTo>
                  <a:cubicBezTo>
                    <a:pt x="419434" y="382382"/>
                    <a:pt x="361450" y="406400"/>
                    <a:pt x="300989" y="406400"/>
                  </a:cubicBezTo>
                  <a:lnTo>
                    <a:pt x="39115" y="406400"/>
                  </a:lnTo>
                  <a:cubicBezTo>
                    <a:pt x="23295" y="406400"/>
                    <a:pt x="9033" y="396870"/>
                    <a:pt x="2979" y="382255"/>
                  </a:cubicBezTo>
                  <a:cubicBezTo>
                    <a:pt x="-3075" y="367639"/>
                    <a:pt x="271" y="350816"/>
                    <a:pt x="11458" y="339629"/>
                  </a:cubicBezTo>
                  <a:lnTo>
                    <a:pt x="81116" y="269971"/>
                  </a:lnTo>
                  <a:cubicBezTo>
                    <a:pt x="98825" y="252262"/>
                    <a:pt x="108774" y="228244"/>
                    <a:pt x="108774" y="203200"/>
                  </a:cubicBezTo>
                  <a:cubicBezTo>
                    <a:pt x="108774" y="178156"/>
                    <a:pt x="98825" y="154138"/>
                    <a:pt x="81116" y="136429"/>
                  </a:cubicBezTo>
                  <a:lnTo>
                    <a:pt x="11458" y="66771"/>
                  </a:lnTo>
                  <a:cubicBezTo>
                    <a:pt x="271" y="55584"/>
                    <a:pt x="-3075" y="38761"/>
                    <a:pt x="2979" y="24145"/>
                  </a:cubicBezTo>
                  <a:cubicBezTo>
                    <a:pt x="9033" y="9530"/>
                    <a:pt x="23295" y="0"/>
                    <a:pt x="39115" y="0"/>
                  </a:cubicBezTo>
                  <a:close/>
                </a:path>
              </a:pathLst>
            </a:custGeom>
            <a:solidFill>
              <a:srgbClr val="FFFAEC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77800" y="-38100"/>
              <a:ext cx="399929" cy="444500"/>
            </a:xfrm>
            <a:prstGeom prst="rect">
              <a:avLst/>
            </a:prstGeom>
          </p:spPr>
          <p:txBody>
            <a:bodyPr anchor="ctr" rtlCol="false" tIns="53273" lIns="53273" bIns="53273" rIns="53273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2670978" y="3239505"/>
            <a:ext cx="2623607" cy="1630503"/>
            <a:chOff x="0" y="0"/>
            <a:chExt cx="653929" cy="4064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55313" y="0"/>
              <a:ext cx="559503" cy="406400"/>
            </a:xfrm>
            <a:custGeom>
              <a:avLst/>
              <a:gdLst/>
              <a:ahLst/>
              <a:cxnLst/>
              <a:rect r="r" b="b" t="t" l="l"/>
              <a:pathLst>
                <a:path h="406400" w="559503">
                  <a:moveTo>
                    <a:pt x="39115" y="0"/>
                  </a:moveTo>
                  <a:lnTo>
                    <a:pt x="300989" y="0"/>
                  </a:lnTo>
                  <a:cubicBezTo>
                    <a:pt x="361450" y="0"/>
                    <a:pt x="419434" y="24018"/>
                    <a:pt x="462187" y="66771"/>
                  </a:cubicBezTo>
                  <a:lnTo>
                    <a:pt x="531846" y="136429"/>
                  </a:lnTo>
                  <a:cubicBezTo>
                    <a:pt x="549554" y="154138"/>
                    <a:pt x="559503" y="178156"/>
                    <a:pt x="559503" y="203200"/>
                  </a:cubicBezTo>
                  <a:cubicBezTo>
                    <a:pt x="559503" y="228244"/>
                    <a:pt x="549554" y="252262"/>
                    <a:pt x="531846" y="269971"/>
                  </a:cubicBezTo>
                  <a:lnTo>
                    <a:pt x="462187" y="339629"/>
                  </a:lnTo>
                  <a:cubicBezTo>
                    <a:pt x="419434" y="382382"/>
                    <a:pt x="361450" y="406400"/>
                    <a:pt x="300989" y="406400"/>
                  </a:cubicBezTo>
                  <a:lnTo>
                    <a:pt x="39115" y="406400"/>
                  </a:lnTo>
                  <a:cubicBezTo>
                    <a:pt x="23295" y="406400"/>
                    <a:pt x="9033" y="396870"/>
                    <a:pt x="2979" y="382255"/>
                  </a:cubicBezTo>
                  <a:cubicBezTo>
                    <a:pt x="-3075" y="367639"/>
                    <a:pt x="271" y="350816"/>
                    <a:pt x="11458" y="339629"/>
                  </a:cubicBezTo>
                  <a:lnTo>
                    <a:pt x="81116" y="269971"/>
                  </a:lnTo>
                  <a:cubicBezTo>
                    <a:pt x="98825" y="252262"/>
                    <a:pt x="108774" y="228244"/>
                    <a:pt x="108774" y="203200"/>
                  </a:cubicBezTo>
                  <a:cubicBezTo>
                    <a:pt x="108774" y="178156"/>
                    <a:pt x="98825" y="154138"/>
                    <a:pt x="81116" y="136429"/>
                  </a:cubicBezTo>
                  <a:lnTo>
                    <a:pt x="11458" y="66771"/>
                  </a:lnTo>
                  <a:cubicBezTo>
                    <a:pt x="271" y="55584"/>
                    <a:pt x="-3075" y="38761"/>
                    <a:pt x="2979" y="24145"/>
                  </a:cubicBezTo>
                  <a:cubicBezTo>
                    <a:pt x="9033" y="9530"/>
                    <a:pt x="23295" y="0"/>
                    <a:pt x="39115" y="0"/>
                  </a:cubicBezTo>
                  <a:close/>
                </a:path>
              </a:pathLst>
            </a:custGeom>
            <a:solidFill>
              <a:srgbClr val="FFFAEC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177800" y="-38100"/>
              <a:ext cx="399929" cy="444500"/>
            </a:xfrm>
            <a:prstGeom prst="rect">
              <a:avLst/>
            </a:prstGeom>
          </p:spPr>
          <p:txBody>
            <a:bodyPr anchor="ctr" rtlCol="false" tIns="53273" lIns="53273" bIns="53273" rIns="53273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797385" y="3221312"/>
            <a:ext cx="2623607" cy="1630503"/>
            <a:chOff x="0" y="0"/>
            <a:chExt cx="653929" cy="4064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55313" y="0"/>
              <a:ext cx="559503" cy="406400"/>
            </a:xfrm>
            <a:custGeom>
              <a:avLst/>
              <a:gdLst/>
              <a:ahLst/>
              <a:cxnLst/>
              <a:rect r="r" b="b" t="t" l="l"/>
              <a:pathLst>
                <a:path h="406400" w="559503">
                  <a:moveTo>
                    <a:pt x="39115" y="0"/>
                  </a:moveTo>
                  <a:lnTo>
                    <a:pt x="300989" y="0"/>
                  </a:lnTo>
                  <a:cubicBezTo>
                    <a:pt x="361450" y="0"/>
                    <a:pt x="419434" y="24018"/>
                    <a:pt x="462187" y="66771"/>
                  </a:cubicBezTo>
                  <a:lnTo>
                    <a:pt x="531846" y="136429"/>
                  </a:lnTo>
                  <a:cubicBezTo>
                    <a:pt x="549554" y="154138"/>
                    <a:pt x="559503" y="178156"/>
                    <a:pt x="559503" y="203200"/>
                  </a:cubicBezTo>
                  <a:cubicBezTo>
                    <a:pt x="559503" y="228244"/>
                    <a:pt x="549554" y="252262"/>
                    <a:pt x="531846" y="269971"/>
                  </a:cubicBezTo>
                  <a:lnTo>
                    <a:pt x="462187" y="339629"/>
                  </a:lnTo>
                  <a:cubicBezTo>
                    <a:pt x="419434" y="382382"/>
                    <a:pt x="361450" y="406400"/>
                    <a:pt x="300989" y="406400"/>
                  </a:cubicBezTo>
                  <a:lnTo>
                    <a:pt x="39115" y="406400"/>
                  </a:lnTo>
                  <a:cubicBezTo>
                    <a:pt x="23295" y="406400"/>
                    <a:pt x="9033" y="396870"/>
                    <a:pt x="2979" y="382255"/>
                  </a:cubicBezTo>
                  <a:cubicBezTo>
                    <a:pt x="-3075" y="367639"/>
                    <a:pt x="271" y="350816"/>
                    <a:pt x="11458" y="339629"/>
                  </a:cubicBezTo>
                  <a:lnTo>
                    <a:pt x="81116" y="269971"/>
                  </a:lnTo>
                  <a:cubicBezTo>
                    <a:pt x="98825" y="252262"/>
                    <a:pt x="108774" y="228244"/>
                    <a:pt x="108774" y="203200"/>
                  </a:cubicBezTo>
                  <a:cubicBezTo>
                    <a:pt x="108774" y="178156"/>
                    <a:pt x="98825" y="154138"/>
                    <a:pt x="81116" y="136429"/>
                  </a:cubicBezTo>
                  <a:lnTo>
                    <a:pt x="11458" y="66771"/>
                  </a:lnTo>
                  <a:cubicBezTo>
                    <a:pt x="271" y="55584"/>
                    <a:pt x="-3075" y="38761"/>
                    <a:pt x="2979" y="24145"/>
                  </a:cubicBezTo>
                  <a:cubicBezTo>
                    <a:pt x="9033" y="9530"/>
                    <a:pt x="23295" y="0"/>
                    <a:pt x="39115" y="0"/>
                  </a:cubicBezTo>
                  <a:close/>
                </a:path>
              </a:pathLst>
            </a:custGeom>
            <a:solidFill>
              <a:srgbClr val="FFFAEC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177800" y="-38100"/>
              <a:ext cx="399929" cy="444500"/>
            </a:xfrm>
            <a:prstGeom prst="rect">
              <a:avLst/>
            </a:prstGeom>
          </p:spPr>
          <p:txBody>
            <a:bodyPr anchor="ctr" rtlCol="false" tIns="53273" lIns="53273" bIns="53273" rIns="53273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6996068" y="3239505"/>
            <a:ext cx="2623607" cy="1630503"/>
            <a:chOff x="0" y="0"/>
            <a:chExt cx="653929" cy="4064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55313" y="0"/>
              <a:ext cx="559503" cy="406400"/>
            </a:xfrm>
            <a:custGeom>
              <a:avLst/>
              <a:gdLst/>
              <a:ahLst/>
              <a:cxnLst/>
              <a:rect r="r" b="b" t="t" l="l"/>
              <a:pathLst>
                <a:path h="406400" w="559503">
                  <a:moveTo>
                    <a:pt x="39115" y="0"/>
                  </a:moveTo>
                  <a:lnTo>
                    <a:pt x="300989" y="0"/>
                  </a:lnTo>
                  <a:cubicBezTo>
                    <a:pt x="361450" y="0"/>
                    <a:pt x="419434" y="24018"/>
                    <a:pt x="462187" y="66771"/>
                  </a:cubicBezTo>
                  <a:lnTo>
                    <a:pt x="531846" y="136429"/>
                  </a:lnTo>
                  <a:cubicBezTo>
                    <a:pt x="549554" y="154138"/>
                    <a:pt x="559503" y="178156"/>
                    <a:pt x="559503" y="203200"/>
                  </a:cubicBezTo>
                  <a:cubicBezTo>
                    <a:pt x="559503" y="228244"/>
                    <a:pt x="549554" y="252262"/>
                    <a:pt x="531846" y="269971"/>
                  </a:cubicBezTo>
                  <a:lnTo>
                    <a:pt x="462187" y="339629"/>
                  </a:lnTo>
                  <a:cubicBezTo>
                    <a:pt x="419434" y="382382"/>
                    <a:pt x="361450" y="406400"/>
                    <a:pt x="300989" y="406400"/>
                  </a:cubicBezTo>
                  <a:lnTo>
                    <a:pt x="39115" y="406400"/>
                  </a:lnTo>
                  <a:cubicBezTo>
                    <a:pt x="23295" y="406400"/>
                    <a:pt x="9033" y="396870"/>
                    <a:pt x="2979" y="382255"/>
                  </a:cubicBezTo>
                  <a:cubicBezTo>
                    <a:pt x="-3075" y="367639"/>
                    <a:pt x="271" y="350816"/>
                    <a:pt x="11458" y="339629"/>
                  </a:cubicBezTo>
                  <a:lnTo>
                    <a:pt x="81116" y="269971"/>
                  </a:lnTo>
                  <a:cubicBezTo>
                    <a:pt x="98825" y="252262"/>
                    <a:pt x="108774" y="228244"/>
                    <a:pt x="108774" y="203200"/>
                  </a:cubicBezTo>
                  <a:cubicBezTo>
                    <a:pt x="108774" y="178156"/>
                    <a:pt x="98825" y="154138"/>
                    <a:pt x="81116" y="136429"/>
                  </a:cubicBezTo>
                  <a:lnTo>
                    <a:pt x="11458" y="66771"/>
                  </a:lnTo>
                  <a:cubicBezTo>
                    <a:pt x="271" y="55584"/>
                    <a:pt x="-3075" y="38761"/>
                    <a:pt x="2979" y="24145"/>
                  </a:cubicBezTo>
                  <a:cubicBezTo>
                    <a:pt x="9033" y="9530"/>
                    <a:pt x="23295" y="0"/>
                    <a:pt x="39115" y="0"/>
                  </a:cubicBezTo>
                  <a:close/>
                </a:path>
              </a:pathLst>
            </a:custGeom>
            <a:solidFill>
              <a:srgbClr val="FFFAEC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177800" y="-38100"/>
              <a:ext cx="399929" cy="444500"/>
            </a:xfrm>
            <a:prstGeom prst="rect">
              <a:avLst/>
            </a:prstGeom>
          </p:spPr>
          <p:txBody>
            <a:bodyPr anchor="ctr" rtlCol="false" tIns="53273" lIns="53273" bIns="53273" rIns="53273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710362" y="665344"/>
            <a:ext cx="837962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2026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1810639" y="666297"/>
            <a:ext cx="5746651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24"/>
              </a:lnSpc>
            </a:pPr>
            <a:r>
              <a:rPr lang="en-US" b="true" sz="2749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Universitas Muhammadiyah Jember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08032" y="9249383"/>
            <a:ext cx="418981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FFFAEC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06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730661" y="1895481"/>
            <a:ext cx="8261249" cy="111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8584"/>
              </a:lnSpc>
            </a:pPr>
            <a:r>
              <a:rPr lang="en-US" b="true" sz="7804">
                <a:solidFill>
                  <a:srgbClr val="FFFAEC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Research Process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314090" y="5257547"/>
            <a:ext cx="2471452" cy="3336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29087" indent="-264543" lvl="1">
              <a:lnSpc>
                <a:spcPts val="2695"/>
              </a:lnSpc>
              <a:buFont typeface="Arial"/>
              <a:buChar char="•"/>
            </a:pPr>
            <a:r>
              <a:rPr lang="en-US" sz="2450">
                <a:solidFill>
                  <a:srgbClr val="F5ECD5"/>
                </a:solidFill>
                <a:latin typeface="IBM Plex Sans"/>
                <a:ea typeface="IBM Plex Sans"/>
                <a:cs typeface="IBM Plex Sans"/>
                <a:sym typeface="IBM Plex Sans"/>
              </a:rPr>
              <a:t>Preparing glossed reading texts, designing Gallery Walk activities, vocabulary tests, and observation checklists.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404205" y="3867366"/>
            <a:ext cx="1395412" cy="366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09"/>
              </a:lnSpc>
            </a:pPr>
            <a:r>
              <a:rPr lang="en-US" b="true" sz="2645">
                <a:solidFill>
                  <a:srgbClr val="578E7E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Planning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666393" y="3867366"/>
            <a:ext cx="1014214" cy="366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09"/>
              </a:lnSpc>
            </a:pPr>
            <a:r>
              <a:rPr lang="en-US" b="true" sz="2645">
                <a:solidFill>
                  <a:srgbClr val="578E7E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Acting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5551760" y="3867366"/>
            <a:ext cx="1600299" cy="366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09"/>
              </a:lnSpc>
            </a:pPr>
            <a:r>
              <a:rPr lang="en-US" b="true" sz="2645">
                <a:solidFill>
                  <a:srgbClr val="578E7E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Observing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7700153" y="3867366"/>
            <a:ext cx="1611114" cy="3669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909"/>
              </a:lnSpc>
            </a:pPr>
            <a:r>
              <a:rPr lang="en-US" b="true" sz="2645">
                <a:solidFill>
                  <a:srgbClr val="578E7E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Reflecting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2389834" y="5343230"/>
            <a:ext cx="2471452" cy="3336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29087" indent="-264543" lvl="1">
              <a:lnSpc>
                <a:spcPts val="2695"/>
              </a:lnSpc>
              <a:buFont typeface="Arial"/>
              <a:buChar char="•"/>
            </a:pPr>
            <a:r>
              <a:rPr lang="en-US" sz="2450">
                <a:solidFill>
                  <a:srgbClr val="F5ECD5"/>
                </a:solidFill>
                <a:latin typeface="IBM Plex Sans"/>
                <a:ea typeface="IBM Plex Sans"/>
                <a:cs typeface="IBM Plex Sans"/>
                <a:sym typeface="IBM Plex Sans"/>
              </a:rPr>
              <a:t>Implementing glossing and Gallery Walk through two cycles: Cycle I and Cycle II with improved materials and instructions.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680607" y="5343230"/>
            <a:ext cx="2471452" cy="3336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29087" indent="-264543" lvl="1">
              <a:lnSpc>
                <a:spcPts val="2695"/>
              </a:lnSpc>
              <a:buFont typeface="Arial"/>
              <a:buChar char="•"/>
            </a:pPr>
            <a:r>
              <a:rPr lang="en-US" sz="2450">
                <a:solidFill>
                  <a:srgbClr val="F5ECD5"/>
                </a:solidFill>
                <a:latin typeface="IBM Plex Sans"/>
                <a:ea typeface="IBM Plex Sans"/>
                <a:cs typeface="IBM Plex Sans"/>
                <a:sym typeface="IBM Plex Sans"/>
              </a:rPr>
              <a:t>Observing students’ participation, engagement, and vocabulary understanding during the learning process.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931147" y="5346258"/>
            <a:ext cx="3080714" cy="3669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29087" indent="-264543" lvl="1">
              <a:lnSpc>
                <a:spcPts val="2695"/>
              </a:lnSpc>
              <a:buFont typeface="Arial"/>
              <a:buChar char="•"/>
            </a:pPr>
            <a:r>
              <a:rPr lang="en-US" sz="2450">
                <a:solidFill>
                  <a:srgbClr val="F5ECD5"/>
                </a:solidFill>
                <a:latin typeface="IBM Plex Sans"/>
                <a:ea typeface="IBM Plex Sans"/>
                <a:cs typeface="IBM Plex Sans"/>
                <a:sym typeface="IBM Plex Sans"/>
              </a:rPr>
              <a:t>Evaluating the test results and observations; improvements were made in Cycle II until students showed better engagement and vocabulary understanding.</a:t>
            </a:r>
          </a:p>
        </p:txBody>
      </p:sp>
    </p:spTree>
  </p:cSld>
  <p:clrMapOvr>
    <a:masterClrMapping/>
  </p:clrMapOvr>
  <p:transition spd="fast">
    <p:fade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97799" y="-1981899"/>
            <a:ext cx="5999546" cy="599954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952500" cap="sq">
              <a:solidFill>
                <a:srgbClr val="F5ECD5">
                  <a:alpha val="80000"/>
                </a:srgbClr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713996" y="8965278"/>
            <a:ext cx="4992839" cy="499283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809625" cap="sq">
              <a:solidFill>
                <a:srgbClr val="F5ECD5">
                  <a:alpha val="80000"/>
                </a:srgbClr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 flipV="true">
            <a:off x="730661" y="1357578"/>
            <a:ext cx="16826678" cy="0"/>
          </a:xfrm>
          <a:prstGeom prst="line">
            <a:avLst/>
          </a:prstGeom>
          <a:ln cap="flat" w="28575">
            <a:solidFill>
              <a:srgbClr val="3D3D3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flipV="true">
            <a:off x="1549816" y="9428769"/>
            <a:ext cx="16007523" cy="0"/>
          </a:xfrm>
          <a:prstGeom prst="line">
            <a:avLst/>
          </a:prstGeom>
          <a:ln cap="flat" w="28575">
            <a:solidFill>
              <a:srgbClr val="3D3D3D"/>
            </a:solidFill>
            <a:prstDash val="solid"/>
            <a:headEnd type="diamond" len="lg" w="lg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2071323" y="3856765"/>
            <a:ext cx="13330124" cy="2360088"/>
          </a:xfrm>
          <a:custGeom>
            <a:avLst/>
            <a:gdLst/>
            <a:ahLst/>
            <a:cxnLst/>
            <a:rect r="r" b="b" t="t" l="l"/>
            <a:pathLst>
              <a:path h="2360088" w="13330124">
                <a:moveTo>
                  <a:pt x="0" y="0"/>
                </a:moveTo>
                <a:lnTo>
                  <a:pt x="13330124" y="0"/>
                </a:lnTo>
                <a:lnTo>
                  <a:pt x="13330124" y="2360087"/>
                </a:lnTo>
                <a:lnTo>
                  <a:pt x="0" y="23600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10362" y="665344"/>
            <a:ext cx="837962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2026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810639" y="666297"/>
            <a:ext cx="5746651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24"/>
              </a:lnSpc>
            </a:pPr>
            <a:r>
              <a:rPr lang="en-US" b="true" sz="2749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Universitas Muhammadiyah Jember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08032" y="9249383"/>
            <a:ext cx="418981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578E7E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07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30661" y="1983304"/>
            <a:ext cx="3229260" cy="111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8584"/>
              </a:lnSpc>
            </a:pPr>
            <a:r>
              <a:rPr lang="en-US" b="true" sz="7804">
                <a:solidFill>
                  <a:srgbClr val="3D3D3D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Result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160297" y="3417287"/>
            <a:ext cx="4430613" cy="439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414"/>
              </a:lnSpc>
            </a:pPr>
            <a:r>
              <a:rPr lang="en-US" b="true" sz="3104">
                <a:solidFill>
                  <a:srgbClr val="3D3D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Vocabulary Test Result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038375" y="6401750"/>
            <a:ext cx="6604298" cy="3867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974"/>
              </a:lnSpc>
            </a:pPr>
            <a:r>
              <a:rPr lang="en-US" b="true" sz="2704">
                <a:solidFill>
                  <a:srgbClr val="3D3D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Minimum Mastery Criterion (MMC) = 65</a:t>
            </a:r>
          </a:p>
        </p:txBody>
      </p:sp>
    </p:spTree>
  </p:cSld>
  <p:clrMapOvr>
    <a:masterClrMapping/>
  </p:clrMapOvr>
  <p:transition spd="slow">
    <p:push dir="l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97799" y="-1981899"/>
            <a:ext cx="5999546" cy="599954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952500" cap="sq">
              <a:solidFill>
                <a:srgbClr val="F5ECD5">
                  <a:alpha val="80000"/>
                </a:srgbClr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713996" y="8965278"/>
            <a:ext cx="4992839" cy="499283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809625" cap="sq">
              <a:solidFill>
                <a:srgbClr val="F5ECD5">
                  <a:alpha val="80000"/>
                </a:srgbClr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 flipV="true">
            <a:off x="730661" y="1357578"/>
            <a:ext cx="16826678" cy="0"/>
          </a:xfrm>
          <a:prstGeom prst="line">
            <a:avLst/>
          </a:prstGeom>
          <a:ln cap="flat" w="28575">
            <a:solidFill>
              <a:srgbClr val="3D3D3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flipV="true">
            <a:off x="1549816" y="9428769"/>
            <a:ext cx="16007523" cy="0"/>
          </a:xfrm>
          <a:prstGeom prst="line">
            <a:avLst/>
          </a:prstGeom>
          <a:ln cap="flat" w="28575">
            <a:solidFill>
              <a:srgbClr val="3D3D3D"/>
            </a:solidFill>
            <a:prstDash val="solid"/>
            <a:headEnd type="diamond" len="lg" w="lg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7566919" y="1464544"/>
            <a:ext cx="8052025" cy="7756264"/>
          </a:xfrm>
          <a:custGeom>
            <a:avLst/>
            <a:gdLst/>
            <a:ahLst/>
            <a:cxnLst/>
            <a:rect r="r" b="b" t="t" l="l"/>
            <a:pathLst>
              <a:path h="7756264" w="8052025">
                <a:moveTo>
                  <a:pt x="0" y="0"/>
                </a:moveTo>
                <a:lnTo>
                  <a:pt x="8052024" y="0"/>
                </a:lnTo>
                <a:lnTo>
                  <a:pt x="8052024" y="7756264"/>
                </a:lnTo>
                <a:lnTo>
                  <a:pt x="0" y="77562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1779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10362" y="665344"/>
            <a:ext cx="837962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2026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810639" y="666297"/>
            <a:ext cx="5746651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24"/>
              </a:lnSpc>
            </a:pPr>
            <a:r>
              <a:rPr lang="en-US" b="true" sz="2749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Universitas Muhammadiyah Jember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08032" y="9249383"/>
            <a:ext cx="418981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578E7E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07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17522" y="2034386"/>
            <a:ext cx="4292104" cy="5029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964"/>
              </a:lnSpc>
            </a:pPr>
            <a:r>
              <a:rPr lang="en-US" b="true" sz="3604">
                <a:solidFill>
                  <a:srgbClr val="3D3D3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Observation Result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FFFAE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97799" y="-1981899"/>
            <a:ext cx="5999546" cy="5999546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952500" cap="sq">
              <a:solidFill>
                <a:srgbClr val="F5ECD5">
                  <a:alpha val="80000"/>
                </a:srgbClr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713996" y="8965278"/>
            <a:ext cx="4992839" cy="499283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ln w="809625" cap="sq">
              <a:solidFill>
                <a:srgbClr val="F5ECD5">
                  <a:alpha val="80000"/>
                </a:srgbClr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 flipV="true">
            <a:off x="730661" y="1357578"/>
            <a:ext cx="16826678" cy="0"/>
          </a:xfrm>
          <a:prstGeom prst="line">
            <a:avLst/>
          </a:prstGeom>
          <a:ln cap="flat" w="28575">
            <a:solidFill>
              <a:srgbClr val="3D3D3D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 flipV="true">
            <a:off x="1549816" y="9428769"/>
            <a:ext cx="16007523" cy="0"/>
          </a:xfrm>
          <a:prstGeom prst="line">
            <a:avLst/>
          </a:prstGeom>
          <a:ln cap="flat" w="28575">
            <a:solidFill>
              <a:srgbClr val="3D3D3D"/>
            </a:solidFill>
            <a:prstDash val="solid"/>
            <a:headEnd type="diamond" len="lg" w="lg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710362" y="665344"/>
            <a:ext cx="837962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2026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810639" y="666297"/>
            <a:ext cx="5746651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3024"/>
              </a:lnSpc>
            </a:pPr>
            <a:r>
              <a:rPr lang="en-US" b="true" sz="2749">
                <a:solidFill>
                  <a:srgbClr val="3D3D3D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Universitas Muhammadiyah Jember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08032" y="9249383"/>
            <a:ext cx="418981" cy="387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3024"/>
              </a:lnSpc>
            </a:pPr>
            <a:r>
              <a:rPr lang="en-US" b="true" sz="2749">
                <a:solidFill>
                  <a:srgbClr val="578E7E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08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30661" y="2306268"/>
            <a:ext cx="5009312" cy="1111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8584"/>
              </a:lnSpc>
            </a:pPr>
            <a:r>
              <a:rPr lang="en-US" b="true" sz="7804">
                <a:solidFill>
                  <a:srgbClr val="3D3D3D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Discussion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740469" y="3923352"/>
            <a:ext cx="14054176" cy="831311"/>
            <a:chOff x="0" y="0"/>
            <a:chExt cx="3586913" cy="21216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586913" cy="212168"/>
            </a:xfrm>
            <a:custGeom>
              <a:avLst/>
              <a:gdLst/>
              <a:ahLst/>
              <a:cxnLst/>
              <a:rect r="r" b="b" t="t" l="l"/>
              <a:pathLst>
                <a:path h="212168" w="3586913">
                  <a:moveTo>
                    <a:pt x="0" y="0"/>
                  </a:moveTo>
                  <a:lnTo>
                    <a:pt x="3586913" y="0"/>
                  </a:lnTo>
                  <a:lnTo>
                    <a:pt x="3586913" y="212168"/>
                  </a:lnTo>
                  <a:lnTo>
                    <a:pt x="0" y="212168"/>
                  </a:lnTo>
                  <a:close/>
                </a:path>
              </a:pathLst>
            </a:custGeom>
            <a:solidFill>
              <a:srgbClr val="578E7E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586913" cy="250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643370" y="4152222"/>
            <a:ext cx="10737875" cy="402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29"/>
              </a:lnSpc>
            </a:pPr>
            <a:r>
              <a:rPr lang="en-US" b="true" sz="2845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Glossing and Gallery Walk improve students’ vocabulary learning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098940" y="4218627"/>
            <a:ext cx="252844" cy="252844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E7E"/>
            </a:solidFill>
            <a:ln w="38100" cap="sq">
              <a:solidFill>
                <a:srgbClr val="F5ECD5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708032" y="4954688"/>
            <a:ext cx="14101934" cy="831311"/>
            <a:chOff x="0" y="0"/>
            <a:chExt cx="3599102" cy="21216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599102" cy="212168"/>
            </a:xfrm>
            <a:custGeom>
              <a:avLst/>
              <a:gdLst/>
              <a:ahLst/>
              <a:cxnLst/>
              <a:rect r="r" b="b" t="t" l="l"/>
              <a:pathLst>
                <a:path h="212168" w="3599102">
                  <a:moveTo>
                    <a:pt x="0" y="0"/>
                  </a:moveTo>
                  <a:lnTo>
                    <a:pt x="3599102" y="0"/>
                  </a:lnTo>
                  <a:lnTo>
                    <a:pt x="3599102" y="212168"/>
                  </a:lnTo>
                  <a:lnTo>
                    <a:pt x="0" y="212168"/>
                  </a:lnTo>
                  <a:close/>
                </a:path>
              </a:pathLst>
            </a:custGeom>
            <a:solidFill>
              <a:srgbClr val="578E7E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3599102" cy="250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4" id="24"/>
          <p:cNvSpPr txBox="true"/>
          <p:nvPr/>
        </p:nvSpPr>
        <p:spPr>
          <a:xfrm rot="0">
            <a:off x="1643370" y="5172075"/>
            <a:ext cx="11724980" cy="402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29"/>
              </a:lnSpc>
            </a:pPr>
            <a:r>
              <a:rPr lang="en-US" b="true" sz="2845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Students become more active and engaged during the learning process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1098940" y="5232438"/>
            <a:ext cx="252844" cy="252844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E7E"/>
            </a:solidFill>
            <a:ln w="38100" cap="sq">
              <a:solidFill>
                <a:srgbClr val="F5ECD5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740469" y="5986024"/>
            <a:ext cx="14054176" cy="831311"/>
            <a:chOff x="0" y="0"/>
            <a:chExt cx="3586913" cy="212168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586913" cy="212168"/>
            </a:xfrm>
            <a:custGeom>
              <a:avLst/>
              <a:gdLst/>
              <a:ahLst/>
              <a:cxnLst/>
              <a:rect r="r" b="b" t="t" l="l"/>
              <a:pathLst>
                <a:path h="212168" w="3586913">
                  <a:moveTo>
                    <a:pt x="0" y="0"/>
                  </a:moveTo>
                  <a:lnTo>
                    <a:pt x="3586913" y="0"/>
                  </a:lnTo>
                  <a:lnTo>
                    <a:pt x="3586913" y="212168"/>
                  </a:lnTo>
                  <a:lnTo>
                    <a:pt x="0" y="212168"/>
                  </a:lnTo>
                  <a:close/>
                </a:path>
              </a:pathLst>
            </a:custGeom>
            <a:solidFill>
              <a:srgbClr val="578E7E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38100"/>
              <a:ext cx="3586913" cy="2502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028700" y="6290824"/>
            <a:ext cx="252844" cy="252844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8E7E"/>
            </a:solidFill>
            <a:ln w="38100" cap="sq">
              <a:solidFill>
                <a:srgbClr val="F5ECD5"/>
              </a:solidFill>
              <a:prstDash val="solid"/>
              <a:miter/>
            </a:ln>
          </p:spPr>
        </p:sp>
        <p:sp>
          <p:nvSpPr>
            <p:cNvPr name="TextBox 33" id="33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4" id="34"/>
          <p:cNvSpPr txBox="true"/>
          <p:nvPr/>
        </p:nvSpPr>
        <p:spPr>
          <a:xfrm rot="0">
            <a:off x="1643370" y="6205099"/>
            <a:ext cx="12915957" cy="402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129"/>
              </a:lnSpc>
            </a:pPr>
            <a:r>
              <a:rPr lang="en-US" b="true" sz="2845">
                <a:solidFill>
                  <a:srgbClr val="F5ECD5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Learning through context and interaction supports better vocabulary retention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DAHM6zy385M</dc:identifier>
  <dcterms:modified xsi:type="dcterms:W3CDTF">2011-08-01T06:04:30Z</dcterms:modified>
  <cp:revision>1</cp:revision>
  <dc:title>Hijau dan Krem Modern Simpel Presentasi Sidang Skripsi</dc:title>
</cp:coreProperties>
</file>